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3"/>
  </p:notesMasterIdLst>
  <p:handoutMasterIdLst>
    <p:handoutMasterId r:id="rId24"/>
  </p:handoutMasterIdLst>
  <p:sldIdLst>
    <p:sldId id="256" r:id="rId3"/>
    <p:sldId id="257" r:id="rId4"/>
    <p:sldId id="259" r:id="rId5"/>
    <p:sldId id="258" r:id="rId6"/>
    <p:sldId id="260" r:id="rId7"/>
    <p:sldId id="261" r:id="rId8"/>
    <p:sldId id="262" r:id="rId9"/>
    <p:sldId id="263" r:id="rId10"/>
    <p:sldId id="264" r:id="rId11"/>
    <p:sldId id="277" r:id="rId12"/>
    <p:sldId id="266" r:id="rId13"/>
    <p:sldId id="276" r:id="rId14"/>
    <p:sldId id="268" r:id="rId15"/>
    <p:sldId id="269" r:id="rId16"/>
    <p:sldId id="270" r:id="rId17"/>
    <p:sldId id="271" r:id="rId18"/>
    <p:sldId id="272" r:id="rId19"/>
    <p:sldId id="273" r:id="rId20"/>
    <p:sldId id="274" r:id="rId21"/>
    <p:sldId id="275" r:id="rId22"/>
  </p:sldIdLst>
  <p:sldSz cx="18288000" cy="10287000"/>
  <p:notesSz cx="6858000" cy="9144000"/>
  <p:embeddedFontLst>
    <p:embeddedFont>
      <p:font typeface="Arial Bold" panose="020B0704020202020204" pitchFamily="34" charset="0"/>
      <p:regular r:id="rId25"/>
      <p:bold r:id="rId26"/>
    </p:embeddedFont>
    <p:embeddedFont>
      <p:font typeface="Arial Nova" panose="020B050402020202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Evolventa" panose="020B0604020202020204" charset="0"/>
      <p:regular r:id="rId35"/>
    </p:embeddedFont>
    <p:embeddedFont>
      <p:font typeface="Evolventa Bold" panose="020B0604020202020204" charset="0"/>
      <p:regular r:id="rId36"/>
    </p:embeddedFont>
    <p:embeddedFont>
      <p:font typeface="Montserrat Classic Bold" panose="020B0604020202020204" charset="0"/>
      <p:regular r:id="rId37"/>
    </p:embeddedFont>
    <p:embeddedFont>
      <p:font typeface="Open Sans" panose="020B0606030504020204" pitchFamily="34" charset="0"/>
      <p:regular r:id="rId38"/>
      <p:bold r:id="rId39"/>
      <p:italic r:id="rId40"/>
      <p:boldItalic r:id="rId41"/>
    </p:embeddedFont>
    <p:embeddedFont>
      <p:font typeface="Open Sans Light" panose="020B0306030504020204" pitchFamily="34" charset="0"/>
      <p:regular r:id="rId42"/>
      <p:italic r:id="rId43"/>
    </p:embeddedFont>
    <p:embeddedFont>
      <p:font typeface="Wingdings 3" panose="05040102010807070707" pitchFamily="18" charset="2"/>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5" d="100"/>
          <a:sy n="75" d="100"/>
        </p:scale>
        <p:origin x="396" y="-21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4742"/>
    </p:cViewPr>
  </p:sorterViewPr>
  <p:notesViewPr>
    <p:cSldViewPr>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E2939D-C046-096B-E549-150C834CE4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490B3800-7EFD-E8A1-E8F7-5FE448BB3C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279EA-DAA0-483A-A72A-90C9A350A7AD}" type="datetimeFigureOut">
              <a:rPr lang="en-CA" smtClean="0"/>
              <a:t>2024-03-09</a:t>
            </a:fld>
            <a:endParaRPr lang="en-CA"/>
          </a:p>
        </p:txBody>
      </p:sp>
      <p:sp>
        <p:nvSpPr>
          <p:cNvPr id="4" name="Footer Placeholder 3">
            <a:extLst>
              <a:ext uri="{FF2B5EF4-FFF2-40B4-BE49-F238E27FC236}">
                <a16:creationId xmlns:a16="http://schemas.microsoft.com/office/drawing/2014/main" id="{0C096F77-9CF5-D2F8-715D-04EFC9B792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3E690299-2129-1928-0509-655635C015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B454E4-8FCC-4BCD-A240-78A0F140BEAC}" type="slidenum">
              <a:rPr lang="en-CA" smtClean="0"/>
              <a:t>‹#›</a:t>
            </a:fld>
            <a:endParaRPr lang="en-CA"/>
          </a:p>
        </p:txBody>
      </p:sp>
    </p:spTree>
    <p:extLst>
      <p:ext uri="{BB962C8B-B14F-4D97-AF65-F5344CB8AC3E}">
        <p14:creationId xmlns:p14="http://schemas.microsoft.com/office/powerpoint/2010/main" val="3736183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2EF03-E568-47B4-98E8-F690712B70FB}" type="datetimeFigureOut">
              <a:rPr lang="en-CA" smtClean="0"/>
              <a:t>2024-03-09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B5B4C-46C9-4BFB-999E-FD8EE84555FC}" type="slidenum">
              <a:rPr lang="en-CA" smtClean="0"/>
              <a:t>‹#›</a:t>
            </a:fld>
            <a:endParaRPr lang="en-CA"/>
          </a:p>
        </p:txBody>
      </p:sp>
    </p:spTree>
    <p:extLst>
      <p:ext uri="{BB962C8B-B14F-4D97-AF65-F5344CB8AC3E}">
        <p14:creationId xmlns:p14="http://schemas.microsoft.com/office/powerpoint/2010/main" val="218986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cew.ca/idea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oiteaoutils.50-30tools.c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a:lnSpc>
                <a:spcPct val="115000"/>
              </a:lnSpc>
              <a:spcAft>
                <a:spcPts val="1000"/>
              </a:spcAft>
            </a:pPr>
            <a:r>
              <a:rPr lang="fr-CA" dirty="0"/>
              <a:t>Animatrice en chef : Source de réflexion</a:t>
            </a:r>
            <a:endParaRPr lang="en-CA" dirty="0"/>
          </a:p>
          <a:p>
            <a:pPr>
              <a:lnSpc>
                <a:spcPct val="115000"/>
              </a:lnSpc>
              <a:spcAft>
                <a:spcPts val="1000"/>
              </a:spcAft>
            </a:pPr>
            <a:r>
              <a:rPr lang="fr-CA" dirty="0"/>
              <a:t> </a:t>
            </a:r>
            <a:r>
              <a:rPr lang="fr-CA" b="1" dirty="0"/>
              <a:t>Note : </a:t>
            </a:r>
            <a:r>
              <a:rPr lang="fr-CA" dirty="0"/>
              <a:t>Ce fichier PowerPoint est un exemple de présentation que l’on utilise pour animer l’atelier Défi d’innovation Solutions d’IDEA pour l’égalité des genres, tenu en parallèle avec les événements de la communauté des Solutions d’IDEA pour l’égalité des genres.</a:t>
            </a:r>
          </a:p>
          <a:p>
            <a:pPr>
              <a:lnSpc>
                <a:spcPct val="115000"/>
              </a:lnSpc>
              <a:spcAft>
                <a:spcPts val="1000"/>
              </a:spcAft>
            </a:pPr>
            <a:r>
              <a:rPr lang="fr-CA" dirty="0"/>
              <a:t>N’hésitez pas à vous en inspirer pour créer une présentation PowerPoint ou des images à l’appui de votre propre Défi d’innovation.</a:t>
            </a:r>
            <a:endParaRPr lang="en-CA" dirty="0"/>
          </a:p>
          <a:p>
            <a:pPr>
              <a:lnSpc>
                <a:spcPct val="115000"/>
              </a:lnSpc>
              <a:spcAft>
                <a:spcPts val="1000"/>
              </a:spcAft>
            </a:pPr>
            <a:r>
              <a:rPr lang="fr-CA" dirty="0"/>
              <a:t> </a:t>
            </a:r>
            <a:endParaRPr lang="en-CA" dirty="0"/>
          </a:p>
          <a:p>
            <a:pPr>
              <a:lnSpc>
                <a:spcPct val="115000"/>
              </a:lnSpc>
              <a:spcAft>
                <a:spcPts val="1000"/>
              </a:spcAft>
            </a:pPr>
            <a:r>
              <a:rPr lang="fr-CA" dirty="0"/>
              <a:t>Diapositive suivante</a:t>
            </a:r>
            <a:endParaRPr lang="en-CA" dirty="0"/>
          </a:p>
          <a:p>
            <a:pPr>
              <a:lnSpc>
                <a:spcPct val="115000"/>
              </a:lnSpc>
              <a:spcAft>
                <a:spcPts val="1000"/>
              </a:spcAft>
            </a:pPr>
            <a:endParaRPr lang="en-CA" sz="1400" dirty="0"/>
          </a:p>
          <a:p>
            <a:pPr>
              <a:lnSpc>
                <a:spcPct val="115000"/>
              </a:lnSpc>
              <a:spcAft>
                <a:spcPts val="1000"/>
              </a:spcAft>
            </a:pPr>
            <a:r>
              <a:rPr lang="fr-CA" sz="1400" dirty="0"/>
              <a:t> </a:t>
            </a:r>
            <a:endParaRPr lang="en-CA" sz="1400" dirty="0"/>
          </a:p>
          <a:p>
            <a:pPr marL="268288" marR="0" lvl="0" indent="0" algn="l" rtl="0">
              <a:lnSpc>
                <a:spcPct val="100000"/>
              </a:lnSpc>
              <a:spcBef>
                <a:spcPts val="0"/>
              </a:spcBef>
              <a:spcAft>
                <a:spcPts val="0"/>
              </a:spcAft>
              <a:buSzPts val="1400"/>
              <a:buNone/>
            </a:pPr>
            <a:endParaRPr lang="fr-CA" dirty="0">
              <a:highlight>
                <a:srgbClr val="FFFF00"/>
              </a:highlight>
              <a:latin typeface="Calibri" panose="020F0502020204030204" pitchFamily="34" charset="0"/>
              <a:ea typeface="Arial"/>
              <a:cs typeface="Calibri" panose="020F0502020204030204" pitchFamily="34" charset="0"/>
              <a:sym typeface="Arial"/>
            </a:endParaRP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1</a:t>
            </a:fld>
            <a:endParaRPr lang="en-CA"/>
          </a:p>
        </p:txBody>
      </p:sp>
    </p:spTree>
    <p:extLst>
      <p:ext uri="{BB962C8B-B14F-4D97-AF65-F5344CB8AC3E}">
        <p14:creationId xmlns:p14="http://schemas.microsoft.com/office/powerpoint/2010/main" val="322547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a:p>
            <a:pPr marL="0" lvl="0" indent="0">
              <a:buClr>
                <a:schemeClr val="accent1"/>
              </a:buClr>
              <a:buSzPct val="80000"/>
              <a:buFont typeface="Wingdings 3" charset="2"/>
              <a:buNone/>
            </a:pPr>
            <a:r>
              <a:rPr lang="fr-FR" dirty="0"/>
              <a:t>Facilitateur principal</a:t>
            </a:r>
            <a:r>
              <a:rPr lang="fr-CA" sz="1200" dirty="0">
                <a:solidFill>
                  <a:schemeClr val="tx1"/>
                </a:solidFill>
                <a:latin typeface="Calibri" panose="020F0502020204030204" pitchFamily="34" charset="0"/>
                <a:ea typeface="+mn-ea"/>
                <a:cs typeface="Calibri" panose="020F0502020204030204" pitchFamily="34" charset="0"/>
              </a:rPr>
              <a:t> (1 minute) :</a:t>
            </a:r>
          </a:p>
          <a:p>
            <a:pPr marL="0" lvl="0" indent="0">
              <a:buClr>
                <a:schemeClr val="accent1"/>
              </a:buClr>
              <a:buSzPct val="80000"/>
              <a:buFont typeface="Wingdings 3" charset="2"/>
              <a:buNone/>
            </a:pPr>
            <a:endParaRPr lang="fr-CA" sz="1200" dirty="0">
              <a:solidFill>
                <a:schemeClr val="tx1"/>
              </a:solidFill>
              <a:latin typeface="Calibri" panose="020F0502020204030204" pitchFamily="34" charset="0"/>
              <a:ea typeface="+mn-ea"/>
              <a:cs typeface="Calibri" panose="020F0502020204030204" pitchFamily="34" charset="0"/>
            </a:endParaRPr>
          </a:p>
          <a:p>
            <a:pPr marL="0" lvl="0" indent="0">
              <a:buClr>
                <a:schemeClr val="accent1"/>
              </a:buClr>
              <a:buSzPct val="80000"/>
              <a:buFont typeface="Wingdings 3" charset="2"/>
              <a:buNone/>
            </a:pPr>
            <a:r>
              <a:rPr lang="fr-CA" sz="1200" dirty="0">
                <a:solidFill>
                  <a:schemeClr val="tx1"/>
                </a:solidFill>
                <a:latin typeface="Calibri" panose="020F0502020204030204" pitchFamily="34" charset="0"/>
                <a:ea typeface="+mn-ea"/>
                <a:cs typeface="Calibri" panose="020F0502020204030204" pitchFamily="34" charset="0"/>
              </a:rPr>
              <a:t> </a:t>
            </a:r>
            <a:endParaRPr lang="en-US" sz="1200" b="1" dirty="0">
              <a:solidFill>
                <a:schemeClr val="tx1"/>
              </a:solidFill>
              <a:latin typeface="Calibri" panose="020F0502020204030204" pitchFamily="34" charset="0"/>
              <a:ea typeface="+mn-ea"/>
              <a:cs typeface="Calibri" panose="020F0502020204030204" pitchFamily="34" charset="0"/>
            </a:endParaRPr>
          </a:p>
          <a:p>
            <a:pPr marL="0" lvl="0" indent="0">
              <a:buClr>
                <a:schemeClr val="accent1"/>
              </a:buClr>
              <a:buSzPct val="80000"/>
              <a:buFont typeface="Wingdings 3" charset="2"/>
              <a:buNone/>
            </a:pPr>
            <a:r>
              <a:rPr lang="fr-CA" sz="1200" b="1" dirty="0">
                <a:solidFill>
                  <a:schemeClr val="tx1"/>
                </a:solidFill>
                <a:latin typeface="Calibri" panose="020F0502020204030204" pitchFamily="34" charset="0"/>
                <a:ea typeface="+mn-ea"/>
                <a:cs typeface="Calibri" panose="020F0502020204030204" pitchFamily="34" charset="0"/>
              </a:rPr>
              <a:t>Équipes virtuelles –</a:t>
            </a:r>
            <a:r>
              <a:rPr lang="fr-CA" sz="1200" dirty="0">
                <a:solidFill>
                  <a:schemeClr val="tx1"/>
                </a:solidFill>
                <a:latin typeface="Calibri" panose="020F0502020204030204" pitchFamily="34" charset="0"/>
                <a:ea typeface="+mn-ea"/>
                <a:cs typeface="Calibri" panose="020F0502020204030204" pitchFamily="34" charset="0"/>
              </a:rPr>
              <a:t> Les animatrices des salles de discussion Zoom vous montreront ce type de diapositive et vous demanderont de sélectionner les deux sujets que vous aimeriez aborder, puis d’entrer le numéro de chacun dans la fenêtre de clavardage. </a:t>
            </a:r>
          </a:p>
          <a:p>
            <a:pPr marL="0" lvl="0" indent="0">
              <a:buClr>
                <a:schemeClr val="accent1"/>
              </a:buClr>
              <a:buSzPct val="80000"/>
              <a:buFont typeface="Wingdings 3" charset="2"/>
              <a:buNone/>
            </a:pPr>
            <a:endParaRPr lang="en-US" sz="1200" b="1"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3" charset="2"/>
              <a:buNone/>
              <a:tabLst/>
              <a:defRPr/>
            </a:pPr>
            <a:r>
              <a:rPr lang="fr-CA" sz="1200" dirty="0">
                <a:solidFill>
                  <a:schemeClr val="tx1"/>
                </a:solidFill>
                <a:latin typeface="Calibri" panose="020F0502020204030204" pitchFamily="34" charset="0"/>
                <a:ea typeface="+mn-ea"/>
                <a:cs typeface="Calibri" panose="020F0502020204030204" pitchFamily="34" charset="0"/>
              </a:rPr>
              <a:t>Comme ce sera également le cas pour les équipes en personne, le sous-sujet le plus souvent choisi deviendra celui que votre équipe virtuelle explorera pendant ce défi.</a:t>
            </a:r>
          </a:p>
          <a:p>
            <a:pPr marL="0" marR="0" lvl="0" indent="0" algn="l" defTabSz="914400" rtl="0" eaLnBrk="1" fontAlgn="auto" latinLnBrk="0" hangingPunct="1">
              <a:lnSpc>
                <a:spcPct val="100000"/>
              </a:lnSpc>
              <a:spcBef>
                <a:spcPts val="0"/>
              </a:spcBef>
              <a:spcAft>
                <a:spcPts val="0"/>
              </a:spcAft>
              <a:buClr>
                <a:schemeClr val="accent1"/>
              </a:buClr>
              <a:buSzPct val="80000"/>
              <a:buFont typeface="Wingdings 3" charset="2"/>
              <a:buNone/>
              <a:tabLst/>
              <a:defRPr/>
            </a:pPr>
            <a:endParaRPr lang="fr-CA" sz="1200" dirty="0">
              <a:solidFill>
                <a:schemeClr val="tx1"/>
              </a:solidFill>
              <a:latin typeface="Calibri" panose="020F0502020204030204" pitchFamily="34" charset="0"/>
              <a:ea typeface="+mn-ea"/>
              <a:cs typeface="Calibri" panose="020F0502020204030204" pitchFamily="34" charset="0"/>
            </a:endParaRPr>
          </a:p>
          <a:p>
            <a:pPr marL="180000" indent="-180000">
              <a:buClr>
                <a:schemeClr val="accent1"/>
              </a:buClr>
              <a:buSzPct val="80000"/>
              <a:buFont typeface="Wingdings 3" charset="2"/>
              <a:buChar char=""/>
              <a:defRPr/>
            </a:pPr>
            <a:r>
              <a:rPr lang="fr-CA" sz="1200" dirty="0">
                <a:solidFill>
                  <a:schemeClr val="tx1"/>
                </a:solidFill>
                <a:latin typeface="Calibri" panose="020F0502020204030204" pitchFamily="34" charset="0"/>
                <a:ea typeface="+mn-ea"/>
                <a:cs typeface="Calibri" panose="020F0502020204030204" pitchFamily="34" charset="0"/>
              </a:rPr>
              <a:t>Cette activité ne devrait prendre que quelques minutes.</a:t>
            </a:r>
          </a:p>
          <a:p>
            <a:pPr marL="180000" indent="-180000">
              <a:buClr>
                <a:schemeClr val="accent1"/>
              </a:buClr>
              <a:buSzPct val="80000"/>
              <a:buFont typeface="Wingdings 3" charset="2"/>
              <a:buChar char=""/>
              <a:defRPr/>
            </a:pPr>
            <a:endParaRPr lang="fr-CA" sz="1200" dirty="0">
              <a:solidFill>
                <a:schemeClr val="tx1"/>
              </a:solidFill>
              <a:latin typeface="Calibri" panose="020F0502020204030204" pitchFamily="34" charset="0"/>
              <a:ea typeface="+mn-ea"/>
              <a:cs typeface="Calibri" panose="020F0502020204030204" pitchFamily="34" charset="0"/>
            </a:endParaRPr>
          </a:p>
          <a:p>
            <a:pPr marL="180000" indent="-180000">
              <a:buClr>
                <a:schemeClr val="accent1"/>
              </a:buClr>
              <a:buSzPct val="80000"/>
              <a:buFont typeface="Wingdings 3" charset="2"/>
              <a:buChar char=""/>
              <a:defRPr/>
            </a:pPr>
            <a:r>
              <a:rPr lang="fr-CA" sz="1200" dirty="0">
                <a:solidFill>
                  <a:schemeClr val="tx1"/>
                </a:solidFill>
                <a:latin typeface="Calibri" panose="020F0502020204030204" pitchFamily="34" charset="0"/>
                <a:ea typeface="+mn-ea"/>
                <a:cs typeface="Calibri" panose="020F0502020204030204" pitchFamily="34" charset="0"/>
              </a:rPr>
              <a:t>Si deux sous-sujets reçoivent le même nombre de votes, l’animatrice aidera son équipe à s’entendre sur celui à aborder.</a:t>
            </a:r>
          </a:p>
          <a:p>
            <a:endParaRPr lang="fr-FR" dirty="0"/>
          </a:p>
          <a:p>
            <a:endParaRPr lang="fr-FR" dirty="0"/>
          </a:p>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21781-911B-4B26-AC84-F4F709BA1AB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4588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fr-FR" dirty="0"/>
              <a:t>Facilitateur principal</a:t>
            </a:r>
            <a:r>
              <a:rPr lang="fr-FR" sz="1200" dirty="0"/>
              <a:t> (1 minute) :</a:t>
            </a:r>
          </a:p>
          <a:p>
            <a:pPr marL="0" marR="0" lvl="0" indent="0" algn="l" rtl="0">
              <a:lnSpc>
                <a:spcPct val="100000"/>
              </a:lnSpc>
              <a:spcBef>
                <a:spcPts val="0"/>
              </a:spcBef>
              <a:spcAft>
                <a:spcPts val="0"/>
              </a:spcAft>
              <a:buClr>
                <a:srgbClr val="000000"/>
              </a:buClr>
              <a:buSzPts val="1400"/>
              <a:buFont typeface="Arial"/>
              <a:buNone/>
            </a:pPr>
            <a:endParaRPr lang="fr-FR" sz="1200" b="1" dirty="0"/>
          </a:p>
          <a:p>
            <a:pPr marL="0" marR="0" lvl="0" indent="0" algn="l" rtl="0">
              <a:lnSpc>
                <a:spcPct val="100000"/>
              </a:lnSpc>
              <a:spcBef>
                <a:spcPts val="0"/>
              </a:spcBef>
              <a:spcAft>
                <a:spcPts val="0"/>
              </a:spcAft>
              <a:buClr>
                <a:srgbClr val="000000"/>
              </a:buClr>
              <a:buSzPts val="1400"/>
              <a:buFont typeface="Arial"/>
              <a:buNone/>
            </a:pPr>
            <a:r>
              <a:rPr lang="fr-FR" sz="1200" b="0" dirty="0"/>
              <a:t>Vous devez accomplir cette tâche après avoir sélectionné le sous-sujet que votre équipe explorera</a:t>
            </a:r>
            <a:r>
              <a:rPr lang="fr-FR" dirty="0"/>
              <a:t>,</a:t>
            </a:r>
            <a:endParaRPr lang="fr-FR" sz="1200" b="0" dirty="0"/>
          </a:p>
          <a:p>
            <a:pPr marL="0" marR="0" lvl="0" indent="0" algn="l" rtl="0">
              <a:lnSpc>
                <a:spcPct val="100000"/>
              </a:lnSpc>
              <a:spcBef>
                <a:spcPts val="0"/>
              </a:spcBef>
              <a:spcAft>
                <a:spcPts val="0"/>
              </a:spcAft>
              <a:buClr>
                <a:srgbClr val="000000"/>
              </a:buClr>
              <a:buSzPts val="1400"/>
              <a:buFont typeface="Arial"/>
              <a:buNone/>
            </a:pPr>
            <a:endParaRPr lang="fr-FR" sz="1200" b="1" dirty="0"/>
          </a:p>
          <a:p>
            <a:pPr>
              <a:lnSpc>
                <a:spcPct val="115000"/>
              </a:lnSpc>
              <a:spcAft>
                <a:spcPts val="1000"/>
              </a:spcAft>
            </a:pPr>
            <a:r>
              <a:rPr lang="fr-CA" dirty="0">
                <a:solidFill>
                  <a:schemeClr val="dk1"/>
                </a:solidFill>
                <a:latin typeface="Calibri"/>
                <a:ea typeface="Calibri"/>
                <a:cs typeface="Calibri"/>
              </a:rPr>
              <a:t>Les membres de votre équipe devront appliquer ensemble les six étapes du Défi d’innovation Solutions d’IDEA pour l’égalité des genres.</a:t>
            </a:r>
            <a:endParaRPr lang="en-CA" dirty="0">
              <a:solidFill>
                <a:schemeClr val="dk1"/>
              </a:solidFill>
              <a:latin typeface="Calibri"/>
              <a:ea typeface="Calibri"/>
              <a:cs typeface="Calibri"/>
            </a:endParaRPr>
          </a:p>
          <a:p>
            <a:pPr marL="0" marR="0" lvl="0" indent="0" algn="l" rtl="0">
              <a:lnSpc>
                <a:spcPct val="100000"/>
              </a:lnSpc>
              <a:spcBef>
                <a:spcPts val="0"/>
              </a:spcBef>
              <a:spcAft>
                <a:spcPts val="0"/>
              </a:spcAft>
              <a:buClr>
                <a:srgbClr val="000000"/>
              </a:buClr>
              <a:buSzPts val="1400"/>
              <a:buFont typeface="Arial"/>
              <a:buNone/>
            </a:pPr>
            <a:endParaRPr lang="fr-FR"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b="0" i="0" u="none" strike="noStrike" cap="none" dirty="0">
                <a:solidFill>
                  <a:schemeClr val="dk1"/>
                </a:solidFill>
                <a:latin typeface="Calibri"/>
                <a:ea typeface="Calibri"/>
                <a:cs typeface="Calibri"/>
                <a:sym typeface="Calibri"/>
              </a:rPr>
              <a:t>Je vous encourage à prendre le temps de comprendre votre sous-sujet de différents points de vue.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b="0" i="0" u="none" strike="noStrike" cap="none" dirty="0">
                <a:solidFill>
                  <a:schemeClr val="dk1"/>
                </a:solidFill>
                <a:latin typeface="Calibri"/>
                <a:ea typeface="Calibri"/>
                <a:cs typeface="Calibri"/>
                <a:sym typeface="Calibri"/>
              </a:rPr>
              <a:t>Écoutez, apprenez et posez des questions avant de commencer à produire des solutions.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b="0" i="0" u="none" strike="noStrike" cap="none" dirty="0">
                <a:solidFill>
                  <a:schemeClr val="dk1"/>
                </a:solidFill>
                <a:latin typeface="Calibri"/>
                <a:ea typeface="Calibri"/>
                <a:cs typeface="Calibri"/>
                <a:sym typeface="Calibri"/>
              </a:rPr>
              <a:t>Une animatrice a été assignée à chaque table pour guider l’équipe dans les étapes du défi, qui consistent à créer des ponts de compréhension, à explorer certains mythes et préjugés qui pourraient avoir une incidence sur votre sujet, à lancer des idées et à créer une solution systémique ou structurelle.</a:t>
            </a:r>
          </a:p>
          <a:p>
            <a:pPr marL="179388" marR="0" lvl="0" indent="0" algn="l" rtl="0">
              <a:lnSpc>
                <a:spcPct val="100000"/>
              </a:lnSpc>
              <a:spcBef>
                <a:spcPts val="0"/>
              </a:spcBef>
              <a:spcAft>
                <a:spcPts val="0"/>
              </a:spcAft>
              <a:buClr>
                <a:srgbClr val="000000"/>
              </a:buClr>
              <a:buSzPts val="1400"/>
              <a:buFont typeface="Arial"/>
              <a:buNone/>
            </a:pPr>
            <a:endParaRPr lang="en-CA" dirty="0"/>
          </a:p>
          <a:p>
            <a:pPr marL="457200" marR="0" lvl="0" indent="-228600" algn="l" rtl="0">
              <a:lnSpc>
                <a:spcPct val="100000"/>
              </a:lnSpc>
              <a:spcBef>
                <a:spcPts val="0"/>
              </a:spcBef>
              <a:spcAft>
                <a:spcPts val="0"/>
              </a:spcAft>
              <a:buClr>
                <a:srgbClr val="000000"/>
              </a:buClr>
              <a:buSzPts val="1400"/>
              <a:buFont typeface="Arial"/>
              <a:buNone/>
            </a:pPr>
            <a:endParaRPr lang="en-CA" baseline="0" dirty="0"/>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11</a:t>
            </a:fld>
            <a:endParaRPr lang="en-CA"/>
          </a:p>
        </p:txBody>
      </p:sp>
    </p:spTree>
    <p:extLst>
      <p:ext uri="{BB962C8B-B14F-4D97-AF65-F5344CB8AC3E}">
        <p14:creationId xmlns:p14="http://schemas.microsoft.com/office/powerpoint/2010/main" val="955373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r>
              <a:rPr lang="fr-FR" dirty="0"/>
              <a:t>Facilitateur principal</a:t>
            </a:r>
            <a:r>
              <a:rPr lang="fr-CA" sz="1200" dirty="0">
                <a:latin typeface="Calibri" panose="020F0502020204030204" pitchFamily="34" charset="0"/>
                <a:cs typeface="Calibri" panose="020F0502020204030204" pitchFamily="34" charset="0"/>
              </a:rPr>
              <a:t> (1 minute) : </a:t>
            </a:r>
          </a:p>
          <a:p>
            <a:pPr marL="0"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r>
              <a:rPr lang="fr-CA" sz="1200" dirty="0">
                <a:latin typeface="Calibri" panose="020F0502020204030204" pitchFamily="34" charset="0"/>
                <a:cs typeface="Calibri" panose="020F0502020204030204" pitchFamily="34" charset="0"/>
              </a:rPr>
              <a:t>Chaque équipe désignera quelqu’un pour prendre des notes à mesure qu’elle progresse dans le Défi d’innovation.</a:t>
            </a:r>
          </a:p>
          <a:p>
            <a:pPr marL="0"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endParaRPr lang="en-US" sz="1200" b="1" dirty="0">
              <a:latin typeface="Calibri" panose="020F0502020204030204" pitchFamily="34" charset="0"/>
              <a:cs typeface="Calibri" panose="020F0502020204030204" pitchFamily="34" charset="0"/>
            </a:endParaRPr>
          </a:p>
          <a:p>
            <a:pPr>
              <a:lnSpc>
                <a:spcPct val="115000"/>
              </a:lnSpc>
              <a:spcAft>
                <a:spcPts val="1000"/>
              </a:spcAft>
            </a:pPr>
            <a:r>
              <a:rPr lang="fr-CA" b="1" dirty="0">
                <a:latin typeface="Calibri" panose="020F0502020204030204" pitchFamily="34" charset="0"/>
                <a:cs typeface="Calibri" panose="020F0502020204030204" pitchFamily="34" charset="0"/>
              </a:rPr>
              <a:t>Les secrétaires des équipes en personne </a:t>
            </a:r>
            <a:r>
              <a:rPr lang="fr-CA" dirty="0">
                <a:latin typeface="Calibri" panose="020F0502020204030204" pitchFamily="34" charset="0"/>
                <a:cs typeface="Calibri" panose="020F0502020204030204" pitchFamily="34" charset="0"/>
              </a:rPr>
              <a:t>résumeront la discussion de leur équipe sur une feuille de travail graphique semblable à celle que vous voyez à l’écran (et pourront y ajouter des feuilles de notes, si elles le désirent).</a:t>
            </a:r>
          </a:p>
          <a:p>
            <a:pPr>
              <a:lnSpc>
                <a:spcPct val="115000"/>
              </a:lnSpc>
              <a:spcAft>
                <a:spcPts val="1000"/>
              </a:spcAft>
            </a:pPr>
            <a:r>
              <a:rPr lang="fr-FR" dirty="0"/>
              <a:t>Je reviens sur ce processus avec vous. </a:t>
            </a:r>
          </a:p>
          <a:p>
            <a:pPr>
              <a:lnSpc>
                <a:spcPct val="115000"/>
              </a:lnSpc>
              <a:spcAft>
                <a:spcPts val="1000"/>
              </a:spcAft>
            </a:pPr>
            <a:r>
              <a:rPr lang="fr-CA" dirty="0">
                <a:latin typeface="Calibri" panose="020F0502020204030204" pitchFamily="34" charset="0"/>
                <a:cs typeface="Calibri" panose="020F0502020204030204" pitchFamily="34" charset="0"/>
              </a:rPr>
              <a:t>Cliquez pour voir le document Word dans lequel </a:t>
            </a:r>
            <a:r>
              <a:rPr lang="fr-CA" b="1" dirty="0">
                <a:latin typeface="Calibri" panose="020F0502020204030204" pitchFamily="34" charset="0"/>
                <a:cs typeface="Calibri" panose="020F0502020204030204" pitchFamily="34" charset="0"/>
              </a:rPr>
              <a:t>les secrétaires des équipes virtuelles </a:t>
            </a:r>
            <a:r>
              <a:rPr lang="fr-CA" dirty="0">
                <a:latin typeface="Calibri" panose="020F0502020204030204" pitchFamily="34" charset="0"/>
                <a:cs typeface="Calibri" panose="020F0502020204030204" pitchFamily="34" charset="0"/>
              </a:rPr>
              <a:t>prendront leurs notes.</a:t>
            </a:r>
            <a:endParaRPr lang="en-CA"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endParaRPr lang="fr-CA" sz="1200" dirty="0">
              <a:highlight>
                <a:srgbClr val="FFFF00"/>
              </a:highlight>
              <a:latin typeface="Calibri" panose="020F0502020204030204" pitchFamily="34" charset="0"/>
              <a:cs typeface="Calibri" panose="020F0502020204030204" pitchFamily="34" charset="0"/>
            </a:endParaRPr>
          </a:p>
          <a:p>
            <a:pPr>
              <a:lnSpc>
                <a:spcPct val="120000"/>
              </a:lnSpc>
              <a:buClr>
                <a:srgbClr val="000000"/>
              </a:buClr>
              <a:buSzPts val="1400"/>
              <a:defRPr/>
            </a:pPr>
            <a:r>
              <a:rPr lang="fr-CA" sz="1200" b="1" dirty="0">
                <a:highlight>
                  <a:srgbClr val="FFFF00"/>
                </a:highlight>
                <a:latin typeface="Calibri" panose="020F0502020204030204" pitchFamily="34" charset="0"/>
                <a:cs typeface="Calibri" panose="020F0502020204030204" pitchFamily="34" charset="0"/>
              </a:rPr>
              <a:t>&lt;Cliquer&gt;</a:t>
            </a:r>
          </a:p>
          <a:p>
            <a:pPr marL="0"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endParaRPr lang="fr-CA" sz="1200" b="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endParaRPr lang="fr-CA" sz="1200" b="1" dirty="0">
              <a:latin typeface="Calibri" panose="020F0502020204030204" pitchFamily="34" charset="0"/>
              <a:cs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12</a:t>
            </a:fld>
            <a:endParaRPr lang="en-CA"/>
          </a:p>
        </p:txBody>
      </p:sp>
    </p:spTree>
    <p:extLst>
      <p:ext uri="{BB962C8B-B14F-4D97-AF65-F5344CB8AC3E}">
        <p14:creationId xmlns:p14="http://schemas.microsoft.com/office/powerpoint/2010/main" val="2041788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38650"/>
          </a:xfrm>
        </p:spPr>
        <p:txBody>
          <a:bodyPr/>
          <a:lstStyle/>
          <a:p>
            <a:pPr marL="0"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r>
              <a:rPr lang="fr-FR" sz="1000" dirty="0"/>
              <a:t>Facilitateur principal</a:t>
            </a:r>
            <a:r>
              <a:rPr lang="fr-CA" sz="1000" dirty="0">
                <a:latin typeface="Calibri" panose="020F0502020204030204" pitchFamily="34" charset="0"/>
                <a:cs typeface="Calibri" panose="020F0502020204030204" pitchFamily="34" charset="0"/>
              </a:rPr>
              <a:t> (1 minutes) : </a:t>
            </a:r>
          </a:p>
          <a:p>
            <a:pPr marL="0"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endParaRPr lang="fr-CA" sz="10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r>
              <a:rPr lang="fr-CA" sz="1000" dirty="0">
                <a:latin typeface="Calibri" panose="020F0502020204030204" pitchFamily="34" charset="0"/>
                <a:cs typeface="Calibri" panose="020F0502020204030204" pitchFamily="34" charset="0"/>
              </a:rPr>
              <a:t>… les </a:t>
            </a:r>
            <a:r>
              <a:rPr lang="fr-CA" sz="1000" b="1" dirty="0">
                <a:latin typeface="Calibri" panose="020F0502020204030204" pitchFamily="34" charset="0"/>
                <a:cs typeface="Calibri" panose="020F0502020204030204" pitchFamily="34" charset="0"/>
              </a:rPr>
              <a:t>secrétaires des équipes virtuelles</a:t>
            </a:r>
            <a:r>
              <a:rPr lang="fr-CA" sz="1000" dirty="0">
                <a:latin typeface="Calibri" panose="020F0502020204030204" pitchFamily="34" charset="0"/>
                <a:cs typeface="Calibri" panose="020F0502020204030204" pitchFamily="34" charset="0"/>
              </a:rPr>
              <a:t> utiliseront un document Word qui suit le même processus, étape par étape.</a:t>
            </a:r>
            <a:r>
              <a:rPr lang="fr-CA" sz="1000" b="1"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endParaRPr lang="fr-CA" sz="1000" b="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r>
              <a:rPr lang="fr-C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Cliquez pour montrer au groupe l</a:t>
            </a:r>
            <a:r>
              <a:rPr lang="fr-CA" sz="1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t>
            </a:r>
            <a:r>
              <a:rPr lang="fr-C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image qui illustre le processus du D</a:t>
            </a:r>
            <a:r>
              <a:rPr lang="fr-CA" sz="1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é</a:t>
            </a:r>
            <a:r>
              <a:rPr lang="fr-C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 d</a:t>
            </a:r>
            <a:r>
              <a:rPr lang="fr-CA" sz="1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t>
            </a:r>
            <a:r>
              <a:rPr lang="fr-C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innovation.</a:t>
            </a:r>
            <a:endParaRPr lang="fr-CA" sz="1100" b="1" dirty="0">
              <a:latin typeface="Calibri" panose="020F0502020204030204" pitchFamily="34" charset="0"/>
              <a:cs typeface="Calibri" panose="020F0502020204030204" pitchFamily="34" charset="0"/>
            </a:endParaRPr>
          </a:p>
          <a:p>
            <a:pPr marL="0" indent="0">
              <a:lnSpc>
                <a:spcPct val="120000"/>
              </a:lnSpc>
            </a:pPr>
            <a:endParaRPr lang="fr-CA" sz="1000" dirty="0">
              <a:latin typeface="Calibri" panose="020F0502020204030204" pitchFamily="34" charset="0"/>
              <a:cs typeface="Calibri" panose="020F0502020204030204" pitchFamily="34" charset="0"/>
            </a:endParaRPr>
          </a:p>
          <a:p>
            <a:pPr marL="0" indent="0">
              <a:lnSpc>
                <a:spcPct val="120000"/>
              </a:lnSpc>
            </a:pPr>
            <a:r>
              <a:rPr lang="fr-CA" sz="1000" dirty="0">
                <a:latin typeface="Calibri" panose="020F0502020204030204" pitchFamily="34" charset="0"/>
                <a:cs typeface="Calibri" panose="020F0502020204030204" pitchFamily="34" charset="0"/>
              </a:rPr>
              <a:t>------</a:t>
            </a: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13</a:t>
            </a:fld>
            <a:endParaRPr lang="en-CA"/>
          </a:p>
        </p:txBody>
      </p:sp>
    </p:spTree>
    <p:extLst>
      <p:ext uri="{BB962C8B-B14F-4D97-AF65-F5344CB8AC3E}">
        <p14:creationId xmlns:p14="http://schemas.microsoft.com/office/powerpoint/2010/main" val="1612629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15963"/>
            <a:ext cx="5486400" cy="3086100"/>
          </a:xfrm>
        </p:spPr>
      </p:sp>
      <p:sp>
        <p:nvSpPr>
          <p:cNvPr id="3" name="Notes Placeholder 2"/>
          <p:cNvSpPr>
            <a:spLocks noGrp="1"/>
          </p:cNvSpPr>
          <p:nvPr>
            <p:ph type="body" idx="1"/>
          </p:nvPr>
        </p:nvSpPr>
        <p:spPr>
          <a:xfrm>
            <a:off x="685800" y="3986213"/>
            <a:ext cx="5486400" cy="4699000"/>
          </a:xfrm>
        </p:spPr>
        <p:txBody>
          <a:bodyPr/>
          <a:lstStyle/>
          <a:p>
            <a:pPr>
              <a:lnSpc>
                <a:spcPct val="120000"/>
              </a:lnSpc>
            </a:pPr>
            <a:r>
              <a:rPr lang="fr-FR" sz="1000" dirty="0"/>
              <a:t>Facilitateur principal</a:t>
            </a:r>
            <a:r>
              <a:rPr lang="fr-CA" sz="1000" dirty="0">
                <a:latin typeface="Calibri" panose="020F0502020204030204" pitchFamily="34" charset="0"/>
                <a:cs typeface="Calibri" panose="020F0502020204030204" pitchFamily="34" charset="0"/>
              </a:rPr>
              <a:t> (2 minutes) : </a:t>
            </a:r>
          </a:p>
          <a:p>
            <a:pPr>
              <a:lnSpc>
                <a:spcPct val="115000"/>
              </a:lnSpc>
              <a:spcAft>
                <a:spcPts val="1000"/>
              </a:spcAft>
            </a:pPr>
            <a:r>
              <a:rPr lang="fr-CA" sz="1050" kern="100" dirty="0">
                <a:effectLst/>
                <a:latin typeface="Calibri" panose="020F0502020204030204" pitchFamily="34" charset="0"/>
                <a:ea typeface="Calibri" panose="020F0502020204030204" pitchFamily="34" charset="0"/>
                <a:cs typeface="Times New Roman" panose="02020603050405020304" pitchFamily="18" charset="0"/>
              </a:rPr>
              <a:t>L’animatrice de votre équipe vous aidera à remplir la feuille de travail.</a:t>
            </a:r>
            <a:endParaRPr lang="en-CA"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050" kern="100" dirty="0">
                <a:effectLst/>
                <a:latin typeface="Calibri" panose="020F0502020204030204" pitchFamily="34" charset="0"/>
                <a:ea typeface="Calibri" panose="020F0502020204030204" pitchFamily="34" charset="0"/>
                <a:cs typeface="Times New Roman" panose="02020603050405020304" pitchFamily="18" charset="0"/>
              </a:rPr>
              <a:t>Nous savons que la nature humaine est telle que l’on voudra immédiatement commencer à suggérer des solutions.</a:t>
            </a:r>
            <a:endParaRPr lang="en-CA"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050" kern="100" dirty="0">
                <a:effectLst/>
                <a:latin typeface="Calibri" panose="020F0502020204030204" pitchFamily="34" charset="0"/>
                <a:ea typeface="Calibri" panose="020F0502020204030204" pitchFamily="34" charset="0"/>
                <a:cs typeface="Times New Roman" panose="02020603050405020304" pitchFamily="18" charset="0"/>
              </a:rPr>
              <a:t>Comme vous le voyez, le processus souligne l’importance de faire participer toutes les personnes de l’équipe à une discussion ouverte pour connaître le sens qu’elles donnent au sujet à aborder. Dès le départ, cette discussion ouverte aidera chaque membre de votre équipe à mieux comprendre les divers besoins et enjeux qui sont associés à votre sous-sujet.</a:t>
            </a:r>
            <a:endParaRPr lang="en-CA"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050" kern="100" dirty="0">
                <a:effectLst/>
                <a:latin typeface="Calibri" panose="020F0502020204030204" pitchFamily="34" charset="0"/>
                <a:ea typeface="Calibri" panose="020F0502020204030204" pitchFamily="34" charset="0"/>
                <a:cs typeface="Times New Roman" panose="02020603050405020304" pitchFamily="18" charset="0"/>
              </a:rPr>
              <a:t>En comprenant bien le sujet selon divers points de vue, vous aurez plus de facilité à tenir compte des mythes ou des préjugés préconscients qui y sont associés.</a:t>
            </a:r>
            <a:endParaRPr lang="en-CA"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050" kern="100" dirty="0">
                <a:effectLst/>
                <a:latin typeface="Calibri" panose="020F0502020204030204" pitchFamily="34" charset="0"/>
                <a:ea typeface="Calibri" panose="020F0502020204030204" pitchFamily="34" charset="0"/>
                <a:cs typeface="Times New Roman" panose="02020603050405020304" pitchFamily="18" charset="0"/>
              </a:rPr>
              <a:t>Lorsque vous aurez une compréhension commune du sujet, vous ferez un remue-méninges pour trouver des solutions potentielles, puis vous choisirez une idée fraîche qui sort de l’ordinaire. Il peut s’agir d’une solution qu’on n’a encore jamais vue, d’une combinaison de réponses peaufinées pendant le remue-méninges ou d’une idée de partenariat inhabituel, par exemple.</a:t>
            </a:r>
            <a:endParaRPr lang="en-CA"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050" kern="100" dirty="0">
                <a:effectLst/>
                <a:latin typeface="Calibri" panose="020F0502020204030204" pitchFamily="34" charset="0"/>
                <a:ea typeface="Calibri" panose="020F0502020204030204" pitchFamily="34" charset="0"/>
                <a:cs typeface="Times New Roman" panose="02020603050405020304" pitchFamily="18" charset="0"/>
              </a:rPr>
              <a:t>Ensuite, l’équipe dressera une liste de quelques aspects clés de la solution proposée et tentera de composer un titre bref et descriptif pour sa solution.</a:t>
            </a:r>
            <a:endParaRPr lang="en-CA"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050" kern="100" dirty="0">
                <a:effectLst/>
                <a:latin typeface="Calibri" panose="020F0502020204030204" pitchFamily="34" charset="0"/>
                <a:ea typeface="Calibri" panose="020F0502020204030204" pitchFamily="34" charset="0"/>
                <a:cs typeface="Times New Roman" panose="02020603050405020304" pitchFamily="18" charset="0"/>
              </a:rPr>
              <a:t>Assurez-vous que la solution est structurelle, systémique ou basée sur un processus.</a:t>
            </a:r>
          </a:p>
          <a:p>
            <a:pPr>
              <a:lnSpc>
                <a:spcPct val="115000"/>
              </a:lnSpc>
              <a:spcAft>
                <a:spcPts val="1000"/>
              </a:spcAft>
            </a:pPr>
            <a:r>
              <a:rPr lang="fr-CA" sz="1050" kern="100" dirty="0">
                <a:effectLst/>
                <a:latin typeface="Calibri" panose="020F0502020204030204" pitchFamily="34" charset="0"/>
                <a:ea typeface="Calibri" panose="020F0502020204030204" pitchFamily="34" charset="0"/>
                <a:cs typeface="Times New Roman" panose="02020603050405020304" pitchFamily="18" charset="0"/>
              </a:rPr>
              <a:t>Pour terminer, vous noterez quelques étapes ou actions importantes qui encourageront l’intégration d’une perspective intersectionnelle dans la conception de la solution et qui favoriseront une mise en œuvre fructueuse.</a:t>
            </a:r>
            <a:endParaRPr lang="en-CA"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fr-CA" sz="1000" dirty="0">
              <a:latin typeface="Calibri" panose="020F0502020204030204" pitchFamily="34" charset="0"/>
              <a:cs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14</a:t>
            </a:fld>
            <a:endParaRPr lang="en-CA" dirty="0"/>
          </a:p>
        </p:txBody>
      </p:sp>
    </p:spTree>
    <p:extLst>
      <p:ext uri="{BB962C8B-B14F-4D97-AF65-F5344CB8AC3E}">
        <p14:creationId xmlns:p14="http://schemas.microsoft.com/office/powerpoint/2010/main" val="2674104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42938"/>
            <a:ext cx="5486400" cy="3086100"/>
          </a:xfrm>
        </p:spPr>
      </p:sp>
      <p:sp>
        <p:nvSpPr>
          <p:cNvPr id="3" name="Notes Placeholder 2"/>
          <p:cNvSpPr>
            <a:spLocks noGrp="1"/>
          </p:cNvSpPr>
          <p:nvPr>
            <p:ph type="body" idx="1"/>
          </p:nvPr>
        </p:nvSpPr>
        <p:spPr>
          <a:xfrm>
            <a:off x="419100" y="3949700"/>
            <a:ext cx="5905500" cy="4551362"/>
          </a:xfrm>
        </p:spPr>
        <p:txBody>
          <a:bodyPr/>
          <a:lstStyle/>
          <a:p>
            <a:pPr>
              <a:lnSpc>
                <a:spcPct val="120000"/>
              </a:lnSpc>
              <a:buClr>
                <a:srgbClr val="000000"/>
              </a:buClr>
              <a:buSzPts val="1400"/>
              <a:defRPr/>
            </a:pPr>
            <a:r>
              <a:rPr lang="fr-FR" sz="1000" dirty="0"/>
              <a:t>Facilitateur principal</a:t>
            </a:r>
            <a:r>
              <a:rPr kumimoji="0" lang="fr-CA" sz="1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Arial"/>
              </a:rPr>
              <a:t> : 1 minute </a:t>
            </a:r>
            <a:r>
              <a:rPr lang="fr-FR" sz="1000" b="0" i="0" dirty="0">
                <a:solidFill>
                  <a:srgbClr val="202124"/>
                </a:solidFill>
                <a:effectLst/>
                <a:latin typeface="arial" panose="020B0604020202020204" pitchFamily="34" charset="0"/>
              </a:rPr>
              <a:t>((Incorporer, le cas échéant, les instructions connexes hybrides ou bilingues)</a:t>
            </a:r>
          </a:p>
          <a:p>
            <a:pPr marL="0"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endParaRPr kumimoji="0" lang="fr-CA" sz="3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Arial"/>
            </a:endParaRPr>
          </a:p>
          <a:p>
            <a:r>
              <a:rPr lang="fr-CA" sz="1050" b="1" kern="100" dirty="0">
                <a:effectLst/>
                <a:latin typeface="Calibri" panose="020F0502020204030204" pitchFamily="34" charset="0"/>
                <a:ea typeface="Calibri" panose="020F0502020204030204" pitchFamily="34" charset="0"/>
                <a:cs typeface="Times New Roman" panose="02020603050405020304" pitchFamily="18" charset="0"/>
              </a:rPr>
              <a:t>Pour chaque table, nous avons choisi :</a:t>
            </a:r>
            <a:endParaRPr lang="en-CA"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fr-CA" sz="1050" kern="100" dirty="0">
                <a:effectLst/>
                <a:latin typeface="Calibri" panose="020F0502020204030204" pitchFamily="34" charset="0"/>
                <a:ea typeface="Calibri" panose="020F0502020204030204" pitchFamily="34" charset="0"/>
                <a:cs typeface="Times New Roman" panose="02020603050405020304" pitchFamily="18" charset="0"/>
              </a:rPr>
              <a:t>le sujet principal (inclusion, diversité, équité ou accessibilité),</a:t>
            </a:r>
            <a:endParaRPr lang="en-CA"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fr-CA" sz="1050" kern="100" dirty="0">
                <a:effectLst/>
                <a:latin typeface="Calibri" panose="020F0502020204030204" pitchFamily="34" charset="0"/>
                <a:ea typeface="Calibri" panose="020F0502020204030204" pitchFamily="34" charset="0"/>
                <a:cs typeface="Times New Roman" panose="02020603050405020304" pitchFamily="18" charset="0"/>
              </a:rPr>
              <a:t>la langue (anglais, français ou bilingue, le cas échéant) et</a:t>
            </a:r>
            <a:endParaRPr lang="en-CA"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fr-CA" sz="1050" kern="100" dirty="0">
                <a:effectLst/>
                <a:latin typeface="Calibri" panose="020F0502020204030204" pitchFamily="34" charset="0"/>
                <a:ea typeface="Calibri" panose="020F0502020204030204" pitchFamily="34" charset="0"/>
                <a:cs typeface="Times New Roman" panose="02020603050405020304" pitchFamily="18" charset="0"/>
              </a:rPr>
              <a:t>une personne pour orienter et animer la discussion (qui demandera une secrétaire volontaire).</a:t>
            </a:r>
          </a:p>
          <a:p>
            <a:pPr>
              <a:tabLst>
                <a:tab pos="457200" algn="l"/>
              </a:tabLst>
            </a:pPr>
            <a:endParaRPr lang="fr-CA" sz="1050" b="1"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457200" algn="l"/>
              </a:tabLst>
            </a:pPr>
            <a:r>
              <a:rPr lang="fr-CA" sz="1050" b="1" kern="100" dirty="0">
                <a:effectLst/>
                <a:latin typeface="Calibri" panose="020F0502020204030204" pitchFamily="34" charset="0"/>
                <a:ea typeface="Calibri" panose="020F0502020204030204" pitchFamily="34" charset="0"/>
                <a:cs typeface="Times New Roman" panose="02020603050405020304" pitchFamily="18" charset="0"/>
              </a:rPr>
              <a:t>Note : Les animatrices </a:t>
            </a:r>
            <a:r>
              <a:rPr lang="fr-CA" sz="1050" kern="100" dirty="0">
                <a:effectLst/>
                <a:latin typeface="Calibri" panose="020F0502020204030204" pitchFamily="34" charset="0"/>
                <a:ea typeface="Calibri" panose="020F0502020204030204" pitchFamily="34" charset="0"/>
                <a:cs typeface="Times New Roman" panose="02020603050405020304" pitchFamily="18" charset="0"/>
              </a:rPr>
              <a:t>peuvent affecter d’avance les participantes à une équipe selon les champs d’intérêt exprimés dans le formulaire rempli avant l’événement ou les inviter à choisir leur table en fonction du sujet et de la langue de chacune, visibles en entrant dans l’espace de réunion.</a:t>
            </a:r>
          </a:p>
          <a:p>
            <a:pPr>
              <a:tabLst>
                <a:tab pos="457200" algn="l"/>
              </a:tabLst>
            </a:pPr>
            <a:endParaRPr lang="fr-CA" sz="105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050" kern="100" dirty="0">
                <a:effectLst/>
                <a:latin typeface="Calibri" panose="020F0502020204030204" pitchFamily="34" charset="0"/>
                <a:ea typeface="Calibri" panose="020F0502020204030204" pitchFamily="34" charset="0"/>
                <a:cs typeface="Times New Roman" panose="02020603050405020304" pitchFamily="18" charset="0"/>
              </a:rPr>
              <a:t>Les animatrices </a:t>
            </a:r>
            <a:r>
              <a:rPr lang="fr-CA" sz="1050" b="1" kern="100" dirty="0">
                <a:effectLst/>
                <a:latin typeface="Calibri" panose="020F0502020204030204" pitchFamily="34" charset="0"/>
                <a:ea typeface="Calibri" panose="020F0502020204030204" pitchFamily="34" charset="0"/>
                <a:cs typeface="Times New Roman" panose="02020603050405020304" pitchFamily="18" charset="0"/>
              </a:rPr>
              <a:t>en chef du groupe en personne </a:t>
            </a:r>
            <a:r>
              <a:rPr lang="fr-CA" sz="1050" kern="100" dirty="0">
                <a:effectLst/>
                <a:latin typeface="Calibri" panose="020F0502020204030204" pitchFamily="34" charset="0"/>
                <a:ea typeface="Calibri" panose="020F0502020204030204" pitchFamily="34" charset="0"/>
                <a:cs typeface="Times New Roman" panose="02020603050405020304" pitchFamily="18" charset="0"/>
              </a:rPr>
              <a:t>et </a:t>
            </a:r>
            <a:r>
              <a:rPr lang="fr-CA" sz="1050" b="1" kern="100" dirty="0">
                <a:effectLst/>
                <a:latin typeface="Calibri" panose="020F0502020204030204" pitchFamily="34" charset="0"/>
                <a:ea typeface="Calibri" panose="020F0502020204030204" pitchFamily="34" charset="0"/>
                <a:cs typeface="Times New Roman" panose="02020603050405020304" pitchFamily="18" charset="0"/>
              </a:rPr>
              <a:t>du groupe virtuel </a:t>
            </a:r>
            <a:r>
              <a:rPr lang="fr-CA" sz="1050" kern="100" dirty="0">
                <a:effectLst/>
                <a:latin typeface="Calibri" panose="020F0502020204030204" pitchFamily="34" charset="0"/>
                <a:ea typeface="Calibri" panose="020F0502020204030204" pitchFamily="34" charset="0"/>
                <a:cs typeface="Times New Roman" panose="02020603050405020304" pitchFamily="18" charset="0"/>
              </a:rPr>
              <a:t>prévoiront une période suffisante (d’environ 15 minutes) pour faire un rapport avec leur groupe respectif afin de recueillir l’information qui leur permettra de préparer le rapport à présenter au groupe hybride à l’heure établie.   </a:t>
            </a:r>
          </a:p>
          <a:p>
            <a:pPr>
              <a:spcAft>
                <a:spcPts val="1000"/>
              </a:spcAft>
            </a:pPr>
            <a:endParaRPr lang="fr-CA" sz="1050" kern="1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fr-CA" sz="1050" kern="100" dirty="0">
                <a:latin typeface="Calibri" panose="020F0502020204030204" pitchFamily="34" charset="0"/>
                <a:ea typeface="Calibri" panose="020F0502020204030204" pitchFamily="34" charset="0"/>
                <a:cs typeface="Times New Roman" panose="02020603050405020304" pitchFamily="18" charset="0"/>
              </a:rPr>
              <a:t>Nous aurons alors le temps de présenter nos rapports, pendant 15 à 20 minutes, puis de faire la synthèse de l’événement dans notre espace de réunion hybride.</a:t>
            </a:r>
            <a:endParaRPr lang="fr-CA" sz="105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050" b="1" dirty="0">
                <a:effectLst/>
                <a:latin typeface="Calibri" panose="020F0502020204030204" pitchFamily="34" charset="0"/>
                <a:ea typeface="Calibri" panose="020F0502020204030204" pitchFamily="34" charset="0"/>
                <a:cs typeface="Times New Roman" panose="02020603050405020304" pitchFamily="18" charset="0"/>
              </a:rPr>
              <a:t>Note :</a:t>
            </a:r>
            <a:r>
              <a:rPr lang="fr-CA" sz="1050" dirty="0">
                <a:effectLst/>
                <a:latin typeface="Calibri" panose="020F0502020204030204" pitchFamily="34" charset="0"/>
                <a:ea typeface="Calibri" panose="020F0502020204030204" pitchFamily="34" charset="0"/>
                <a:cs typeface="Times New Roman" panose="02020603050405020304" pitchFamily="18" charset="0"/>
              </a:rPr>
              <a:t> Afin de s’assurer que les équipes seront satisfaites de la tâche accomplie, les animatrices peuvent se reporter à la durée suggérée pour chaque étape du Défi dans le document </a:t>
            </a:r>
            <a:r>
              <a:rPr lang="fr-CA" sz="1050" i="1" dirty="0">
                <a:effectLst/>
                <a:latin typeface="Calibri" panose="020F0502020204030204" pitchFamily="34" charset="0"/>
                <a:ea typeface="Calibri" panose="020F0502020204030204" pitchFamily="34" charset="0"/>
                <a:cs typeface="Times New Roman" panose="02020603050405020304" pitchFamily="18" charset="0"/>
              </a:rPr>
              <a:t>Lignes directrices et horaire du Défi d’innovation Solutions d’IDEA pour l’égalité des genres</a:t>
            </a:r>
            <a:r>
              <a:rPr lang="fr-CA" sz="1050" dirty="0">
                <a:effectLst/>
                <a:latin typeface="Calibri" panose="020F0502020204030204" pitchFamily="34" charset="0"/>
                <a:ea typeface="Calibri" panose="020F0502020204030204" pitchFamily="34" charset="0"/>
                <a:cs typeface="Times New Roman" panose="02020603050405020304" pitchFamily="18" charset="0"/>
              </a:rPr>
              <a:t> et peuvent consulter les </a:t>
            </a:r>
            <a:r>
              <a:rPr lang="fr-CA" sz="1050" i="1" dirty="0">
                <a:effectLst/>
                <a:latin typeface="Calibri" panose="020F0502020204030204" pitchFamily="34" charset="0"/>
                <a:ea typeface="Calibri" panose="020F0502020204030204" pitchFamily="34" charset="0"/>
                <a:cs typeface="Times New Roman" panose="02020603050405020304" pitchFamily="18" charset="0"/>
              </a:rPr>
              <a:t>Conseils et consignes aux animatrices</a:t>
            </a:r>
            <a:r>
              <a:rPr lang="fr-CA" sz="1050" dirty="0">
                <a:effectLst/>
                <a:latin typeface="Calibri" panose="020F0502020204030204" pitchFamily="34" charset="0"/>
                <a:ea typeface="Calibri" panose="020F0502020204030204" pitchFamily="34" charset="0"/>
                <a:cs typeface="Times New Roman" panose="02020603050405020304" pitchFamily="18" charset="0"/>
              </a:rPr>
              <a:t>.</a:t>
            </a:r>
            <a:endParaRPr lang="en-CA" sz="1050" kern="100" dirty="0">
              <a:effectLst/>
              <a:latin typeface="Calibri" panose="020F0502020204030204" pitchFamily="34" charset="0"/>
              <a:ea typeface="Calibri" panose="020F0502020204030204" pitchFamily="34" charset="0"/>
              <a:cs typeface="Times New Roman" panose="02020603050405020304" pitchFamily="18" charset="0"/>
            </a:endParaRPr>
          </a:p>
          <a:p>
            <a:pPr lvl="0">
              <a:tabLst>
                <a:tab pos="457200" algn="l"/>
              </a:tabLst>
            </a:pP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endParaRPr kumimoji="0" lang="fr-CA" sz="10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1400"/>
              <a:buFont typeface="Arial"/>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15</a:t>
            </a:fld>
            <a:endParaRPr lang="en-CA" dirty="0"/>
          </a:p>
        </p:txBody>
      </p:sp>
    </p:spTree>
    <p:extLst>
      <p:ext uri="{BB962C8B-B14F-4D97-AF65-F5344CB8AC3E}">
        <p14:creationId xmlns:p14="http://schemas.microsoft.com/office/powerpoint/2010/main" val="3074352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Clr>
                <a:srgbClr val="000000"/>
              </a:buClr>
              <a:buSzPts val="1400"/>
              <a:buFont typeface="Arial"/>
              <a:buNone/>
            </a:pPr>
            <a:r>
              <a:rPr lang="fr-FR" dirty="0"/>
              <a:t>Facilitateur principal</a:t>
            </a:r>
            <a:r>
              <a:rPr lang="en-CA" sz="1200" b="1" dirty="0"/>
              <a:t> </a:t>
            </a:r>
            <a:r>
              <a:rPr lang="en-CA" sz="1200" dirty="0"/>
              <a:t>(1 minute)</a:t>
            </a:r>
          </a:p>
          <a:p>
            <a:pPr marL="457200" marR="0" lvl="0" indent="-228600" algn="l" rtl="0">
              <a:lnSpc>
                <a:spcPct val="100000"/>
              </a:lnSpc>
              <a:spcBef>
                <a:spcPts val="0"/>
              </a:spcBef>
              <a:spcAft>
                <a:spcPts val="0"/>
              </a:spcAft>
              <a:buClr>
                <a:srgbClr val="000000"/>
              </a:buClr>
              <a:buSzPts val="1400"/>
              <a:buFont typeface="Arial"/>
              <a:buNone/>
            </a:pPr>
            <a:endParaRPr lang="en-CA" dirty="0"/>
          </a:p>
          <a:p>
            <a:r>
              <a:rPr lang="fr-CA" sz="1100" b="1" kern="100" dirty="0">
                <a:effectLst/>
                <a:latin typeface="Calibri" panose="020F0502020204030204" pitchFamily="34" charset="0"/>
                <a:ea typeface="Calibri" panose="020F0502020204030204" pitchFamily="34" charset="0"/>
                <a:cs typeface="Times New Roman" panose="02020603050405020304" pitchFamily="18" charset="0"/>
              </a:rPr>
              <a:t>Avant d’interrompre la réunion hybride et de commencer le Défi d’innovation,</a:t>
            </a:r>
            <a:r>
              <a:rPr lang="fr-CA" sz="1100" kern="100" dirty="0">
                <a:effectLst/>
                <a:latin typeface="Calibri" panose="020F0502020204030204" pitchFamily="34" charset="0"/>
                <a:ea typeface="Calibri" panose="020F0502020204030204" pitchFamily="34" charset="0"/>
                <a:cs typeface="Times New Roman" panose="02020603050405020304" pitchFamily="18" charset="0"/>
              </a:rPr>
              <a:t> synchronisons nos horloges afin que les deux groupes se retrouvent à l’heure établie pour présenter leurs rapports sommaires et faire la synthèse de l’événement. </a:t>
            </a:r>
          </a:p>
          <a:p>
            <a:pPr marL="457200" marR="0" lvl="0" indent="-228600" algn="l" rtl="0">
              <a:lnSpc>
                <a:spcPct val="100000"/>
              </a:lnSpc>
              <a:spcBef>
                <a:spcPts val="0"/>
              </a:spcBef>
              <a:spcAft>
                <a:spcPts val="0"/>
              </a:spcAft>
              <a:buClr>
                <a:srgbClr val="000000"/>
              </a:buClr>
              <a:buSzPts val="1400"/>
              <a:buFont typeface="Arial"/>
              <a:buNone/>
            </a:pPr>
            <a:endParaRPr lang="en-CA" dirty="0"/>
          </a:p>
          <a:p>
            <a:pPr>
              <a:lnSpc>
                <a:spcPct val="115000"/>
              </a:lnSpc>
              <a:spcAft>
                <a:spcPts val="1000"/>
              </a:spcAft>
            </a:pPr>
            <a:r>
              <a:rPr lang="fr-CA" sz="1100" kern="100" dirty="0">
                <a:latin typeface="Calibri" panose="020F0502020204030204" pitchFamily="34" charset="0"/>
                <a:ea typeface="Calibri" panose="020F0502020204030204" pitchFamily="34" charset="0"/>
                <a:cs typeface="Times New Roman" panose="02020603050405020304" pitchFamily="18" charset="0"/>
              </a:rPr>
              <a:t>Nous aurons alors le temps de présenter nos rapports, pendant 15 à 20 minutes, puis de faire la synthèse de l’événement dans notre espace de réunion hybride.</a:t>
            </a:r>
            <a:endParaRPr lang="fr-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100" kern="100" dirty="0">
                <a:latin typeface="Calibri" panose="020F0502020204030204" pitchFamily="34" charset="0"/>
                <a:ea typeface="Calibri" panose="020F0502020204030204" pitchFamily="34" charset="0"/>
                <a:cs typeface="Times New Roman" panose="02020603050405020304" pitchFamily="18" charset="0"/>
              </a:rPr>
              <a:t>Amusez-vous bien. Comme convenu, nous nous retrouverons à (indiquer l’heure – généralement, après une heure).</a:t>
            </a:r>
            <a:endParaRPr lang="en-CA" sz="11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100" b="1" kern="100" dirty="0">
                <a:effectLst/>
                <a:latin typeface="Calibri" panose="020F0502020204030204" pitchFamily="34" charset="0"/>
                <a:ea typeface="Calibri" panose="020F0502020204030204" pitchFamily="34" charset="0"/>
                <a:cs typeface="Times New Roman" panose="02020603050405020304" pitchFamily="18" charset="0"/>
              </a:rPr>
              <a:t>Note: </a:t>
            </a:r>
            <a:r>
              <a:rPr lang="fr-CA" sz="1100" kern="100" dirty="0">
                <a:effectLst/>
                <a:latin typeface="Calibri" panose="020F0502020204030204" pitchFamily="34" charset="0"/>
                <a:ea typeface="Calibri" panose="020F0502020204030204" pitchFamily="34" charset="0"/>
                <a:cs typeface="Times New Roman" panose="02020603050405020304" pitchFamily="18" charset="0"/>
              </a:rPr>
              <a:t>Si vous tenez un événement </a:t>
            </a:r>
            <a:r>
              <a:rPr lang="fr-CA" sz="1100" kern="100" dirty="0">
                <a:latin typeface="Calibri" panose="020F0502020204030204" pitchFamily="34" charset="0"/>
                <a:ea typeface="Calibri" panose="020F0502020204030204" pitchFamily="34" charset="0"/>
                <a:cs typeface="Times New Roman" panose="02020603050405020304" pitchFamily="18" charset="0"/>
              </a:rPr>
              <a:t>hybride </a:t>
            </a:r>
            <a:r>
              <a:rPr lang="fr-FR" sz="1100" kern="100" dirty="0">
                <a:latin typeface="Calibri" panose="020F0502020204030204" pitchFamily="34" charset="0"/>
                <a:ea typeface="Calibri" panose="020F0502020204030204" pitchFamily="34" charset="0"/>
                <a:cs typeface="Times New Roman" panose="02020603050405020304" pitchFamily="18" charset="0"/>
              </a:rPr>
              <a:t>avec traduction simultanée</a:t>
            </a:r>
            <a:r>
              <a:rPr lang="fr-CA" sz="1100" kern="100" dirty="0">
                <a:latin typeface="Calibri" panose="020F0502020204030204" pitchFamily="34" charset="0"/>
                <a:ea typeface="Calibri" panose="020F0502020204030204" pitchFamily="34" charset="0"/>
                <a:cs typeface="Times New Roman" panose="02020603050405020304" pitchFamily="18" charset="0"/>
              </a:rPr>
              <a:t>, indiquez que </a:t>
            </a:r>
            <a:r>
              <a:rPr lang="fr-FR" sz="1100" kern="100" dirty="0">
                <a:latin typeface="Calibri" panose="020F0502020204030204" pitchFamily="34" charset="0"/>
                <a:ea typeface="Calibri" panose="020F0502020204030204" pitchFamily="34" charset="0"/>
                <a:cs typeface="Times New Roman" panose="02020603050405020304" pitchFamily="18" charset="0"/>
              </a:rPr>
              <a:t>l'événement hybride et la traduction seront mis en pause et </a:t>
            </a:r>
            <a:r>
              <a:rPr lang="fr-CA" sz="1100" kern="100" dirty="0">
                <a:latin typeface="Calibri" panose="020F0502020204030204" pitchFamily="34" charset="0"/>
                <a:ea typeface="Calibri" panose="020F0502020204030204" pitchFamily="34" charset="0"/>
                <a:cs typeface="Times New Roman" panose="02020603050405020304" pitchFamily="18" charset="0"/>
              </a:rPr>
              <a:t>indiquez sur la diapositive l’heure à laquelle </a:t>
            </a:r>
            <a:r>
              <a:rPr lang="fr-CA" sz="1100" kern="100" dirty="0">
                <a:effectLst/>
                <a:latin typeface="Calibri" panose="020F0502020204030204" pitchFamily="34" charset="0"/>
                <a:ea typeface="Calibri" panose="020F0502020204030204" pitchFamily="34" charset="0"/>
                <a:cs typeface="Times New Roman" panose="02020603050405020304" pitchFamily="18" charset="0"/>
              </a:rPr>
              <a:t>les équipes devront se retrouver.</a:t>
            </a:r>
          </a:p>
          <a:p>
            <a:pPr>
              <a:lnSpc>
                <a:spcPct val="115000"/>
              </a:lnSpc>
              <a:spcAft>
                <a:spcPts val="1000"/>
              </a:spcAft>
            </a:pP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2B5B4C-46C9-4BFB-999E-FD8EE84555FC}" type="slidenum">
              <a:rPr lang="en-CA" smtClean="0"/>
              <a:t>16</a:t>
            </a:fld>
            <a:endParaRPr lang="en-CA"/>
          </a:p>
        </p:txBody>
      </p:sp>
    </p:spTree>
    <p:extLst>
      <p:ext uri="{BB962C8B-B14F-4D97-AF65-F5344CB8AC3E}">
        <p14:creationId xmlns:p14="http://schemas.microsoft.com/office/powerpoint/2010/main" val="871985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Clr>
                <a:schemeClr val="accent1"/>
              </a:buClr>
              <a:buSzPct val="80000"/>
              <a:buFont typeface="Wingdings 3" charset="2"/>
              <a:buNone/>
            </a:pPr>
            <a:endParaRPr lang="fr-CA" sz="1200" dirty="0">
              <a:solidFill>
                <a:schemeClr val="tx1"/>
              </a:solidFill>
              <a:latin typeface="Calibri" panose="020F0502020204030204" pitchFamily="34" charset="0"/>
              <a:ea typeface="+mn-ea"/>
              <a:cs typeface="Calibri" panose="020F0502020204030204" pitchFamily="34" charset="0"/>
            </a:endParaRPr>
          </a:p>
          <a:p>
            <a:pPr marL="0" lvl="0" indent="0">
              <a:buClr>
                <a:schemeClr val="accent1"/>
              </a:buClr>
              <a:buSzPct val="80000"/>
              <a:buFont typeface="Wingdings 3" charset="2"/>
              <a:buNone/>
            </a:pPr>
            <a:r>
              <a:rPr lang="fr-CA" sz="1200" dirty="0">
                <a:solidFill>
                  <a:schemeClr val="tx1"/>
                </a:solidFill>
                <a:latin typeface="Calibri" panose="020F0502020204030204" pitchFamily="34" charset="0"/>
                <a:ea typeface="+mn-ea"/>
                <a:cs typeface="Calibri" panose="020F0502020204030204" pitchFamily="34" charset="0"/>
              </a:rPr>
              <a:t>(Diapositive affichée pendant 5 minutes, alors que les membres des équipes collent leurs pastilles individuellement)</a:t>
            </a: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17</a:t>
            </a:fld>
            <a:endParaRPr lang="en-CA"/>
          </a:p>
        </p:txBody>
      </p:sp>
    </p:spTree>
    <p:extLst>
      <p:ext uri="{BB962C8B-B14F-4D97-AF65-F5344CB8AC3E}">
        <p14:creationId xmlns:p14="http://schemas.microsoft.com/office/powerpoint/2010/main" val="3435509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fr-CA" dirty="0"/>
              <a:t>(Diapositive affichée pendant toute la durée du défi, jusqu’au moment où les équipes présentes en personne devront faire leur rapport) </a:t>
            </a: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18</a:t>
            </a:fld>
            <a:endParaRPr lang="en-CA"/>
          </a:p>
        </p:txBody>
      </p:sp>
    </p:spTree>
    <p:extLst>
      <p:ext uri="{BB962C8B-B14F-4D97-AF65-F5344CB8AC3E}">
        <p14:creationId xmlns:p14="http://schemas.microsoft.com/office/powerpoint/2010/main" val="710326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304800"/>
            <a:ext cx="5486400" cy="3086100"/>
          </a:xfrm>
        </p:spPr>
      </p:sp>
      <p:sp>
        <p:nvSpPr>
          <p:cNvPr id="3" name="Notes Placeholder 2"/>
          <p:cNvSpPr>
            <a:spLocks noGrp="1"/>
          </p:cNvSpPr>
          <p:nvPr>
            <p:ph type="body" idx="1"/>
          </p:nvPr>
        </p:nvSpPr>
        <p:spPr>
          <a:xfrm>
            <a:off x="152400" y="3580606"/>
            <a:ext cx="6400800" cy="5334000"/>
          </a:xfrm>
        </p:spPr>
        <p:txBody>
          <a:bodyPr/>
          <a:lstStyle/>
          <a:p>
            <a:pPr marL="0" marR="0" lvl="0" indent="0" algn="l" rtl="0">
              <a:lnSpc>
                <a:spcPct val="80000"/>
              </a:lnSpc>
              <a:spcBef>
                <a:spcPts val="0"/>
              </a:spcBef>
              <a:spcAft>
                <a:spcPts val="0"/>
              </a:spcAft>
              <a:buClr>
                <a:srgbClr val="000000"/>
              </a:buClr>
              <a:buSzPts val="1400"/>
              <a:buFont typeface="Arial"/>
              <a:buNone/>
            </a:pPr>
            <a:r>
              <a:rPr lang="fr-FR" sz="800" b="1" dirty="0">
                <a:latin typeface="Arial" panose="020B0604020202020204" pitchFamily="34" charset="0"/>
                <a:ea typeface="Cambria" panose="02040503050406030204" pitchFamily="18" charset="0"/>
                <a:cs typeface="Arial" panose="020B0604020202020204" pitchFamily="34" charset="0"/>
              </a:rPr>
              <a:t>Facilitateur principal : </a:t>
            </a:r>
            <a:r>
              <a:rPr lang="fr-FR" sz="800" dirty="0">
                <a:latin typeface="Arial" panose="020B0604020202020204" pitchFamily="34" charset="0"/>
                <a:ea typeface="Cambria" panose="02040503050406030204" pitchFamily="18" charset="0"/>
                <a:cs typeface="Arial" panose="020B0604020202020204" pitchFamily="34" charset="0"/>
              </a:rPr>
              <a:t>(rapport de 15 minutes)</a:t>
            </a:r>
          </a:p>
          <a:p>
            <a:pPr marL="0" marR="0" lvl="0" indent="0" algn="l" rtl="0">
              <a:lnSpc>
                <a:spcPct val="80000"/>
              </a:lnSpc>
              <a:spcBef>
                <a:spcPts val="0"/>
              </a:spcBef>
              <a:spcAft>
                <a:spcPts val="0"/>
              </a:spcAft>
              <a:buClr>
                <a:srgbClr val="000000"/>
              </a:buClr>
              <a:buSzPts val="1400"/>
              <a:buFont typeface="Arial"/>
              <a:buNone/>
            </a:pPr>
            <a:endParaRPr lang="fr-FR" sz="800" dirty="0">
              <a:latin typeface="Arial" panose="020B0604020202020204" pitchFamily="34" charset="0"/>
              <a:ea typeface="Cambria" panose="02040503050406030204" pitchFamily="18" charset="0"/>
              <a:cs typeface="Arial" panose="020B0604020202020204" pitchFamily="34" charset="0"/>
            </a:endParaRPr>
          </a:p>
          <a:p>
            <a:pPr marL="0" marR="0" lvl="0" indent="0" algn="l" rtl="0">
              <a:lnSpc>
                <a:spcPct val="80000"/>
              </a:lnSpc>
              <a:spcBef>
                <a:spcPts val="0"/>
              </a:spcBef>
              <a:spcAft>
                <a:spcPts val="0"/>
              </a:spcAft>
              <a:buClr>
                <a:srgbClr val="000000"/>
              </a:buClr>
              <a:buSzPts val="1400"/>
              <a:buFont typeface="Arial"/>
              <a:buNone/>
            </a:pPr>
            <a:r>
              <a:rPr lang="fr-FR" sz="800" dirty="0">
                <a:latin typeface="Arial" panose="020B0604020202020204" pitchFamily="34" charset="0"/>
                <a:ea typeface="Cambria" panose="02040503050406030204" pitchFamily="18" charset="0"/>
                <a:cs typeface="Arial" panose="020B0604020202020204" pitchFamily="34" charset="0"/>
              </a:rPr>
              <a:t>Voir la formation détaillée des animateurs et les conseils pour plus d'idées de rapport.</a:t>
            </a:r>
          </a:p>
          <a:p>
            <a:pPr marL="0" marR="0" lvl="0" indent="0" algn="l" rtl="0">
              <a:lnSpc>
                <a:spcPct val="80000"/>
              </a:lnSpc>
              <a:spcBef>
                <a:spcPts val="0"/>
              </a:spcBef>
              <a:spcAft>
                <a:spcPts val="0"/>
              </a:spcAft>
              <a:buClr>
                <a:srgbClr val="000000"/>
              </a:buClr>
              <a:buSzPts val="1400"/>
              <a:buFont typeface="Arial"/>
              <a:buNone/>
            </a:pPr>
            <a:endParaRPr lang="fr-FR" sz="800" dirty="0">
              <a:highlight>
                <a:srgbClr val="FFFF00"/>
              </a:highlight>
              <a:latin typeface="Arial" panose="020B0604020202020204" pitchFamily="34" charset="0"/>
              <a:ea typeface="Cambria" panose="02040503050406030204" pitchFamily="18" charset="0"/>
              <a:cs typeface="Arial" panose="020B0604020202020204" pitchFamily="34" charset="0"/>
            </a:endParaRPr>
          </a:p>
          <a:p>
            <a:pPr>
              <a:lnSpc>
                <a:spcPct val="115000"/>
              </a:lnSpc>
              <a:spcAft>
                <a:spcPts val="1000"/>
              </a:spcAft>
            </a:pPr>
            <a:r>
              <a:rPr lang="fr-CA" sz="800" b="1" dirty="0">
                <a:latin typeface="Arial" panose="020B0604020202020204" pitchFamily="34" charset="0"/>
                <a:ea typeface="Cambria" panose="02040503050406030204" pitchFamily="18" charset="0"/>
                <a:cs typeface="Arial" panose="020B0604020202020204" pitchFamily="34" charset="0"/>
              </a:rPr>
              <a:t>Note pour l’animatrice en chef de l’événement : </a:t>
            </a:r>
            <a:r>
              <a:rPr lang="fr-CA" sz="800" dirty="0">
                <a:latin typeface="Arial" panose="020B0604020202020204" pitchFamily="34" charset="0"/>
                <a:ea typeface="Cambria" panose="02040503050406030204" pitchFamily="18" charset="0"/>
                <a:cs typeface="Arial" panose="020B0604020202020204" pitchFamily="34" charset="0"/>
              </a:rPr>
              <a:t>Le processus de présentation des rapports variera selon le nombre d’équipes et selon qu’il s’agit d’un événement en personne, virtuel ou hybride. Des conseils sur ces rapports se trouvent dans le document Conseils et consignes aux animatrices.</a:t>
            </a:r>
            <a:endParaRPr lang="en-CA" sz="800" dirty="0">
              <a:latin typeface="Arial" panose="020B0604020202020204" pitchFamily="34" charset="0"/>
              <a:ea typeface="Cambria" panose="02040503050406030204" pitchFamily="18" charset="0"/>
              <a:cs typeface="Arial" panose="020B0604020202020204" pitchFamily="34" charset="0"/>
            </a:endParaRPr>
          </a:p>
          <a:p>
            <a:pPr>
              <a:lnSpc>
                <a:spcPct val="115000"/>
              </a:lnSpc>
              <a:spcAft>
                <a:spcPts val="1000"/>
              </a:spcAft>
            </a:pPr>
            <a:r>
              <a:rPr lang="fr-CA" sz="800" b="1" dirty="0">
                <a:latin typeface="Arial" panose="020B0604020202020204" pitchFamily="34" charset="0"/>
                <a:ea typeface="Cambria" panose="02040503050406030204" pitchFamily="18" charset="0"/>
                <a:cs typeface="Arial" panose="020B0604020202020204" pitchFamily="34" charset="0"/>
              </a:rPr>
              <a:t>S’il s’agit d’un événement hybride</a:t>
            </a:r>
            <a:r>
              <a:rPr lang="fr-CA" sz="800" dirty="0">
                <a:latin typeface="Arial" panose="020B0604020202020204" pitchFamily="34" charset="0"/>
                <a:ea typeface="Cambria" panose="02040503050406030204" pitchFamily="18" charset="0"/>
                <a:cs typeface="Arial" panose="020B0604020202020204" pitchFamily="34" charset="0"/>
              </a:rPr>
              <a:t>, 15 minutes avant l’heure établie pour réunir les équipes en personne et virtuelles, l’animatrice en chef commencera à réunir l’information du rapport sommaire à présenter au groupe en personne, comme on l’indique dans la section sur les événements hybrides.</a:t>
            </a:r>
          </a:p>
          <a:p>
            <a:pPr>
              <a:lnSpc>
                <a:spcPct val="115000"/>
              </a:lnSpc>
              <a:spcAft>
                <a:spcPts val="1000"/>
              </a:spcAft>
            </a:pPr>
            <a:r>
              <a:rPr lang="fr-CA" sz="800" b="1" dirty="0">
                <a:latin typeface="Arial" panose="020B0604020202020204" pitchFamily="34" charset="0"/>
                <a:ea typeface="Cambria" panose="02040503050406030204" pitchFamily="18" charset="0"/>
                <a:cs typeface="Arial" panose="020B0604020202020204" pitchFamily="34" charset="0"/>
              </a:rPr>
              <a:t>S’il s’agit d’un événement en personne, </a:t>
            </a:r>
            <a:r>
              <a:rPr lang="fr-CA" sz="800" dirty="0">
                <a:latin typeface="Arial" panose="020B0604020202020204" pitchFamily="34" charset="0"/>
                <a:ea typeface="Cambria" panose="02040503050406030204" pitchFamily="18" charset="0"/>
                <a:cs typeface="Arial" panose="020B0604020202020204" pitchFamily="34" charset="0"/>
              </a:rPr>
              <a:t>l’animatrice en chef gérera la présentation des rapports en fonction du nombre d’équipes. Si plusieurs équipes abordent chacun des sujets (inclusion, diversité, équité et accessibilité) et que s’ajoutent des équipes formées selon leur langue (français, anglais ou bilingue), l’animatrice en chef du groupe en personne et les représentantes désignées se déplaceront dans la pièce pour recueillir les notes de chaque équipe et faire une synthèse des solutions proposées, que l’animatrice en chef présentera ensuite à l’ensemble du groupe en personne.</a:t>
            </a:r>
            <a:endParaRPr lang="en-CA" sz="800" dirty="0">
              <a:latin typeface="Arial" panose="020B0604020202020204" pitchFamily="34" charset="0"/>
              <a:ea typeface="Cambria" panose="02040503050406030204" pitchFamily="18" charset="0"/>
              <a:cs typeface="Arial" panose="020B0604020202020204" pitchFamily="34" charset="0"/>
            </a:endParaRPr>
          </a:p>
          <a:p>
            <a:pPr>
              <a:lnSpc>
                <a:spcPct val="115000"/>
              </a:lnSpc>
              <a:spcAft>
                <a:spcPts val="1000"/>
              </a:spcAft>
            </a:pPr>
            <a:r>
              <a:rPr lang="fr-CA" sz="800" b="1" dirty="0">
                <a:latin typeface="Arial" panose="020B0604020202020204" pitchFamily="34" charset="0"/>
                <a:ea typeface="Cambria" panose="02040503050406030204" pitchFamily="18" charset="0"/>
                <a:cs typeface="Arial" panose="020B0604020202020204" pitchFamily="34" charset="0"/>
              </a:rPr>
              <a:t>S’il s’agit d’un événement virtuel</a:t>
            </a:r>
            <a:r>
              <a:rPr lang="fr-CA" sz="800" dirty="0">
                <a:latin typeface="Arial" panose="020B0604020202020204" pitchFamily="34" charset="0"/>
                <a:ea typeface="Cambria" panose="02040503050406030204" pitchFamily="18" charset="0"/>
                <a:cs typeface="Arial" panose="020B0604020202020204" pitchFamily="34" charset="0"/>
              </a:rPr>
              <a:t>, l’animatrice en chef réunira les équipes virtuelles afin de permettre à chacune de présenter au groupe un rapport sommaire de deux minutes dans l’espace de réunion virtuel. (10 à 15 minutes)</a:t>
            </a:r>
            <a:endParaRPr lang="en-CA" sz="800" dirty="0">
              <a:latin typeface="Arial" panose="020B0604020202020204" pitchFamily="34" charset="0"/>
              <a:ea typeface="Cambria" panose="02040503050406030204" pitchFamily="18" charset="0"/>
              <a:cs typeface="Arial" panose="020B0604020202020204" pitchFamily="34" charset="0"/>
            </a:endParaRPr>
          </a:p>
          <a:p>
            <a:r>
              <a:rPr lang="fr-CA" sz="800" b="1" dirty="0">
                <a:latin typeface="Arial" panose="020B0604020202020204" pitchFamily="34" charset="0"/>
                <a:ea typeface="Cambria" panose="02040503050406030204" pitchFamily="18" charset="0"/>
                <a:cs typeface="Arial" panose="020B0604020202020204" pitchFamily="34" charset="0"/>
              </a:rPr>
              <a:t>Dans le cas d’un événement hybride, les rapports seront présentés en deux étapes.</a:t>
            </a:r>
            <a:endParaRPr lang="en-CA" sz="800" b="1" dirty="0">
              <a:latin typeface="Arial" panose="020B0604020202020204" pitchFamily="34" charset="0"/>
              <a:ea typeface="Cambria" panose="02040503050406030204" pitchFamily="18" charset="0"/>
              <a:cs typeface="Arial" panose="020B0604020202020204" pitchFamily="34" charset="0"/>
            </a:endParaRPr>
          </a:p>
          <a:p>
            <a:pPr>
              <a:lnSpc>
                <a:spcPct val="115000"/>
              </a:lnSpc>
              <a:spcAft>
                <a:spcPts val="1000"/>
              </a:spcAft>
            </a:pPr>
            <a:r>
              <a:rPr lang="fr-CA" sz="800" dirty="0">
                <a:latin typeface="Arial" panose="020B0604020202020204" pitchFamily="34" charset="0"/>
                <a:ea typeface="Cambria" panose="02040503050406030204" pitchFamily="18" charset="0"/>
                <a:cs typeface="Arial" panose="020B0604020202020204" pitchFamily="34" charset="0"/>
              </a:rPr>
              <a:t>L’animatrice en chef du groupe virtuel réunira les équipes virtuelles dans la salle de réunion générale de Zoom en veillant à donner assez de temps à chacune pour présenter un rapport de deux minutes aux autres équipes virtuelles. En supposant qu’il y aura quatre équipes (une pour chaque sujet : inclusion, diversité, équité et accessibilité), nous suggérons d’allouer au moins 10 à 15 minutes à la présentation des rapports avant que le groupe virtuel regagne l’espace de réunion hybride. Cela donnera le temps à l’animatrice en chef du groupe virtuel de recueillir les solutions et les expériences présentées afin de les résumer et de les présenter au groupe hybride au nom des équipes virtuelles.</a:t>
            </a:r>
            <a:endParaRPr lang="en-CA" sz="800" dirty="0">
              <a:latin typeface="Arial" panose="020B0604020202020204" pitchFamily="34" charset="0"/>
              <a:ea typeface="Cambria" panose="02040503050406030204" pitchFamily="18" charset="0"/>
              <a:cs typeface="Arial" panose="020B0604020202020204" pitchFamily="34" charset="0"/>
            </a:endParaRPr>
          </a:p>
          <a:p>
            <a:pPr>
              <a:lnSpc>
                <a:spcPct val="115000"/>
              </a:lnSpc>
              <a:spcAft>
                <a:spcPts val="1000"/>
              </a:spcAft>
            </a:pPr>
            <a:r>
              <a:rPr lang="fr-CA" sz="800" b="1" dirty="0">
                <a:latin typeface="Arial" panose="020B0604020202020204" pitchFamily="34" charset="0"/>
                <a:ea typeface="Cambria" panose="02040503050406030204" pitchFamily="18" charset="0"/>
                <a:cs typeface="Arial" panose="020B0604020202020204" pitchFamily="34" charset="0"/>
              </a:rPr>
              <a:t>L’animatrice en chef du groupe en personne </a:t>
            </a:r>
            <a:r>
              <a:rPr lang="fr-CA" sz="800" dirty="0">
                <a:latin typeface="Arial" panose="020B0604020202020204" pitchFamily="34" charset="0"/>
                <a:ea typeface="Cambria" panose="02040503050406030204" pitchFamily="18" charset="0"/>
                <a:cs typeface="Arial" panose="020B0604020202020204" pitchFamily="34" charset="0"/>
              </a:rPr>
              <a:t>devra, elle aussi, gérer la présentation des rapports en fonction du nombre d’équipes en personne.</a:t>
            </a:r>
            <a:endParaRPr lang="en-CA" sz="800" dirty="0">
              <a:latin typeface="Arial" panose="020B0604020202020204" pitchFamily="34" charset="0"/>
              <a:ea typeface="Cambria" panose="02040503050406030204" pitchFamily="18" charset="0"/>
              <a:cs typeface="Arial" panose="020B0604020202020204" pitchFamily="34" charset="0"/>
            </a:endParaRPr>
          </a:p>
          <a:p>
            <a:pPr>
              <a:lnSpc>
                <a:spcPct val="115000"/>
              </a:lnSpc>
              <a:spcAft>
                <a:spcPts val="1000"/>
              </a:spcAft>
            </a:pPr>
            <a:r>
              <a:rPr lang="fr-CA" sz="800" dirty="0">
                <a:latin typeface="Arial" panose="020B0604020202020204" pitchFamily="34" charset="0"/>
                <a:ea typeface="Cambria" panose="02040503050406030204" pitchFamily="18" charset="0"/>
                <a:cs typeface="Arial" panose="020B0604020202020204" pitchFamily="34" charset="0"/>
              </a:rPr>
              <a:t>Si plusieurs équipes abordent chacun des sujets (inclusion, diversité, équité et accessibilité) et que s’ajoutent des équipes formées selon leur langue (français, anglais ou bilingue), l’animatrice en chef du groupe en personne et les représentantes désignées se déplaceront dans la pièce pour recueillir les notes de chaque équipe et faire une synthèse des solutions proposées.</a:t>
            </a:r>
          </a:p>
          <a:p>
            <a:pPr>
              <a:lnSpc>
                <a:spcPct val="115000"/>
              </a:lnSpc>
              <a:spcAft>
                <a:spcPts val="1000"/>
              </a:spcAft>
            </a:pPr>
            <a:r>
              <a:rPr lang="fr-CA" sz="800" b="1" dirty="0">
                <a:latin typeface="Arial" panose="020B0604020202020204" pitchFamily="34" charset="0"/>
                <a:ea typeface="Cambria" panose="02040503050406030204" pitchFamily="18" charset="0"/>
                <a:cs typeface="Arial" panose="020B0604020202020204" pitchFamily="34" charset="0"/>
              </a:rPr>
              <a:t>L’animatrice en chef du groupe en personne ou de l’événement </a:t>
            </a:r>
            <a:r>
              <a:rPr lang="fr-CA" sz="800" dirty="0">
                <a:latin typeface="Arial" panose="020B0604020202020204" pitchFamily="34" charset="0"/>
                <a:ea typeface="Cambria" panose="02040503050406030204" pitchFamily="18" charset="0"/>
                <a:cs typeface="Arial" panose="020B0604020202020204" pitchFamily="34" charset="0"/>
              </a:rPr>
              <a:t>demandera à l’animatrice en chef du groupe virtuel de présenter un rapport sommaire de la discussion de son groupe, puis présentera le rapport sommaire du groupe en personne à l’ensemble du groupe hybride et fera la synthèse de l’événement.</a:t>
            </a:r>
            <a:endParaRPr lang="en-CA" sz="800" dirty="0">
              <a:latin typeface="Arial" panose="020B0604020202020204" pitchFamily="34" charset="0"/>
              <a:ea typeface="Cambria" panose="02040503050406030204" pitchFamily="18" charset="0"/>
              <a:cs typeface="Arial" panose="020B0604020202020204" pitchFamily="34" charset="0"/>
            </a:endParaRPr>
          </a:p>
          <a:p>
            <a:pPr marL="0" marR="0" lvl="0" indent="0" algn="l" rtl="0">
              <a:lnSpc>
                <a:spcPct val="80000"/>
              </a:lnSpc>
              <a:spcBef>
                <a:spcPts val="0"/>
              </a:spcBef>
              <a:spcAft>
                <a:spcPts val="0"/>
              </a:spcAft>
              <a:buClr>
                <a:srgbClr val="000000"/>
              </a:buClr>
              <a:buSzPts val="1400"/>
              <a:buFont typeface="Arial"/>
              <a:buNone/>
            </a:pPr>
            <a:endParaRPr lang="fr-FR" sz="800" dirty="0">
              <a:highlight>
                <a:srgbClr val="FFFF00"/>
              </a:highlight>
              <a:latin typeface="Arial" panose="020B0604020202020204" pitchFamily="34" charset="0"/>
              <a:ea typeface="Cambria" panose="02040503050406030204" pitchFamily="18" charset="0"/>
              <a:cs typeface="Arial" panose="020B0604020202020204" pitchFamily="34" charset="0"/>
            </a:endParaRPr>
          </a:p>
          <a:p>
            <a:pPr marL="0" marR="0" lvl="0" indent="0" algn="l" rtl="0">
              <a:lnSpc>
                <a:spcPct val="80000"/>
              </a:lnSpc>
              <a:spcBef>
                <a:spcPts val="0"/>
              </a:spcBef>
              <a:spcAft>
                <a:spcPts val="0"/>
              </a:spcAft>
              <a:buClr>
                <a:srgbClr val="000000"/>
              </a:buClr>
              <a:buSzPts val="1400"/>
              <a:buFont typeface="Arial"/>
              <a:buNone/>
            </a:pPr>
            <a:endParaRPr lang="fr-FR" sz="800" b="1" dirty="0">
              <a:highlight>
                <a:srgbClr val="FFFF00"/>
              </a:highlight>
              <a:latin typeface="Arial" panose="020B06040202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62B5B4C-46C9-4BFB-999E-FD8EE84555FC}" type="slidenum">
              <a:rPr lang="en-CA" smtClean="0"/>
              <a:t>19</a:t>
            </a:fld>
            <a:endParaRPr lang="en-CA"/>
          </a:p>
        </p:txBody>
      </p:sp>
    </p:spTree>
    <p:extLst>
      <p:ext uri="{BB962C8B-B14F-4D97-AF65-F5344CB8AC3E}">
        <p14:creationId xmlns:p14="http://schemas.microsoft.com/office/powerpoint/2010/main" val="347801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91000"/>
          </a:xfrm>
        </p:spPr>
        <p:txBody>
          <a:bodyPr/>
          <a:lstStyle/>
          <a:p>
            <a:pPr>
              <a:buSzPts val="1400"/>
            </a:pPr>
            <a:r>
              <a:rPr lang="fr-FR" sz="1100" dirty="0"/>
              <a:t>Facilitateur principal</a:t>
            </a:r>
            <a:r>
              <a:rPr lang="fr-CA" sz="1100" dirty="0">
                <a:latin typeface="Calibri" panose="020F0502020204030204" pitchFamily="34" charset="0"/>
                <a:cs typeface="Calibri" panose="020F0502020204030204" pitchFamily="34" charset="0"/>
              </a:rPr>
              <a:t> (1 minute) :</a:t>
            </a:r>
          </a:p>
          <a:p>
            <a:pPr>
              <a:buSzPts val="1400"/>
            </a:pPr>
            <a:endParaRPr lang="fr-CA" sz="1100" dirty="0">
              <a:latin typeface="Calibri" panose="020F0502020204030204" pitchFamily="34" charset="0"/>
              <a:cs typeface="Calibri" panose="020F0502020204030204" pitchFamily="34" charset="0"/>
            </a:endParaRPr>
          </a:p>
          <a:p>
            <a:pPr>
              <a:buSzPts val="1400"/>
            </a:pPr>
            <a:r>
              <a:rPr lang="fr-CA" sz="1000" kern="100" dirty="0">
                <a:effectLst/>
                <a:latin typeface="Calibri" panose="020F0502020204030204" pitchFamily="34" charset="0"/>
                <a:ea typeface="Calibri" panose="020F0502020204030204" pitchFamily="34" charset="0"/>
                <a:cs typeface="Times New Roman" panose="02020603050405020304" pitchFamily="18" charset="0"/>
              </a:rPr>
              <a:t>Le Défi d’innovation Solutions d’IDEA pour l’égalité des genres a vu le jour afin de soutenir le projet Solutions d’IDEA pour l’égalité des genres et les événements de cette communauté. (Pour en savoir plus sur ce projet, les animatrices peuvent consulter la page </a:t>
            </a:r>
            <a:r>
              <a:rPr lang="fr-CA" sz="10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https://ccew.ca/ideas/</a:t>
            </a:r>
            <a:r>
              <a:rPr lang="fr-CA" sz="1000" kern="100" dirty="0">
                <a:effectLst/>
                <a:latin typeface="Calibri" panose="020F0502020204030204" pitchFamily="34" charset="0"/>
                <a:ea typeface="Calibri" panose="020F0502020204030204" pitchFamily="34" charset="0"/>
                <a:cs typeface="Times New Roman" panose="02020603050405020304" pitchFamily="18" charset="0"/>
              </a:rPr>
              <a:t>.)</a:t>
            </a:r>
          </a:p>
          <a:p>
            <a:pPr>
              <a:buSzPts val="1400"/>
            </a:pPr>
            <a:endParaRPr lang="fr-CA"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000" kern="100" dirty="0">
                <a:latin typeface="Calibri" panose="020F0502020204030204" pitchFamily="34" charset="0"/>
                <a:ea typeface="Calibri" panose="020F0502020204030204" pitchFamily="34" charset="0"/>
                <a:cs typeface="Times New Roman" panose="02020603050405020304" pitchFamily="18" charset="0"/>
              </a:rPr>
              <a:t>Le document que vous voyez ici, qui définit les solutions d’IDEA pour l’égalité des genres, est la première de deux ressources de base utilisées pour élaborer le processus du Défi. Aujourd’hui, il nous orientera dans l’exploration de solutions d’inclusion, de diversité, d’équité et d’accessibilité. (Accédez au site Web des solutions pour voir le document qui définit les solutions d’IDEA pour l’égalité des genres.) </a:t>
            </a:r>
          </a:p>
          <a:p>
            <a:pPr>
              <a:lnSpc>
                <a:spcPct val="115000"/>
              </a:lnSpc>
              <a:spcAft>
                <a:spcPts val="1000"/>
              </a:spcAft>
            </a:pPr>
            <a:r>
              <a:rPr lang="fr-CA" sz="1000" b="1" kern="100" dirty="0">
                <a:latin typeface="Calibri" panose="020F0502020204030204" pitchFamily="34" charset="0"/>
                <a:ea typeface="Calibri" panose="020F0502020204030204" pitchFamily="34" charset="0"/>
                <a:cs typeface="Times New Roman" panose="02020603050405020304" pitchFamily="18" charset="0"/>
              </a:rPr>
              <a:t>Note </a:t>
            </a:r>
            <a:r>
              <a:rPr lang="fr-CA" sz="1000" kern="100" dirty="0">
                <a:latin typeface="Calibri" panose="020F0502020204030204" pitchFamily="34" charset="0"/>
                <a:ea typeface="Calibri" panose="020F0502020204030204" pitchFamily="34" charset="0"/>
                <a:cs typeface="Times New Roman" panose="02020603050405020304" pitchFamily="18" charset="0"/>
              </a:rPr>
              <a:t>: </a:t>
            </a:r>
            <a:r>
              <a:rPr lang="fr-CA" sz="1000" i="1" kern="100" dirty="0">
                <a:latin typeface="Calibri" panose="020F0502020204030204" pitchFamily="34" charset="0"/>
                <a:ea typeface="Calibri" panose="020F0502020204030204" pitchFamily="34" charset="0"/>
                <a:cs typeface="Times New Roman" panose="02020603050405020304" pitchFamily="18" charset="0"/>
              </a:rPr>
              <a:t>Que votre Défi soit présenté seul ou à la suite d’une discussion ou conférence de spécialistes sur les avantages d’intégrer des pratiques d’inclusion, de diversité, d’équité et d’accessibilité dans nos activités quotidiennes, vous voudrez que les personnes qui y participent aient une idée de la façon dont les solutions d’IDEA peuvent se présenter dans un milieu de travail.</a:t>
            </a:r>
            <a:endParaRPr lang="en-CA" sz="1000" i="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i="1" kern="100" dirty="0">
                <a:latin typeface="Calibri" panose="020F0502020204030204" pitchFamily="34" charset="0"/>
                <a:ea typeface="Calibri" panose="020F0502020204030204" pitchFamily="34" charset="0"/>
                <a:cs typeface="Times New Roman" panose="02020603050405020304" pitchFamily="18" charset="0"/>
              </a:rPr>
              <a:t>Il n’est pas prévu que vous les examiniez en détail pour le moment. Vous les avez peut-être rendus disponibles lors d'un engagement préalable à l'événement ou d'un partage de ressources et les participants devront ensuite les consulter pendant le défi.</a:t>
            </a:r>
            <a:endParaRPr lang="en-CA" sz="1000" i="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000" i="1" kern="100" dirty="0">
                <a:latin typeface="Calibri" panose="020F0502020204030204" pitchFamily="34" charset="0"/>
                <a:ea typeface="Calibri" panose="020F0502020204030204" pitchFamily="34" charset="0"/>
                <a:cs typeface="Times New Roman" panose="02020603050405020304" pitchFamily="18" charset="0"/>
              </a:rPr>
              <a:t>Votre organisation a peut-être déjà défini des concepts similaires pour orienter ses efforts d’inclusion</a:t>
            </a:r>
            <a:r>
              <a:rPr lang="fr-CA" sz="1000" kern="100" dirty="0">
                <a:latin typeface="Calibri" panose="020F0502020204030204" pitchFamily="34" charset="0"/>
                <a:ea typeface="Calibri" panose="020F0502020204030204" pitchFamily="34" charset="0"/>
                <a:cs typeface="Times New Roman" panose="02020603050405020304" pitchFamily="18" charset="0"/>
              </a:rPr>
              <a:t>.</a:t>
            </a:r>
            <a:endParaRPr lang="en-US" sz="1000" dirty="0">
              <a:solidFill>
                <a:schemeClr val="tx1"/>
              </a:solidFill>
            </a:endParaRPr>
          </a:p>
          <a:p>
            <a:pPr marL="0" indent="0">
              <a:buSzPct val="80000"/>
              <a:buFont typeface="Wingdings 3" charset="2"/>
              <a:buChar char=""/>
            </a:pPr>
            <a:endParaRPr lang="en-US" dirty="0">
              <a:solidFill>
                <a:schemeClr val="tx1"/>
              </a:solidFill>
            </a:endParaRP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2</a:t>
            </a:fld>
            <a:endParaRPr lang="en-CA" dirty="0"/>
          </a:p>
        </p:txBody>
      </p:sp>
    </p:spTree>
    <p:extLst>
      <p:ext uri="{BB962C8B-B14F-4D97-AF65-F5344CB8AC3E}">
        <p14:creationId xmlns:p14="http://schemas.microsoft.com/office/powerpoint/2010/main" val="76583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lvl="0" indent="0" algn="l" rtl="0">
              <a:lnSpc>
                <a:spcPct val="100000"/>
              </a:lnSpc>
              <a:spcBef>
                <a:spcPts val="0"/>
              </a:spcBef>
              <a:spcAft>
                <a:spcPts val="0"/>
              </a:spcAft>
              <a:buSzPts val="1400"/>
              <a:buNone/>
            </a:pPr>
            <a:r>
              <a:rPr lang="fr-FR" dirty="0"/>
              <a:t>Facilitateur principal</a:t>
            </a:r>
            <a:r>
              <a:rPr lang="fr-CA" dirty="0">
                <a:latin typeface="Calibri" panose="020F0502020204030204" pitchFamily="34" charset="0"/>
                <a:ea typeface="Arial"/>
                <a:cs typeface="Calibri" panose="020F0502020204030204" pitchFamily="34" charset="0"/>
                <a:sym typeface="Arial"/>
              </a:rPr>
              <a:t> (1 minute) :</a:t>
            </a:r>
          </a:p>
          <a:p>
            <a:pPr marL="0" lvl="0" indent="0" algn="l" rtl="0">
              <a:lnSpc>
                <a:spcPct val="100000"/>
              </a:lnSpc>
              <a:spcBef>
                <a:spcPts val="0"/>
              </a:spcBef>
              <a:spcAft>
                <a:spcPts val="0"/>
              </a:spcAft>
              <a:buSzPts val="1400"/>
              <a:buNone/>
            </a:pPr>
            <a:endParaRPr lang="en-CA" sz="1100" dirty="0">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SzPts val="1400"/>
              <a:buNone/>
            </a:pPr>
            <a:r>
              <a:rPr lang="fr-CA" sz="1100" dirty="0">
                <a:latin typeface="Calibri" panose="020F0502020204030204" pitchFamily="34" charset="0"/>
                <a:ea typeface="Arial"/>
                <a:cs typeface="Calibri" panose="020F0502020204030204" pitchFamily="34" charset="0"/>
                <a:sym typeface="Arial"/>
              </a:rPr>
              <a:t>Merci d’avoir soumis vos solutions d’IDEA. </a:t>
            </a:r>
          </a:p>
          <a:p>
            <a:pPr marL="0" lvl="0" indent="0" algn="l" rtl="0">
              <a:lnSpc>
                <a:spcPct val="100000"/>
              </a:lnSpc>
              <a:spcBef>
                <a:spcPts val="0"/>
              </a:spcBef>
              <a:spcAft>
                <a:spcPts val="0"/>
              </a:spcAft>
              <a:buSzPts val="1400"/>
              <a:buNone/>
            </a:pPr>
            <a:endParaRPr lang="en-CA" sz="800" dirty="0">
              <a:latin typeface="Calibri" panose="020F0502020204030204" pitchFamily="34" charset="0"/>
              <a:cs typeface="Calibri" panose="020F0502020204030204" pitchFamily="34" charset="0"/>
              <a:sym typeface="Arial"/>
            </a:endParaRPr>
          </a:p>
          <a:p>
            <a:pPr>
              <a:lnSpc>
                <a:spcPct val="115000"/>
              </a:lnSpc>
              <a:spcAft>
                <a:spcPts val="1000"/>
              </a:spcAft>
            </a:pPr>
            <a:r>
              <a:rPr lang="fr-CA" sz="1100" b="1" kern="100" dirty="0">
                <a:effectLst/>
                <a:latin typeface="Calibri" panose="020F0502020204030204" pitchFamily="34" charset="0"/>
                <a:ea typeface="Calibri" panose="020F0502020204030204" pitchFamily="34" charset="0"/>
                <a:cs typeface="Times New Roman" panose="02020603050405020304" pitchFamily="18" charset="0"/>
              </a:rPr>
              <a:t>Conclusion</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100" dirty="0">
                <a:latin typeface="Calibri" panose="020F0502020204030204" pitchFamily="34" charset="0"/>
                <a:cs typeface="Calibri" panose="020F0502020204030204" pitchFamily="34" charset="0"/>
              </a:rPr>
              <a:t>Le Défi d’innovation nous a donné un aperçu de la façon dont les solutions innovantes peuvent prendre forme. Nous avons aussi probablement découvert qu’il n’est pas toujours facile d’arriver à une solution structurelle, systémique ou basée sur un processus. Pour cela, il faut créer un espace sûr et respectueux où chaque personne peut reconnaître ouvertement les préjugés inconscients qui pourraient limiter sa réflexion. Enfin, il est évident que pour qu’une solution soit durable et fructueuse, nous devons nous assurer que les personnes qu’elle touche le plus participent à sa création.</a:t>
            </a:r>
            <a:endParaRPr lang="en-CA" sz="11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fr-CA" sz="1100" dirty="0">
                <a:latin typeface="Calibri" panose="020F0502020204030204" pitchFamily="34" charset="0"/>
                <a:cs typeface="Calibri" panose="020F0502020204030204" pitchFamily="34" charset="0"/>
              </a:rPr>
              <a:t>Lorsqu’on mobilise et qu’on habilite les autres à explorer des solutions d’IDEA innovantes dans une optique intersectionnelle axée sur l’ACS+, il en ressort une stratégie puissante et inexploitée qui renforce le bien-être et la viabilité budgétaire de nos organisations et de nos collectivités. </a:t>
            </a:r>
          </a:p>
          <a:p>
            <a:pPr marL="0" lvl="0" indent="0" algn="l" rtl="0">
              <a:lnSpc>
                <a:spcPct val="100000"/>
              </a:lnSpc>
              <a:spcBef>
                <a:spcPts val="0"/>
              </a:spcBef>
              <a:spcAft>
                <a:spcPts val="0"/>
              </a:spcAft>
              <a:buSzPts val="1400"/>
              <a:buNone/>
            </a:pPr>
            <a:endParaRPr lang="en-US" sz="1100" dirty="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fr-CA" sz="1100" dirty="0">
                <a:solidFill>
                  <a:schemeClr val="dk1"/>
                </a:solidFill>
                <a:latin typeface="Calibri" panose="020F0502020204030204" pitchFamily="34" charset="0"/>
                <a:cs typeface="Calibri" panose="020F0502020204030204" pitchFamily="34" charset="0"/>
              </a:rPr>
              <a:t>L’activité d’aujourd’hui n’était que le commencement de la mise en </a:t>
            </a:r>
            <a:r>
              <a:rPr lang="fr-FR" sz="1100" dirty="0"/>
              <a:t>action </a:t>
            </a:r>
            <a:r>
              <a:rPr lang="fr-CA" sz="1100" dirty="0">
                <a:solidFill>
                  <a:schemeClr val="dk1"/>
                </a:solidFill>
                <a:latin typeface="Calibri" panose="020F0502020204030204" pitchFamily="34" charset="0"/>
                <a:cs typeface="Calibri" panose="020F0502020204030204" pitchFamily="34" charset="0"/>
              </a:rPr>
              <a:t>de solutions d’IDEA…</a:t>
            </a:r>
          </a:p>
          <a:p>
            <a:pPr marL="0" lvl="0" indent="0" algn="l" rtl="0">
              <a:lnSpc>
                <a:spcPct val="100000"/>
              </a:lnSpc>
              <a:spcBef>
                <a:spcPts val="0"/>
              </a:spcBef>
              <a:spcAft>
                <a:spcPts val="0"/>
              </a:spcAft>
              <a:buSzPts val="1400"/>
              <a:buNone/>
            </a:pPr>
            <a:endParaRPr lang="fr-CA" sz="1100" dirty="0">
              <a:solidFill>
                <a:schemeClr val="dk1"/>
              </a:solidFill>
              <a:latin typeface="Calibri" panose="020F0502020204030204" pitchFamily="34" charset="0"/>
              <a:cs typeface="Calibri" panose="020F0502020204030204" pitchFamily="34" charset="0"/>
            </a:endParaRPr>
          </a:p>
          <a:p>
            <a:pPr>
              <a:spcAft>
                <a:spcPts val="1000"/>
              </a:spcAft>
            </a:pPr>
            <a:r>
              <a:rPr lang="fr-CA" sz="1100" dirty="0">
                <a:latin typeface="Calibri" panose="020F0502020204030204" pitchFamily="34" charset="0"/>
                <a:cs typeface="Calibri" panose="020F0502020204030204" pitchFamily="34" charset="0"/>
              </a:rPr>
              <a:t>S’il y a lieu, c’est à ce moment que l’animatrice en chef ou les représentantes de la direction ou du personnel présenteraient les prochaines étapes.</a:t>
            </a:r>
            <a:endParaRPr lang="en-CA"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dk1"/>
              </a:solidFill>
              <a:highlight>
                <a:srgbClr val="FFFF00"/>
              </a:highlight>
            </a:endParaRP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20</a:t>
            </a:fld>
            <a:endParaRPr lang="en-CA" dirty="0"/>
          </a:p>
        </p:txBody>
      </p:sp>
    </p:spTree>
    <p:extLst>
      <p:ext uri="{BB962C8B-B14F-4D97-AF65-F5344CB8AC3E}">
        <p14:creationId xmlns:p14="http://schemas.microsoft.com/office/powerpoint/2010/main" val="542117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7650"/>
          </a:xfrm>
        </p:spPr>
        <p:txBody>
          <a:bodyPr/>
          <a:lstStyle/>
          <a:p>
            <a:pPr marL="0" indent="0"/>
            <a:r>
              <a:rPr lang="fr-FR" dirty="0"/>
              <a:t>Facilitateur principal</a:t>
            </a:r>
            <a:r>
              <a:rPr lang="fr-CA" dirty="0"/>
              <a:t> (1 minute) :</a:t>
            </a:r>
          </a:p>
          <a:p>
            <a:pPr marL="0" lvl="0" indent="0" algn="l" rtl="0">
              <a:lnSpc>
                <a:spcPct val="100000"/>
              </a:lnSpc>
              <a:spcBef>
                <a:spcPts val="0"/>
              </a:spcBef>
              <a:spcAft>
                <a:spcPts val="0"/>
              </a:spcAft>
              <a:buSzPts val="1400"/>
              <a:buNone/>
            </a:pPr>
            <a:endParaRPr lang="en-CA" dirty="0"/>
          </a:p>
          <a:p>
            <a:pPr>
              <a:lnSpc>
                <a:spcPct val="115000"/>
              </a:lnSpc>
              <a:spcAft>
                <a:spcPts val="1000"/>
              </a:spcAft>
            </a:pPr>
            <a:r>
              <a:rPr lang="fr-CA" sz="1100" b="1" kern="100" dirty="0">
                <a:effectLst/>
                <a:latin typeface="Calibri" panose="020F0502020204030204" pitchFamily="34" charset="0"/>
                <a:ea typeface="Calibri" panose="020F0502020204030204" pitchFamily="34" charset="0"/>
                <a:cs typeface="Times New Roman" panose="02020603050405020304" pitchFamily="18" charset="0"/>
              </a:rPr>
              <a:t>La seconde ressource utilisée pour créer le matériel du Défi d’innovation est un document de trois pages</a:t>
            </a:r>
            <a:r>
              <a:rPr lang="fr-CA" sz="1100" kern="100" dirty="0">
                <a:effectLst/>
                <a:latin typeface="Calibri" panose="020F0502020204030204" pitchFamily="34" charset="0"/>
                <a:ea typeface="Calibri" panose="020F0502020204030204" pitchFamily="34" charset="0"/>
                <a:cs typeface="Times New Roman" panose="02020603050405020304" pitchFamily="18" charset="0"/>
              </a:rPr>
              <a:t> que l’équipe des Solutions d’IDEA a conçu en collaboration avec KPMG et l’équipe responsable de la boîte à outils « Ce qui fonctionne » du Défi 50-30.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100" kern="100" dirty="0">
                <a:effectLst/>
                <a:latin typeface="Calibri" panose="020F0502020204030204" pitchFamily="34" charset="0"/>
                <a:ea typeface="Calibri" panose="020F0502020204030204" pitchFamily="34" charset="0"/>
                <a:cs typeface="Times New Roman" panose="02020603050405020304" pitchFamily="18" charset="0"/>
              </a:rPr>
              <a:t>On y trouve une optique d’inclusion, de diversité, d’équité et d’accessibilité qui permet d’explorer une variété de sujets et de ressources que des propriétaires d’entreprises de toutes les tailles et de tous les secteurs, des organismes sans but lucratif, des organisations de la société civile et des entités de tous les ordres gouvernementaux jugent importants pour créer un milieu de travail inclusif.</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100" kern="100" dirty="0">
                <a:effectLst/>
                <a:latin typeface="Calibri" panose="020F0502020204030204" pitchFamily="34" charset="0"/>
                <a:ea typeface="Calibri" panose="020F0502020204030204" pitchFamily="34" charset="0"/>
                <a:cs typeface="Times New Roman" panose="02020603050405020304" pitchFamily="18" charset="0"/>
              </a:rPr>
              <a:t> Pour en savoir plus sur le Défi 50-30 et la boîte à outils « Ce qui fonctionne », les animatrices peuvent consulter la page </a:t>
            </a:r>
            <a:r>
              <a:rPr lang="fr-CA" sz="11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https://boiteaoutils.50-30tools.ca</a:t>
            </a:r>
            <a:r>
              <a:rPr lang="fr-CA"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3</a:t>
            </a:fld>
            <a:endParaRPr lang="en-CA"/>
          </a:p>
        </p:txBody>
      </p:sp>
    </p:spTree>
    <p:extLst>
      <p:ext uri="{BB962C8B-B14F-4D97-AF65-F5344CB8AC3E}">
        <p14:creationId xmlns:p14="http://schemas.microsoft.com/office/powerpoint/2010/main" val="3138638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1450"/>
          </a:xfrm>
        </p:spPr>
        <p:txBody>
          <a:bodyPr/>
          <a:lstStyle/>
          <a:p>
            <a:pPr marL="0" lvl="0" indent="0" algn="l" rtl="0">
              <a:lnSpc>
                <a:spcPct val="100000"/>
              </a:lnSpc>
              <a:spcBef>
                <a:spcPts val="0"/>
              </a:spcBef>
              <a:spcAft>
                <a:spcPts val="0"/>
              </a:spcAft>
              <a:buSzPts val="1400"/>
              <a:buNone/>
            </a:pPr>
            <a:r>
              <a:rPr lang="fr-FR" sz="1000" dirty="0"/>
              <a:t>Facilitateur principal</a:t>
            </a:r>
            <a:r>
              <a:rPr lang="fr-CA" sz="1000" dirty="0">
                <a:latin typeface="Calibri" panose="020F0502020204030204" pitchFamily="34" charset="0"/>
                <a:cs typeface="Calibri" panose="020F0502020204030204" pitchFamily="34" charset="0"/>
              </a:rPr>
              <a:t> (1 minute) :</a:t>
            </a:r>
          </a:p>
          <a:p>
            <a:pPr marL="0" lvl="0" indent="0" algn="l" rtl="0">
              <a:lnSpc>
                <a:spcPct val="100000"/>
              </a:lnSpc>
              <a:spcBef>
                <a:spcPts val="0"/>
              </a:spcBef>
              <a:spcAft>
                <a:spcPts val="0"/>
              </a:spcAft>
              <a:buSzPts val="1400"/>
              <a:buNone/>
            </a:pPr>
            <a:endParaRPr lang="fr-CA" sz="1000" dirty="0">
              <a:latin typeface="Calibri" panose="020F0502020204030204" pitchFamily="34" charset="0"/>
              <a:cs typeface="Calibri" panose="020F0502020204030204" pitchFamily="34" charset="0"/>
            </a:endParaRPr>
          </a:p>
          <a:p>
            <a:pPr>
              <a:lnSpc>
                <a:spcPct val="115000"/>
              </a:lnSpc>
              <a:spcAft>
                <a:spcPts val="1000"/>
              </a:spcAft>
            </a:pPr>
            <a:r>
              <a:rPr lang="fr-CA" sz="1100" kern="100" dirty="0">
                <a:effectLst/>
                <a:latin typeface="Calibri" panose="020F0502020204030204" pitchFamily="34" charset="0"/>
                <a:ea typeface="Calibri" panose="020F0502020204030204" pitchFamily="34" charset="0"/>
                <a:cs typeface="Times New Roman" panose="02020603050405020304" pitchFamily="18" charset="0"/>
              </a:rPr>
              <a:t>Vous pouvez passer cette diapositive si vous ne souhaitez pas donner plus d’information sur la boîte à outils « Ce qui fonctionne » pour le moment, et simplement inviter les participantes à explorer ces outils quand bon leur semblera, après votre événement.</a:t>
            </a:r>
          </a:p>
          <a:p>
            <a:pPr>
              <a:lnSpc>
                <a:spcPct val="115000"/>
              </a:lnSpc>
              <a:spcAft>
                <a:spcPts val="1000"/>
              </a:spcAft>
            </a:pPr>
            <a:r>
              <a:rPr lang="fr-CA"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100" b="1" kern="100" dirty="0">
                <a:effectLst/>
                <a:latin typeface="Calibri" panose="020F0502020204030204" pitchFamily="34" charset="0"/>
                <a:ea typeface="Calibri" panose="020F0502020204030204" pitchFamily="34" charset="0"/>
                <a:cs typeface="Times New Roman" panose="02020603050405020304" pitchFamily="18" charset="0"/>
              </a:rPr>
              <a:t>À titre d’information, la boîte à outils « Ce qui fonctionne » est conçue pour les organisations qui désirent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SzPct val="80000"/>
            </a:pPr>
            <a:endParaRPr lang="en-US" sz="1000" dirty="0">
              <a:solidFill>
                <a:schemeClr val="tx1"/>
              </a:solidFill>
              <a:latin typeface="Calibri" panose="020F0502020204030204" pitchFamily="34" charset="0"/>
              <a:cs typeface="Calibri" panose="020F0502020204030204" pitchFamily="34" charset="0"/>
            </a:endParaRPr>
          </a:p>
          <a:p>
            <a:pPr marL="180000" lvl="0" indent="-180000">
              <a:buSzPct val="80000"/>
              <a:buFont typeface="Wingdings 3" charset="2"/>
              <a:buChar char=""/>
            </a:pPr>
            <a:r>
              <a:rPr lang="fr-CA" sz="1000" b="1" dirty="0">
                <a:solidFill>
                  <a:schemeClr val="tx1"/>
                </a:solidFill>
                <a:latin typeface="Calibri" panose="020F0502020204030204" pitchFamily="34" charset="0"/>
                <a:cs typeface="Calibri" panose="020F0502020204030204" pitchFamily="34" charset="0"/>
              </a:rPr>
              <a:t>atteindre la parité entre les genres</a:t>
            </a:r>
            <a:r>
              <a:rPr lang="fr-CA" sz="1000" dirty="0">
                <a:solidFill>
                  <a:schemeClr val="tx1"/>
                </a:solidFill>
                <a:latin typeface="Calibri" panose="020F0502020204030204" pitchFamily="34" charset="0"/>
                <a:cs typeface="Calibri" panose="020F0502020204030204" pitchFamily="34" charset="0"/>
              </a:rPr>
              <a:t> en composant les conseils d’administration et les équipes de haute direction du Canada de 50 % de femmes ou de personnes non binaires; et</a:t>
            </a:r>
          </a:p>
          <a:p>
            <a:pPr marL="180000" lvl="0" indent="-180000">
              <a:buSzPct val="80000"/>
              <a:buFont typeface="Wingdings 3" charset="2"/>
              <a:buChar char=""/>
            </a:pPr>
            <a:endParaRPr lang="fr-CA" sz="1000" dirty="0">
              <a:solidFill>
                <a:schemeClr val="tx1"/>
              </a:solidFill>
              <a:latin typeface="Calibri" panose="020F0502020204030204" pitchFamily="34" charset="0"/>
              <a:cs typeface="Calibri" panose="020F0502020204030204" pitchFamily="34" charset="0"/>
            </a:endParaRPr>
          </a:p>
          <a:p>
            <a:pPr marL="180000" lvl="0" indent="-180000">
              <a:buSzPct val="80000"/>
              <a:buFont typeface="Wingdings 3" charset="2"/>
              <a:buChar char=""/>
            </a:pPr>
            <a:r>
              <a:rPr lang="fr-CA" sz="1000" b="1" dirty="0">
                <a:solidFill>
                  <a:schemeClr val="tx1"/>
                </a:solidFill>
                <a:latin typeface="Calibri" panose="020F0502020204030204" pitchFamily="34" charset="0"/>
                <a:cs typeface="Calibri" panose="020F0502020204030204" pitchFamily="34" charset="0"/>
              </a:rPr>
              <a:t>atteindre une proportion considérable</a:t>
            </a:r>
            <a:r>
              <a:rPr lang="fr-CA" sz="1000" dirty="0">
                <a:solidFill>
                  <a:schemeClr val="tx1"/>
                </a:solidFill>
                <a:latin typeface="Calibri" panose="020F0502020204030204" pitchFamily="34" charset="0"/>
                <a:cs typeface="Calibri" panose="020F0502020204030204" pitchFamily="34" charset="0"/>
              </a:rPr>
              <a:t> de 30 % de membres d’autres groupes méritant l’équité qui vivent dans nos collectivités, notamment :</a:t>
            </a:r>
          </a:p>
          <a:p>
            <a:pPr marL="180000" lvl="0" indent="-180000">
              <a:buSzPct val="80000"/>
              <a:buFont typeface="Wingdings 3" charset="2"/>
              <a:buChar char=""/>
            </a:pPr>
            <a:endParaRPr lang="fr-CA" sz="1000" dirty="0">
              <a:solidFill>
                <a:schemeClr val="tx1"/>
              </a:solidFill>
              <a:latin typeface="Calibri" panose="020F0502020204030204" pitchFamily="34" charset="0"/>
              <a:cs typeface="Calibri" panose="020F0502020204030204" pitchFamily="34" charset="0"/>
            </a:endParaRPr>
          </a:p>
          <a:p>
            <a:pPr marL="914400" lvl="1" indent="-180000">
              <a:buClr>
                <a:schemeClr val="accent1"/>
              </a:buClr>
              <a:buSzPct val="80000"/>
              <a:buFont typeface="Wingdings 3" charset="2"/>
              <a:buChar char=""/>
            </a:pPr>
            <a:r>
              <a:rPr lang="fr-CA" sz="1000" dirty="0">
                <a:solidFill>
                  <a:schemeClr val="tx1"/>
                </a:solidFill>
                <a:latin typeface="Calibri" panose="020F0502020204030204" pitchFamily="34" charset="0"/>
                <a:ea typeface="+mn-ea"/>
                <a:cs typeface="Calibri" panose="020F0502020204030204" pitchFamily="34" charset="0"/>
                <a:sym typeface="Arial"/>
              </a:rPr>
              <a:t>les personnes racisées, noires ou de couleur;</a:t>
            </a:r>
          </a:p>
          <a:p>
            <a:pPr marL="914400" lvl="1" indent="-180000">
              <a:buClr>
                <a:schemeClr val="accent1"/>
              </a:buClr>
              <a:buSzPct val="80000"/>
              <a:buFont typeface="Wingdings 3" charset="2"/>
              <a:buChar char=""/>
            </a:pPr>
            <a:r>
              <a:rPr lang="fr-CA" sz="1000" dirty="0">
                <a:solidFill>
                  <a:schemeClr val="tx1"/>
                </a:solidFill>
                <a:latin typeface="Calibri" panose="020F0502020204030204" pitchFamily="34" charset="0"/>
                <a:ea typeface="+mn-ea"/>
                <a:cs typeface="Calibri" panose="020F0502020204030204" pitchFamily="34" charset="0"/>
                <a:sym typeface="Arial"/>
              </a:rPr>
              <a:t>les personnes handicapées (y compris celles qui sont atteintes d’un handicap invisible ou épisodique);</a:t>
            </a:r>
          </a:p>
          <a:p>
            <a:pPr marL="914400" lvl="1" indent="-180000">
              <a:buClr>
                <a:schemeClr val="accent1"/>
              </a:buClr>
              <a:buSzPct val="80000"/>
              <a:buFont typeface="Wingdings 3" charset="2"/>
              <a:buChar char=""/>
            </a:pPr>
            <a:r>
              <a:rPr lang="fr-CA" sz="1000" dirty="0">
                <a:solidFill>
                  <a:schemeClr val="tx1"/>
                </a:solidFill>
                <a:latin typeface="Calibri" panose="020F0502020204030204" pitchFamily="34" charset="0"/>
                <a:ea typeface="+mn-ea"/>
                <a:cs typeface="Calibri" panose="020F0502020204030204" pitchFamily="34" charset="0"/>
                <a:sym typeface="Arial"/>
              </a:rPr>
              <a:t>les membres de la communauté 2ELGBTQ+ ou de la diversité sexuelle et de genre; et</a:t>
            </a:r>
          </a:p>
          <a:p>
            <a:pPr marL="914400" lvl="1" indent="-180000">
              <a:buClr>
                <a:schemeClr val="accent1"/>
              </a:buClr>
              <a:buSzPct val="80000"/>
              <a:buFont typeface="Wingdings 3" charset="2"/>
              <a:buChar char=""/>
            </a:pPr>
            <a:r>
              <a:rPr lang="fr-CA" sz="1000" dirty="0">
                <a:solidFill>
                  <a:schemeClr val="tx1"/>
                </a:solidFill>
                <a:latin typeface="Calibri" panose="020F0502020204030204" pitchFamily="34" charset="0"/>
                <a:ea typeface="+mn-ea"/>
                <a:cs typeface="Calibri" panose="020F0502020204030204" pitchFamily="34" charset="0"/>
                <a:sym typeface="Arial"/>
              </a:rPr>
              <a:t>les Autochtones.</a:t>
            </a:r>
          </a:p>
          <a:p>
            <a:pPr marL="76200" lvl="0" indent="0">
              <a:buClr>
                <a:schemeClr val="accent1"/>
              </a:buClr>
              <a:buSzPct val="80000"/>
              <a:buFont typeface="Wingdings 3" charset="2"/>
              <a:buNone/>
            </a:pPr>
            <a:endParaRPr lang="en-US" sz="1000" dirty="0">
              <a:solidFill>
                <a:schemeClr val="tx1"/>
              </a:solidFill>
              <a:latin typeface="Calibri" panose="020F0502020204030204" pitchFamily="34" charset="0"/>
              <a:ea typeface="+mn-ea"/>
              <a:cs typeface="Calibri" panose="020F0502020204030204" pitchFamily="34" charset="0"/>
              <a:sym typeface="Arial"/>
            </a:endParaRPr>
          </a:p>
        </p:txBody>
      </p:sp>
      <p:sp>
        <p:nvSpPr>
          <p:cNvPr id="4" name="Slide Number Placeholder 3"/>
          <p:cNvSpPr>
            <a:spLocks noGrp="1"/>
          </p:cNvSpPr>
          <p:nvPr>
            <p:ph type="sldNum" sz="quarter" idx="5"/>
          </p:nvPr>
        </p:nvSpPr>
        <p:spPr/>
        <p:txBody>
          <a:bodyPr/>
          <a:lstStyle/>
          <a:p>
            <a:fld id="{B62B5B4C-46C9-4BFB-999E-FD8EE84555FC}" type="slidenum">
              <a:rPr lang="en-CA" smtClean="0"/>
              <a:t>4</a:t>
            </a:fld>
            <a:endParaRPr lang="en-CA"/>
          </a:p>
        </p:txBody>
      </p:sp>
    </p:spTree>
    <p:extLst>
      <p:ext uri="{BB962C8B-B14F-4D97-AF65-F5344CB8AC3E}">
        <p14:creationId xmlns:p14="http://schemas.microsoft.com/office/powerpoint/2010/main" val="725017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1000"/>
            <a:ext cx="5486400" cy="3086100"/>
          </a:xfrm>
        </p:spPr>
      </p:sp>
      <p:sp>
        <p:nvSpPr>
          <p:cNvPr id="3" name="Notes Placeholder 2"/>
          <p:cNvSpPr>
            <a:spLocks noGrp="1"/>
          </p:cNvSpPr>
          <p:nvPr>
            <p:ph type="body" idx="1"/>
          </p:nvPr>
        </p:nvSpPr>
        <p:spPr>
          <a:xfrm>
            <a:off x="685800" y="3727018"/>
            <a:ext cx="5486400" cy="4731182"/>
          </a:xfrm>
        </p:spPr>
        <p:txBody>
          <a:bodyPr/>
          <a:lstStyle/>
          <a:p>
            <a:pPr marL="0" marR="0" lvl="0" indent="0" algn="l" rtl="0">
              <a:lnSpc>
                <a:spcPct val="90000"/>
              </a:lnSpc>
              <a:spcBef>
                <a:spcPts val="0"/>
              </a:spcBef>
              <a:spcAft>
                <a:spcPts val="0"/>
              </a:spcAft>
              <a:buClr>
                <a:schemeClr val="dk1"/>
              </a:buClr>
              <a:buSzPts val="1190"/>
              <a:buFont typeface="Calibri"/>
              <a:buNone/>
            </a:pPr>
            <a:r>
              <a:rPr lang="fr-FR" sz="1000" dirty="0"/>
              <a:t>Facilitateur principal</a:t>
            </a:r>
            <a:r>
              <a:rPr lang="fr-CA" sz="1000" dirty="0">
                <a:latin typeface="Calibri" panose="020F0502020204030204" pitchFamily="34" charset="0"/>
                <a:cs typeface="Calibri" panose="020F0502020204030204" pitchFamily="34" charset="0"/>
              </a:rPr>
              <a:t>(1 minute 30 secondes) :</a:t>
            </a:r>
          </a:p>
          <a:p>
            <a:pPr marL="0" marR="0" lvl="0" indent="0" algn="l" rtl="0">
              <a:lnSpc>
                <a:spcPct val="90000"/>
              </a:lnSpc>
              <a:spcBef>
                <a:spcPts val="0"/>
              </a:spcBef>
              <a:spcAft>
                <a:spcPts val="0"/>
              </a:spcAft>
              <a:buClr>
                <a:schemeClr val="dk1"/>
              </a:buClr>
              <a:buSzPts val="1190"/>
              <a:buFont typeface="Calibri"/>
              <a:buNone/>
            </a:pPr>
            <a:endParaRPr lang="en-CA" sz="1000" baseline="0" dirty="0"/>
          </a:p>
          <a:p>
            <a:pPr>
              <a:lnSpc>
                <a:spcPct val="115000"/>
              </a:lnSpc>
              <a:spcAft>
                <a:spcPts val="1000"/>
              </a:spcAft>
            </a:pPr>
            <a:r>
              <a:rPr lang="fr-CA" sz="1000" dirty="0">
                <a:latin typeface="Calibri" panose="020F0502020204030204" pitchFamily="34" charset="0"/>
                <a:cs typeface="Calibri" panose="020F0502020204030204" pitchFamily="34" charset="0"/>
              </a:rPr>
              <a:t>Les sujets énumérés dans chaque section de cette diapositive (IDEA) sont basés sur la mobilisation des parties prenantes dans le travail accompli par BPW Canada et la Coalition canadienne pour l’autonomisation des femmes (CCAF) et sur de vastes consultations menées avec KPMG et des partenaires de l’écosystème du Défi 50-30. Nous savons que les moyens d’avoir un impact sont nombreux et qu’aucune solution n’est universelle.</a:t>
            </a:r>
            <a:endParaRPr lang="en-CA" sz="1000" dirty="0">
              <a:latin typeface="Calibri" panose="020F0502020204030204" pitchFamily="34" charset="0"/>
              <a:cs typeface="Calibri" panose="020F0502020204030204" pitchFamily="34" charset="0"/>
            </a:endParaRPr>
          </a:p>
          <a:p>
            <a:pPr>
              <a:lnSpc>
                <a:spcPct val="115000"/>
              </a:lnSpc>
              <a:spcAft>
                <a:spcPts val="1000"/>
              </a:spcAft>
            </a:pPr>
            <a:r>
              <a:rPr lang="fr-CA" sz="1000" dirty="0">
                <a:latin typeface="Calibri" panose="020F0502020204030204" pitchFamily="34" charset="0"/>
                <a:cs typeface="Calibri" panose="020F0502020204030204" pitchFamily="34" charset="0"/>
              </a:rPr>
              <a:t>Cependant, les organisations qui abordent le sujet de l’égalité des genres se posent toutes la même question : comment et par où commencer?</a:t>
            </a:r>
            <a:endParaRPr lang="en-CA" sz="1000" dirty="0">
              <a:latin typeface="Calibri" panose="020F0502020204030204" pitchFamily="34" charset="0"/>
              <a:cs typeface="Calibri" panose="020F0502020204030204" pitchFamily="34" charset="0"/>
            </a:endParaRPr>
          </a:p>
          <a:p>
            <a:pPr>
              <a:lnSpc>
                <a:spcPct val="115000"/>
              </a:lnSpc>
              <a:spcAft>
                <a:spcPts val="1000"/>
              </a:spcAft>
            </a:pPr>
            <a:r>
              <a:rPr lang="fr-FR" sz="1000" b="0" dirty="0">
                <a:latin typeface="Calibri" panose="020F0502020204030204" pitchFamily="34" charset="0"/>
                <a:cs typeface="Calibri" panose="020F0502020204030204" pitchFamily="34" charset="0"/>
              </a:rPr>
              <a:t>Sous chaque grand sujet de discussion (l’inclusion, la diversité, l’équité et l’accessibilité), vous verrez quatre ou cinq sous-sujets possibles. </a:t>
            </a:r>
          </a:p>
          <a:p>
            <a:pPr marL="0" marR="0" lvl="0" indent="0" algn="l" rtl="0">
              <a:lnSpc>
                <a:spcPct val="90000"/>
              </a:lnSpc>
              <a:spcBef>
                <a:spcPts val="0"/>
              </a:spcBef>
              <a:spcAft>
                <a:spcPts val="0"/>
              </a:spcAft>
              <a:buClr>
                <a:schemeClr val="dk1"/>
              </a:buClr>
              <a:buSzPts val="1105"/>
              <a:buFont typeface="Calibri"/>
              <a:buNone/>
            </a:pPr>
            <a:endParaRPr lang="fr-FR" sz="1000" b="0" dirty="0">
              <a:latin typeface="Calibri" panose="020F0502020204030204" pitchFamily="34" charset="0"/>
              <a:cs typeface="Calibri" panose="020F0502020204030204" pitchFamily="34" charset="0"/>
            </a:endParaRPr>
          </a:p>
          <a:p>
            <a:pPr marL="0" marR="0" lvl="0" indent="0" algn="l" rtl="0">
              <a:lnSpc>
                <a:spcPct val="120000"/>
              </a:lnSpc>
              <a:spcBef>
                <a:spcPts val="0"/>
              </a:spcBef>
              <a:spcAft>
                <a:spcPts val="0"/>
              </a:spcAft>
              <a:buClr>
                <a:schemeClr val="dk1"/>
              </a:buClr>
              <a:buSzPts val="1020"/>
              <a:buFont typeface="Arial"/>
              <a:buNone/>
            </a:pPr>
            <a:r>
              <a:rPr lang="fr-FR" sz="1000" b="0" dirty="0">
                <a:latin typeface="Calibri" panose="020F0502020204030204" pitchFamily="34" charset="0"/>
                <a:cs typeface="Calibri" panose="020F0502020204030204" pitchFamily="34" charset="0"/>
              </a:rPr>
              <a:t>Nous savons que l’égalité des genres – démontrée par une représentation plus équilibrée, des possibilités équitables et une accessibilité qui valorise la contribution des femmes, dans toute leur diversité, à l’économie et à la société canadiennes – ne sera atteinte qu’au moyen de solutions d’inclusion, de diversité, d’équité et d’accessibilité efficaces. </a:t>
            </a:r>
          </a:p>
          <a:p>
            <a:pPr marL="0" marR="0" lvl="0" indent="0" algn="l" rtl="0">
              <a:lnSpc>
                <a:spcPct val="120000"/>
              </a:lnSpc>
              <a:spcBef>
                <a:spcPts val="0"/>
              </a:spcBef>
              <a:spcAft>
                <a:spcPts val="0"/>
              </a:spcAft>
              <a:buClr>
                <a:schemeClr val="dk1"/>
              </a:buClr>
              <a:buSzPts val="1020"/>
              <a:buFont typeface="Arial"/>
              <a:buNone/>
            </a:pPr>
            <a:endParaRPr lang="fr-FR" sz="1000" dirty="0">
              <a:latin typeface="Calibri" panose="020F0502020204030204" pitchFamily="34" charset="0"/>
              <a:cs typeface="Calibri" panose="020F0502020204030204" pitchFamily="34" charset="0"/>
            </a:endParaRPr>
          </a:p>
          <a:p>
            <a:pPr marL="0" marR="0" lvl="0" indent="0" algn="l" rtl="0">
              <a:lnSpc>
                <a:spcPct val="120000"/>
              </a:lnSpc>
              <a:spcBef>
                <a:spcPts val="0"/>
              </a:spcBef>
              <a:spcAft>
                <a:spcPts val="0"/>
              </a:spcAft>
              <a:buClr>
                <a:schemeClr val="dk1"/>
              </a:buClr>
              <a:buSzPts val="1020"/>
              <a:buFont typeface="Arial"/>
              <a:buNone/>
            </a:pPr>
            <a:r>
              <a:rPr lang="fr-FR" sz="1000" b="0" dirty="0">
                <a:latin typeface="Calibri" panose="020F0502020204030204" pitchFamily="34" charset="0"/>
                <a:cs typeface="Calibri" panose="020F0502020204030204" pitchFamily="34" charset="0"/>
              </a:rPr>
              <a:t>Il faudra que des parties prenantes de tous les secteurs de la société se mobilisent à travailler en partenariat avec les personnes les plus touchées par les obstacles et les défis que vivaient déjà les Canadiennes et leur famille, mais qui ont été exacerbés par la pandémie et ses retombées qui perdurent.</a:t>
            </a:r>
            <a:r>
              <a:rPr lang="fr-FR" sz="1000" dirty="0">
                <a:latin typeface="Calibri" panose="020F0502020204030204" pitchFamily="34" charset="0"/>
                <a:cs typeface="Calibri" panose="020F0502020204030204" pitchFamily="34" charset="0"/>
              </a:rPr>
              <a:t>  </a:t>
            </a:r>
          </a:p>
          <a:p>
            <a:pPr marL="457200" marR="0" lvl="0" indent="-228600" algn="l" rtl="0">
              <a:lnSpc>
                <a:spcPct val="90000"/>
              </a:lnSpc>
              <a:spcBef>
                <a:spcPts val="0"/>
              </a:spcBef>
              <a:spcAft>
                <a:spcPts val="0"/>
              </a:spcAft>
              <a:buClr>
                <a:srgbClr val="000000"/>
              </a:buClr>
              <a:buSzPts val="1400"/>
              <a:buFont typeface="Arial"/>
              <a:buNone/>
            </a:pPr>
            <a:endParaRPr lang="fr-FR" sz="1000" b="1"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000000"/>
              </a:buClr>
              <a:buSzPts val="1400"/>
              <a:buFont typeface="Arial"/>
              <a:buNone/>
            </a:pPr>
            <a:r>
              <a:rPr lang="fr-FR" sz="1000" b="1" dirty="0">
                <a:latin typeface="Calibri" panose="020F0502020204030204" pitchFamily="34" charset="0"/>
                <a:cs typeface="Calibri" panose="020F0502020204030204" pitchFamily="34" charset="0"/>
              </a:rPr>
              <a:t>Nous connaissons les problèmes.</a:t>
            </a:r>
          </a:p>
          <a:p>
            <a:pPr marL="0" marR="0" lvl="0" indent="0" algn="ctr" rtl="0">
              <a:lnSpc>
                <a:spcPct val="90000"/>
              </a:lnSpc>
              <a:spcBef>
                <a:spcPts val="0"/>
              </a:spcBef>
              <a:spcAft>
                <a:spcPts val="0"/>
              </a:spcAft>
              <a:buClr>
                <a:srgbClr val="000000"/>
              </a:buClr>
              <a:buSzPts val="1400"/>
              <a:buFont typeface="Arial"/>
              <a:buNone/>
            </a:pPr>
            <a:r>
              <a:rPr lang="fr-FR" sz="1000" b="1" dirty="0">
                <a:latin typeface="Calibri" panose="020F0502020204030204" pitchFamily="34" charset="0"/>
                <a:cs typeface="Calibri" panose="020F0502020204030204" pitchFamily="34" charset="0"/>
              </a:rPr>
              <a:t>Il faut MAINTENANT trouver des solutions concrètes et poser des gestes significatifs!</a:t>
            </a:r>
          </a:p>
          <a:p>
            <a:pPr marL="457200" marR="0" lvl="0" indent="-228600" algn="l" rtl="0">
              <a:lnSpc>
                <a:spcPct val="90000"/>
              </a:lnSpc>
              <a:spcBef>
                <a:spcPts val="0"/>
              </a:spcBef>
              <a:spcAft>
                <a:spcPts val="0"/>
              </a:spcAft>
              <a:buClr>
                <a:srgbClr val="000000"/>
              </a:buClr>
              <a:buSzPts val="1400"/>
              <a:buFont typeface="Arial"/>
              <a:buNone/>
            </a:pPr>
            <a:endParaRPr lang="en-CA" sz="1200" b="1" dirty="0"/>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5</a:t>
            </a:fld>
            <a:endParaRPr lang="en-CA"/>
          </a:p>
        </p:txBody>
      </p:sp>
    </p:spTree>
    <p:extLst>
      <p:ext uri="{BB962C8B-B14F-4D97-AF65-F5344CB8AC3E}">
        <p14:creationId xmlns:p14="http://schemas.microsoft.com/office/powerpoint/2010/main" val="171430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fr-FR" dirty="0"/>
              <a:t>Facilitateur principal</a:t>
            </a:r>
            <a:r>
              <a:rPr lang="fr-CA" dirty="0"/>
              <a:t> (30 secondes) :</a:t>
            </a:r>
          </a:p>
          <a:p>
            <a:pPr marL="0" lvl="0" indent="0" algn="l" rtl="0">
              <a:lnSpc>
                <a:spcPct val="100000"/>
              </a:lnSpc>
              <a:spcBef>
                <a:spcPts val="0"/>
              </a:spcBef>
              <a:spcAft>
                <a:spcPts val="0"/>
              </a:spcAft>
              <a:buSzPts val="1400"/>
              <a:buNone/>
            </a:pPr>
            <a:endParaRPr lang="en-CA" dirty="0"/>
          </a:p>
          <a:p>
            <a:pPr marL="0" indent="0">
              <a:buSzPct val="80000"/>
              <a:buFont typeface="Wingdings 3" charset="2"/>
              <a:buNone/>
            </a:pPr>
            <a:r>
              <a:rPr lang="fr-CA" sz="1100" b="1" dirty="0">
                <a:solidFill>
                  <a:schemeClr val="tx1"/>
                </a:solidFill>
              </a:rPr>
              <a:t>Le Défi d’innovation Solutions d’IDEA pour l’égalité des genres</a:t>
            </a:r>
          </a:p>
          <a:p>
            <a:pPr marL="0" indent="0">
              <a:buSzPct val="80000"/>
              <a:buFont typeface="Wingdings 3" charset="2"/>
              <a:buNone/>
            </a:pPr>
            <a:r>
              <a:rPr lang="fr-CA" sz="1100" b="0" dirty="0">
                <a:solidFill>
                  <a:schemeClr val="tx1"/>
                </a:solidFill>
              </a:rPr>
              <a:t>Ce défi vise à :</a:t>
            </a:r>
          </a:p>
          <a:p>
            <a:pPr marL="0" indent="0">
              <a:buSzPct val="80000"/>
              <a:buFont typeface="Wingdings 3" charset="2"/>
              <a:buNone/>
            </a:pPr>
            <a:endParaRPr lang="fr-CA" sz="1100" b="0" dirty="0">
              <a:solidFill>
                <a:schemeClr val="tx1"/>
              </a:solidFill>
            </a:endParaRPr>
          </a:p>
          <a:p>
            <a:pPr marL="180000" lvl="0" indent="-180000">
              <a:buSzPct val="80000"/>
              <a:buFont typeface="Wingdings 3" charset="2"/>
              <a:buChar char=""/>
            </a:pPr>
            <a:r>
              <a:rPr lang="fr-CA" sz="1100" dirty="0">
                <a:solidFill>
                  <a:schemeClr val="tx1"/>
                </a:solidFill>
              </a:rPr>
              <a:t>échanger sur les diverses expériences que nous avons vécues et transmettre nos connaissances afin d’arriver à une compréhension commune du sujet que nous avons choisi d’aborder;</a:t>
            </a:r>
          </a:p>
          <a:p>
            <a:pPr marL="180000" lvl="0" indent="-180000">
              <a:buSzPct val="80000"/>
              <a:buFont typeface="Wingdings 3" charset="2"/>
              <a:buChar char=""/>
            </a:pPr>
            <a:endParaRPr lang="fr-CA" sz="1100" dirty="0">
              <a:solidFill>
                <a:schemeClr val="tx1"/>
              </a:solidFill>
            </a:endParaRPr>
          </a:p>
          <a:p>
            <a:pPr marL="180000" lvl="0" indent="-180000">
              <a:buSzPct val="80000"/>
              <a:buFont typeface="Wingdings 3" charset="2"/>
              <a:buChar char=""/>
            </a:pPr>
            <a:r>
              <a:rPr lang="fr-CA" sz="1100" dirty="0">
                <a:solidFill>
                  <a:schemeClr val="tx1"/>
                </a:solidFill>
              </a:rPr>
              <a:t>reconnaître les mythes et les préjugés qui pourraient avoir une incidence sur notre sujet et sur la création de solutions;</a:t>
            </a:r>
          </a:p>
          <a:p>
            <a:pPr marL="180000" lvl="0" indent="-180000">
              <a:buSzPct val="80000"/>
              <a:buFont typeface="Wingdings 3" charset="2"/>
              <a:buChar char=""/>
            </a:pPr>
            <a:endParaRPr lang="fr-CA" sz="1100" dirty="0">
              <a:solidFill>
                <a:schemeClr val="tx1"/>
              </a:solidFill>
            </a:endParaRPr>
          </a:p>
          <a:p>
            <a:pPr marL="180000" lvl="0" indent="-180000">
              <a:buSzPct val="80000"/>
              <a:buFont typeface="Wingdings 3" charset="2"/>
              <a:buChar char=""/>
            </a:pPr>
            <a:r>
              <a:rPr lang="fr-CA" sz="1100" dirty="0">
                <a:solidFill>
                  <a:schemeClr val="tx1"/>
                </a:solidFill>
              </a:rPr>
              <a:t>produire une solution d’IDEA pour l’égalité des genres qui soit systémique et efficace;</a:t>
            </a:r>
          </a:p>
          <a:p>
            <a:pPr marL="180000" lvl="0" indent="-180000">
              <a:buSzPct val="80000"/>
              <a:buFont typeface="Wingdings 3" charset="2"/>
              <a:buChar char=""/>
            </a:pPr>
            <a:endParaRPr lang="fr-CA" sz="1100" dirty="0">
              <a:solidFill>
                <a:schemeClr val="tx1"/>
              </a:solidFill>
            </a:endParaRPr>
          </a:p>
          <a:p>
            <a:pPr marL="180000" lvl="0" indent="-180000">
              <a:buSzPct val="80000"/>
              <a:buFont typeface="Wingdings 3" charset="2"/>
              <a:buChar char=""/>
            </a:pPr>
            <a:r>
              <a:rPr lang="fr-CA" sz="1100" dirty="0">
                <a:solidFill>
                  <a:schemeClr val="tx1"/>
                </a:solidFill>
              </a:rPr>
              <a:t>mettre en œuvre nos solutions d’IDEA.</a:t>
            </a:r>
          </a:p>
          <a:p>
            <a:pPr marL="0" indent="0">
              <a:buSzPct val="80000"/>
              <a:buFont typeface="Wingdings 3" charset="2"/>
              <a:buNone/>
            </a:pPr>
            <a:endParaRPr lang="en-US" b="0" dirty="0">
              <a:solidFill>
                <a:schemeClr val="tx1"/>
              </a:solidFill>
            </a:endParaRP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6</a:t>
            </a:fld>
            <a:endParaRPr lang="en-CA"/>
          </a:p>
        </p:txBody>
      </p:sp>
    </p:spTree>
    <p:extLst>
      <p:ext uri="{BB962C8B-B14F-4D97-AF65-F5344CB8AC3E}">
        <p14:creationId xmlns:p14="http://schemas.microsoft.com/office/powerpoint/2010/main" val="502719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89013"/>
            <a:ext cx="5486400" cy="3086100"/>
          </a:xfrm>
        </p:spPr>
      </p:sp>
      <p:sp>
        <p:nvSpPr>
          <p:cNvPr id="3" name="Notes Placeholder 2"/>
          <p:cNvSpPr>
            <a:spLocks noGrp="1"/>
          </p:cNvSpPr>
          <p:nvPr>
            <p:ph type="body" idx="1"/>
          </p:nvPr>
        </p:nvSpPr>
        <p:spPr>
          <a:xfrm>
            <a:off x="685800" y="4246563"/>
            <a:ext cx="5486400" cy="4438650"/>
          </a:xfrm>
        </p:spPr>
        <p:txBody>
          <a:bodyPr/>
          <a:lstStyle/>
          <a:p>
            <a:pPr marL="0" lvl="0" indent="0" algn="l" rtl="0">
              <a:lnSpc>
                <a:spcPct val="100000"/>
              </a:lnSpc>
              <a:spcBef>
                <a:spcPts val="0"/>
              </a:spcBef>
              <a:spcAft>
                <a:spcPts val="0"/>
              </a:spcAft>
              <a:buSzPts val="1400"/>
              <a:buNone/>
            </a:pPr>
            <a:r>
              <a:rPr lang="fr-FR" dirty="0"/>
              <a:t>Facilitateur principal</a:t>
            </a:r>
            <a:r>
              <a:rPr lang="fr-CA" dirty="0">
                <a:latin typeface="Calibri" panose="020F0502020204030204" pitchFamily="34" charset="0"/>
                <a:cs typeface="Calibri" panose="020F0502020204030204" pitchFamily="34" charset="0"/>
              </a:rPr>
              <a:t> (1 minute) :</a:t>
            </a:r>
          </a:p>
          <a:p>
            <a:pPr marL="0" lvl="0" indent="0" algn="l" rtl="0">
              <a:lnSpc>
                <a:spcPct val="100000"/>
              </a:lnSpc>
              <a:spcBef>
                <a:spcPts val="0"/>
              </a:spcBef>
              <a:spcAft>
                <a:spcPts val="0"/>
              </a:spcAft>
              <a:buSzPts val="1400"/>
              <a:buNone/>
            </a:pPr>
            <a:endParaRPr lang="en-US" sz="11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fr-CA" sz="1100" dirty="0">
                <a:latin typeface="Calibri" panose="020F0502020204030204" pitchFamily="34" charset="0"/>
                <a:cs typeface="Calibri" panose="020F0502020204030204" pitchFamily="34" charset="0"/>
              </a:rPr>
              <a:t>Alors que nous nous préparons à entamer ce défi d’innovation, nous vous invitons à réfléchir au fait que c’est</a:t>
            </a:r>
          </a:p>
          <a:p>
            <a:pPr marL="0" lvl="0" indent="0" algn="l" rtl="0">
              <a:lnSpc>
                <a:spcPct val="100000"/>
              </a:lnSpc>
              <a:spcBef>
                <a:spcPts val="0"/>
              </a:spcBef>
              <a:spcAft>
                <a:spcPts val="0"/>
              </a:spcAft>
              <a:buSzPts val="1400"/>
              <a:buNone/>
            </a:pPr>
            <a:endParaRPr lang="fr-CA" sz="1100" dirty="0">
              <a:latin typeface="Calibri" panose="020F0502020204030204" pitchFamily="34" charset="0"/>
              <a:cs typeface="Calibri" panose="020F0502020204030204" pitchFamily="34" charset="0"/>
            </a:endParaRPr>
          </a:p>
          <a:p>
            <a:pPr lvl="0">
              <a:buClr>
                <a:schemeClr val="accent1"/>
              </a:buClr>
              <a:buSzPct val="80000"/>
            </a:pPr>
            <a:r>
              <a:rPr lang="fr-CA" sz="1100" b="1" dirty="0">
                <a:solidFill>
                  <a:schemeClr val="tx1"/>
                </a:solidFill>
                <a:latin typeface="Calibri" panose="020F0502020204030204" pitchFamily="34" charset="0"/>
                <a:ea typeface="+mn-ea"/>
                <a:cs typeface="Calibri" panose="020F0502020204030204" pitchFamily="34" charset="0"/>
                <a:sym typeface="Arial"/>
              </a:rPr>
              <a:t>Une expérience d’apprentissage interactive </a:t>
            </a:r>
          </a:p>
          <a:p>
            <a:pPr marL="0" lvl="0" indent="0">
              <a:buClr>
                <a:schemeClr val="accent1"/>
              </a:buClr>
              <a:buSzPct val="80000"/>
              <a:buFont typeface="Wingdings 3" charset="2"/>
              <a:buChar char=""/>
            </a:pPr>
            <a:endParaRPr lang="en-US" sz="1100" dirty="0">
              <a:solidFill>
                <a:schemeClr val="tx1"/>
              </a:solidFill>
              <a:latin typeface="Calibri" panose="020F0502020204030204" pitchFamily="34" charset="0"/>
              <a:ea typeface="+mn-ea"/>
              <a:cs typeface="Calibri" panose="020F0502020204030204" pitchFamily="34" charset="0"/>
              <a:sym typeface="Arial"/>
            </a:endParaRPr>
          </a:p>
          <a:p>
            <a:pPr marL="0" lvl="0" indent="0">
              <a:buClr>
                <a:schemeClr val="accent1"/>
              </a:buClr>
              <a:buSzPct val="80000"/>
              <a:buFont typeface="Wingdings 3" charset="2"/>
              <a:buNone/>
            </a:pPr>
            <a:r>
              <a:rPr lang="fr-CA" sz="1100" b="1" dirty="0">
                <a:solidFill>
                  <a:schemeClr val="tx1"/>
                </a:solidFill>
                <a:latin typeface="Calibri" panose="020F0502020204030204" pitchFamily="34" charset="0"/>
                <a:ea typeface="+mn-ea"/>
                <a:cs typeface="Calibri" panose="020F0502020204030204" pitchFamily="34" charset="0"/>
                <a:sym typeface="Arial"/>
              </a:rPr>
              <a:t>Qui reconnaît que</a:t>
            </a:r>
          </a:p>
          <a:p>
            <a:pPr marL="180000" indent="-180000">
              <a:buClr>
                <a:schemeClr val="accent1"/>
              </a:buClr>
              <a:buSzPct val="80000"/>
              <a:buFont typeface="Wingdings 3" charset="2"/>
              <a:buChar char=""/>
            </a:pPr>
            <a:r>
              <a:rPr lang="fr-CA" sz="1100" b="0" i="0" u="none" strike="noStrike" cap="none" dirty="0">
                <a:solidFill>
                  <a:schemeClr val="tx1"/>
                </a:solidFill>
                <a:latin typeface="Calibri" panose="020F0502020204030204" pitchFamily="34" charset="0"/>
                <a:ea typeface="+mn-ea"/>
                <a:cs typeface="Calibri" panose="020F0502020204030204" pitchFamily="34" charset="0"/>
                <a:sym typeface="Arial"/>
              </a:rPr>
              <a:t>Chaque</a:t>
            </a:r>
            <a:r>
              <a:rPr lang="fr-CA" sz="1100" dirty="0">
                <a:solidFill>
                  <a:schemeClr val="tx1"/>
                </a:solidFill>
                <a:latin typeface="Calibri" panose="020F0502020204030204" pitchFamily="34" charset="0"/>
                <a:ea typeface="+mn-ea"/>
                <a:cs typeface="Calibri" panose="020F0502020204030204" pitchFamily="34" charset="0"/>
                <a:sym typeface="Arial"/>
              </a:rPr>
              <a:t> personne a quelque chose à apporter à la discussion, et que </a:t>
            </a:r>
          </a:p>
          <a:p>
            <a:pPr marL="180000" lvl="0" indent="-180000">
              <a:buClr>
                <a:schemeClr val="accent1"/>
              </a:buClr>
              <a:buSzPct val="80000"/>
              <a:buFont typeface="Wingdings 3" charset="2"/>
              <a:buChar char=""/>
            </a:pPr>
            <a:r>
              <a:rPr lang="fr-CA" sz="1100" dirty="0">
                <a:solidFill>
                  <a:schemeClr val="tx1"/>
                </a:solidFill>
                <a:latin typeface="Calibri" panose="020F0502020204030204" pitchFamily="34" charset="0"/>
                <a:ea typeface="+mn-ea"/>
                <a:cs typeface="Calibri" panose="020F0502020204030204" pitchFamily="34" charset="0"/>
                <a:sym typeface="Arial"/>
              </a:rPr>
              <a:t>Chaque personne aborde les problèmes d’un point de vue différent</a:t>
            </a:r>
          </a:p>
          <a:p>
            <a:pPr marL="0" lvl="0" indent="0">
              <a:buClr>
                <a:schemeClr val="accent1"/>
              </a:buClr>
              <a:buSzPct val="80000"/>
              <a:buFont typeface="Wingdings 3" charset="2"/>
              <a:buNone/>
            </a:pPr>
            <a:endParaRPr lang="en-US" sz="1100" dirty="0">
              <a:solidFill>
                <a:schemeClr val="tx1"/>
              </a:solidFill>
              <a:latin typeface="Calibri" panose="020F0502020204030204" pitchFamily="34" charset="0"/>
              <a:ea typeface="+mn-ea"/>
              <a:cs typeface="Calibri" panose="020F0502020204030204" pitchFamily="34" charset="0"/>
              <a:sym typeface="Arial"/>
            </a:endParaRPr>
          </a:p>
          <a:p>
            <a:pPr marL="0" lvl="0" indent="0">
              <a:buClr>
                <a:schemeClr val="accent1"/>
              </a:buClr>
              <a:buSzPct val="80000"/>
              <a:buFont typeface="Wingdings 3" charset="2"/>
              <a:buNone/>
            </a:pPr>
            <a:r>
              <a:rPr lang="fr-CA" sz="1100" b="1" dirty="0">
                <a:solidFill>
                  <a:schemeClr val="tx1"/>
                </a:solidFill>
                <a:latin typeface="Calibri" panose="020F0502020204030204" pitchFamily="34" charset="0"/>
                <a:ea typeface="+mn-ea"/>
                <a:cs typeface="Calibri" panose="020F0502020204030204" pitchFamily="34" charset="0"/>
                <a:sym typeface="Arial"/>
              </a:rPr>
              <a:t>S’il vous plaît </a:t>
            </a:r>
          </a:p>
          <a:p>
            <a:pPr marL="180000" lvl="0" indent="-180000">
              <a:buClr>
                <a:schemeClr val="accent1"/>
              </a:buClr>
              <a:buSzPct val="80000"/>
              <a:buFont typeface="Wingdings 3" charset="2"/>
              <a:buChar char=""/>
            </a:pPr>
            <a:r>
              <a:rPr lang="fr-CA" sz="1100" dirty="0">
                <a:solidFill>
                  <a:schemeClr val="tx1"/>
                </a:solidFill>
                <a:latin typeface="Calibri" panose="020F0502020204030204" pitchFamily="34" charset="0"/>
                <a:ea typeface="+mn-ea"/>
                <a:cs typeface="Calibri" panose="020F0502020204030204" pitchFamily="34" charset="0"/>
                <a:sym typeface="Arial"/>
              </a:rPr>
              <a:t>Prenez conscience de votre optique, de vos émotions et de celles des autres, et</a:t>
            </a:r>
          </a:p>
          <a:p>
            <a:pPr marL="180000" lvl="0" indent="-180000">
              <a:buClr>
                <a:schemeClr val="accent1"/>
              </a:buClr>
              <a:buSzPct val="80000"/>
              <a:buFont typeface="Wingdings 3" charset="2"/>
              <a:buChar char=""/>
            </a:pPr>
            <a:r>
              <a:rPr lang="fr-CA" sz="1100" dirty="0">
                <a:solidFill>
                  <a:schemeClr val="tx1"/>
                </a:solidFill>
                <a:latin typeface="Calibri" panose="020F0502020204030204" pitchFamily="34" charset="0"/>
                <a:ea typeface="+mn-ea"/>
                <a:cs typeface="Calibri" panose="020F0502020204030204" pitchFamily="34" charset="0"/>
                <a:sym typeface="Arial"/>
              </a:rPr>
              <a:t>Faites preuve d’ouverture et de respect à l’égard des idées nouvelles ou différentes</a:t>
            </a:r>
          </a:p>
          <a:p>
            <a:pPr marL="0" lvl="0" indent="0">
              <a:buClr>
                <a:schemeClr val="accent1"/>
              </a:buClr>
              <a:buSzPct val="80000"/>
              <a:buFont typeface="Wingdings 3" charset="2"/>
              <a:buChar char=""/>
            </a:pPr>
            <a:endParaRPr lang="en-US" sz="1100" dirty="0">
              <a:solidFill>
                <a:schemeClr val="tx1"/>
              </a:solidFill>
              <a:latin typeface="Calibri" panose="020F0502020204030204" pitchFamily="34" charset="0"/>
              <a:ea typeface="+mn-ea"/>
              <a:cs typeface="Calibri" panose="020F0502020204030204" pitchFamily="34" charset="0"/>
              <a:sym typeface="Arial"/>
            </a:endParaRPr>
          </a:p>
          <a:p>
            <a:pPr marL="0" lvl="0" indent="0">
              <a:buClr>
                <a:schemeClr val="accent1"/>
              </a:buClr>
              <a:buSzPct val="80000"/>
              <a:buFont typeface="Wingdings 3" charset="2"/>
              <a:buNone/>
            </a:pPr>
            <a:r>
              <a:rPr lang="fr-CA" sz="1100" b="1" dirty="0">
                <a:solidFill>
                  <a:schemeClr val="tx1"/>
                </a:solidFill>
                <a:latin typeface="Calibri" panose="020F0502020204030204" pitchFamily="34" charset="0"/>
                <a:ea typeface="+mn-ea"/>
                <a:cs typeface="Calibri" panose="020F0502020204030204" pitchFamily="34" charset="0"/>
                <a:sym typeface="Arial"/>
              </a:rPr>
              <a:t>Nous vous invitons et vous encourageons </a:t>
            </a:r>
          </a:p>
          <a:p>
            <a:pPr marL="180000" marR="0" lvl="0" indent="-180000" algn="l" defTabSz="914400" rtl="0" eaLnBrk="1" fontAlgn="auto" latinLnBrk="0" hangingPunct="1">
              <a:lnSpc>
                <a:spcPct val="100000"/>
              </a:lnSpc>
              <a:spcBef>
                <a:spcPts val="0"/>
              </a:spcBef>
              <a:spcAft>
                <a:spcPts val="0"/>
              </a:spcAft>
              <a:buClr>
                <a:schemeClr val="accent1"/>
              </a:buClr>
              <a:buSzPct val="80000"/>
              <a:buFont typeface="Wingdings 3" charset="2"/>
              <a:buChar char=""/>
              <a:tabLst/>
              <a:defRPr/>
            </a:pPr>
            <a:r>
              <a:rPr lang="fr-CA" sz="1100" dirty="0">
                <a:solidFill>
                  <a:schemeClr val="tx1"/>
                </a:solidFill>
                <a:latin typeface="Calibri" panose="020F0502020204030204" pitchFamily="34" charset="0"/>
                <a:ea typeface="+mn-ea"/>
                <a:cs typeface="Calibri" panose="020F0502020204030204" pitchFamily="34" charset="0"/>
                <a:sym typeface="Arial"/>
              </a:rPr>
              <a:t>À transmettre vos connaissances et vos solutions d’IDEA, sans forcer personne à raconter ses expériences personnelles</a:t>
            </a:r>
          </a:p>
          <a:p>
            <a:pPr marL="0" lvl="0" indent="0">
              <a:buClr>
                <a:schemeClr val="accent1"/>
              </a:buClr>
              <a:buSzPct val="80000"/>
              <a:buFont typeface="Wingdings 3" charset="2"/>
              <a:buNone/>
            </a:pPr>
            <a:endParaRPr lang="fr-CA" sz="1100" dirty="0">
              <a:solidFill>
                <a:schemeClr val="tx1"/>
              </a:solidFill>
              <a:latin typeface="Calibri" panose="020F0502020204030204" pitchFamily="34" charset="0"/>
              <a:ea typeface="+mn-ea"/>
              <a:cs typeface="Calibri" panose="020F0502020204030204" pitchFamily="34" charset="0"/>
              <a:sym typeface="Arial"/>
            </a:endParaRPr>
          </a:p>
          <a:p>
            <a:pPr marL="0" lvl="0" indent="0">
              <a:buClr>
                <a:schemeClr val="accent1"/>
              </a:buClr>
              <a:buSzPct val="80000"/>
              <a:buFont typeface="Wingdings 3" charset="2"/>
              <a:buNone/>
            </a:pPr>
            <a:r>
              <a:rPr lang="fr-CA" sz="1100" dirty="0">
                <a:solidFill>
                  <a:schemeClr val="tx1"/>
                </a:solidFill>
                <a:latin typeface="Calibri" panose="020F0502020204030204" pitchFamily="34" charset="0"/>
                <a:ea typeface="+mn-ea"/>
                <a:cs typeface="Calibri" panose="020F0502020204030204" pitchFamily="34" charset="0"/>
                <a:sym typeface="Arial"/>
              </a:rPr>
              <a:t>La pleine conscience, l’ouverture d’esprit et le respect sont essentiels à la création de solutions innovantes</a:t>
            </a:r>
          </a:p>
          <a:p>
            <a:pPr marL="0" lvl="0" indent="0">
              <a:buClr>
                <a:schemeClr val="accent1"/>
              </a:buClr>
              <a:buSzPct val="80000"/>
              <a:buFont typeface="Wingdings 3" charset="2"/>
              <a:buNone/>
            </a:pPr>
            <a:endParaRPr lang="en-US" sz="1100" dirty="0">
              <a:solidFill>
                <a:schemeClr val="tx1"/>
              </a:solidFill>
              <a:latin typeface="Calibri" panose="020F0502020204030204" pitchFamily="34" charset="0"/>
              <a:ea typeface="+mn-ea"/>
              <a:cs typeface="Calibri" panose="020F0502020204030204" pitchFamily="34" charset="0"/>
              <a:sym typeface="Arial"/>
            </a:endParaRPr>
          </a:p>
          <a:p>
            <a:pPr marL="0" lvl="0" indent="0">
              <a:buClr>
                <a:schemeClr val="accent1"/>
              </a:buClr>
              <a:buSzPct val="80000"/>
              <a:buFont typeface="Wingdings 3" charset="2"/>
              <a:buNone/>
            </a:pPr>
            <a:r>
              <a:rPr lang="fr-CA" sz="1100" b="1" dirty="0">
                <a:solidFill>
                  <a:schemeClr val="tx1"/>
                </a:solidFill>
                <a:latin typeface="Calibri" panose="020F0502020204030204" pitchFamily="34" charset="0"/>
                <a:ea typeface="+mn-ea"/>
                <a:cs typeface="Calibri" panose="020F0502020204030204" pitchFamily="34" charset="0"/>
                <a:sym typeface="Arial"/>
              </a:rPr>
              <a:t>Pendant vos discussions </a:t>
            </a:r>
          </a:p>
          <a:p>
            <a:pPr marL="180000" lvl="0" indent="-180000">
              <a:buClr>
                <a:schemeClr val="accent1"/>
              </a:buClr>
              <a:buSzPct val="80000"/>
              <a:buFont typeface="Wingdings 3" charset="2"/>
              <a:buChar char=""/>
            </a:pPr>
            <a:r>
              <a:rPr lang="fr-CA" sz="1100" dirty="0">
                <a:solidFill>
                  <a:schemeClr val="tx1"/>
                </a:solidFill>
                <a:latin typeface="Calibri" panose="020F0502020204030204" pitchFamily="34" charset="0"/>
                <a:ea typeface="+mn-ea"/>
                <a:cs typeface="Calibri" panose="020F0502020204030204" pitchFamily="34" charset="0"/>
              </a:rPr>
              <a:t>N’hésitez pas à faire une pause si vous en ressentez le besoin</a:t>
            </a: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7</a:t>
            </a:fld>
            <a:endParaRPr lang="en-CA"/>
          </a:p>
        </p:txBody>
      </p:sp>
    </p:spTree>
    <p:extLst>
      <p:ext uri="{BB962C8B-B14F-4D97-AF65-F5344CB8AC3E}">
        <p14:creationId xmlns:p14="http://schemas.microsoft.com/office/powerpoint/2010/main" val="2343058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9600"/>
            <a:ext cx="5486400" cy="3086100"/>
          </a:xfrm>
        </p:spPr>
      </p:sp>
      <p:sp>
        <p:nvSpPr>
          <p:cNvPr id="3" name="Notes Placeholder 2"/>
          <p:cNvSpPr>
            <a:spLocks noGrp="1"/>
          </p:cNvSpPr>
          <p:nvPr>
            <p:ph type="body" idx="1"/>
          </p:nvPr>
        </p:nvSpPr>
        <p:spPr>
          <a:xfrm>
            <a:off x="603894" y="4038599"/>
            <a:ext cx="5638800" cy="4646613"/>
          </a:xfrm>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Facilitateur principal </a:t>
            </a:r>
            <a:r>
              <a:rPr lang="fr-CA" dirty="0">
                <a:latin typeface="Calibri" panose="020F0502020204030204" pitchFamily="34" charset="0"/>
                <a:cs typeface="Calibri" panose="020F0502020204030204" pitchFamily="34" charset="0"/>
              </a:rPr>
              <a:t>(1 minute)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b="1" dirty="0">
              <a:latin typeface="Calibri" panose="020F0502020204030204" pitchFamily="34" charset="0"/>
              <a:cs typeface="Calibri" panose="020F0502020204030204" pitchFamily="34" charset="0"/>
            </a:endParaRPr>
          </a:p>
          <a:p>
            <a:pPr lvl="0">
              <a:lnSpc>
                <a:spcPct val="115000"/>
              </a:lnSpc>
              <a:spcAft>
                <a:spcPts val="1000"/>
              </a:spcAft>
              <a:tabLst>
                <a:tab pos="180340" algn="l"/>
              </a:tabLst>
            </a:pPr>
            <a:r>
              <a:rPr lang="fr-CA" sz="1100" b="1" dirty="0">
                <a:latin typeface="Calibri" panose="020F0502020204030204" pitchFamily="34" charset="0"/>
                <a:cs typeface="Calibri" panose="020F0502020204030204" pitchFamily="34" charset="0"/>
              </a:rPr>
              <a:t>Commençons : </a:t>
            </a:r>
            <a:r>
              <a:rPr lang="fr-CA" sz="1100" dirty="0">
                <a:latin typeface="Calibri" panose="020F0502020204030204" pitchFamily="34" charset="0"/>
                <a:cs typeface="Calibri" panose="020F0502020204030204" pitchFamily="34" charset="0"/>
              </a:rPr>
              <a:t>(Au besoin, incorporez des instructions liées à un événement hybride ou bilingue.)</a:t>
            </a:r>
            <a:endParaRPr lang="en-CA"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sz="1100" baseline="0" dirty="0">
                <a:latin typeface="Calibri" panose="020F0502020204030204" pitchFamily="34" charset="0"/>
                <a:cs typeface="Calibri" panose="020F0502020204030204" pitchFamily="34" charset="0"/>
              </a:rPr>
              <a:t>Avant de commencer le défi, nous allons interrompre notre réunion hybride et dire au revoir, temporairement, aux personnes qui y participent de manière virtuelle.</a:t>
            </a:r>
          </a:p>
          <a:p>
            <a:pPr marL="0" lvl="0" indent="0">
              <a:buClr>
                <a:schemeClr val="accent1"/>
              </a:buClr>
              <a:buSzPct val="80000"/>
              <a:buFont typeface="Wingdings 3" charset="2"/>
              <a:buNone/>
            </a:pPr>
            <a:endParaRPr lang="fr-CA" sz="1100" baseline="0" dirty="0">
              <a:latin typeface="Calibri" panose="020F0502020204030204" pitchFamily="34" charset="0"/>
              <a:cs typeface="Calibri" panose="020F0502020204030204" pitchFamily="34" charset="0"/>
            </a:endParaRPr>
          </a:p>
          <a:p>
            <a:pPr marL="180000" lvl="0" indent="-180000">
              <a:buClr>
                <a:schemeClr val="accent1"/>
              </a:buClr>
              <a:buSzPct val="80000"/>
              <a:buFont typeface="Wingdings 3" charset="2"/>
              <a:buChar char=""/>
            </a:pPr>
            <a:r>
              <a:rPr lang="fr-CA" sz="1100" baseline="0" dirty="0">
                <a:latin typeface="Calibri" panose="020F0502020204030204" pitchFamily="34" charset="0"/>
                <a:cs typeface="Calibri" panose="020F0502020204030204" pitchFamily="34" charset="0"/>
              </a:rPr>
              <a:t>Ces personnes discuteront avec leur équipe virtuelle dans Zoom, et </a:t>
            </a:r>
          </a:p>
          <a:p>
            <a:pPr marL="180000" lvl="0" indent="-180000">
              <a:buClr>
                <a:schemeClr val="accent1"/>
              </a:buClr>
              <a:buSzPct val="80000"/>
              <a:buFont typeface="Wingdings 3" charset="2"/>
              <a:buChar char=""/>
            </a:pPr>
            <a:r>
              <a:rPr lang="fr-CA" sz="1100" dirty="0">
                <a:latin typeface="Calibri" panose="020F0502020204030204" pitchFamily="34" charset="0"/>
                <a:cs typeface="Calibri" panose="020F0502020204030204" pitchFamily="34" charset="0"/>
              </a:rPr>
              <a:t>L</a:t>
            </a:r>
            <a:r>
              <a:rPr lang="fr-CA" sz="1100" baseline="0" dirty="0">
                <a:latin typeface="Calibri" panose="020F0502020204030204" pitchFamily="34" charset="0"/>
                <a:cs typeface="Calibri" panose="020F0502020204030204" pitchFamily="34" charset="0"/>
              </a:rPr>
              <a:t>es personnes présentes dans la salle discuteront à leur table respective.</a:t>
            </a:r>
          </a:p>
          <a:p>
            <a:pPr marL="180000" lvl="0" indent="-180000">
              <a:buClr>
                <a:schemeClr val="accent1"/>
              </a:buClr>
              <a:buSzPct val="80000"/>
              <a:buFont typeface="Wingdings 3" charset="2"/>
              <a:buChar char=""/>
            </a:pPr>
            <a:endParaRPr lang="en-US" sz="1100" dirty="0">
              <a:solidFill>
                <a:schemeClr val="tx1"/>
              </a:solidFill>
              <a:latin typeface="Calibri" panose="020F0502020204030204" pitchFamily="34" charset="0"/>
              <a:ea typeface="+mn-ea"/>
              <a:cs typeface="Calibri" panose="020F0502020204030204" pitchFamily="34" charset="0"/>
            </a:endParaRPr>
          </a:p>
          <a:p>
            <a:pPr marL="180000" lvl="0" indent="-180000">
              <a:buClr>
                <a:schemeClr val="accent1"/>
              </a:buClr>
              <a:buSzPct val="80000"/>
              <a:buFont typeface="Wingdings 3" charset="2"/>
              <a:buChar char=""/>
            </a:pPr>
            <a:r>
              <a:rPr lang="fr-CA" sz="1100" dirty="0">
                <a:solidFill>
                  <a:schemeClr val="tx1"/>
                </a:solidFill>
                <a:latin typeface="Calibri" panose="020F0502020204030204" pitchFamily="34" charset="0"/>
                <a:ea typeface="+mn-ea"/>
                <a:cs typeface="Calibri" panose="020F0502020204030204" pitchFamily="34" charset="0"/>
              </a:rPr>
              <a:t>Aucune traduction simultanée ne sera offerte pendant l’atelier.</a:t>
            </a:r>
          </a:p>
          <a:p>
            <a:pPr marL="180000" lvl="0" indent="-180000">
              <a:buClr>
                <a:schemeClr val="accent1"/>
              </a:buClr>
              <a:buSzPct val="80000"/>
              <a:buFont typeface="Wingdings 3" charset="2"/>
              <a:buChar char=""/>
            </a:pPr>
            <a:endParaRPr lang="en-US" sz="1100" dirty="0">
              <a:solidFill>
                <a:schemeClr val="tx1"/>
              </a:solidFill>
              <a:latin typeface="Calibri" panose="020F0502020204030204" pitchFamily="34" charset="0"/>
              <a:ea typeface="+mn-ea"/>
              <a:cs typeface="Calibri" panose="020F0502020204030204" pitchFamily="34" charset="0"/>
            </a:endParaRPr>
          </a:p>
          <a:p>
            <a:pPr marL="180000" lvl="0" indent="-180000">
              <a:buClr>
                <a:schemeClr val="accent1"/>
              </a:buClr>
              <a:buSzPct val="80000"/>
              <a:buFont typeface="Wingdings 3" charset="2"/>
              <a:buChar char=""/>
            </a:pPr>
            <a:r>
              <a:rPr lang="fr-CA" sz="1100" dirty="0">
                <a:solidFill>
                  <a:schemeClr val="tx1"/>
                </a:solidFill>
                <a:latin typeface="Calibri" panose="020F0502020204030204" pitchFamily="34" charset="0"/>
                <a:ea typeface="+mn-ea"/>
                <a:cs typeface="Calibri" panose="020F0502020204030204" pitchFamily="34" charset="0"/>
              </a:rPr>
              <a:t>Nous avons assigné les </a:t>
            </a:r>
            <a:r>
              <a:rPr lang="fr-CA" sz="1100" b="1" dirty="0">
                <a:solidFill>
                  <a:schemeClr val="tx1"/>
                </a:solidFill>
                <a:latin typeface="Calibri" panose="020F0502020204030204" pitchFamily="34" charset="0"/>
                <a:ea typeface="+mn-ea"/>
                <a:cs typeface="Calibri" panose="020F0502020204030204" pitchFamily="34" charset="0"/>
              </a:rPr>
              <a:t>sujets de discussion (inclusion, diversité, équité ou accessibilité)</a:t>
            </a:r>
            <a:r>
              <a:rPr lang="fr-CA" sz="1100" dirty="0">
                <a:solidFill>
                  <a:schemeClr val="tx1"/>
                </a:solidFill>
                <a:latin typeface="Calibri" panose="020F0502020204030204" pitchFamily="34" charset="0"/>
                <a:ea typeface="+mn-ea"/>
                <a:cs typeface="Calibri" panose="020F0502020204030204" pitchFamily="34" charset="0"/>
              </a:rPr>
              <a:t> et la </a:t>
            </a:r>
            <a:r>
              <a:rPr lang="fr-CA" sz="1100" b="1" dirty="0">
                <a:solidFill>
                  <a:schemeClr val="tx1"/>
                </a:solidFill>
                <a:latin typeface="Calibri" panose="020F0502020204030204" pitchFamily="34" charset="0"/>
                <a:ea typeface="+mn-ea"/>
                <a:cs typeface="Calibri" panose="020F0502020204030204" pitchFamily="34" charset="0"/>
              </a:rPr>
              <a:t>langue d’interaction (français, anglais ou bilingue)</a:t>
            </a:r>
            <a:r>
              <a:rPr lang="fr-CA" sz="1100" dirty="0">
                <a:solidFill>
                  <a:schemeClr val="tx1"/>
                </a:solidFill>
                <a:latin typeface="Calibri" panose="020F0502020204030204" pitchFamily="34" charset="0"/>
                <a:ea typeface="+mn-ea"/>
                <a:cs typeface="Calibri" panose="020F0502020204030204" pitchFamily="34" charset="0"/>
              </a:rPr>
              <a:t> en fonction des champs d’intérêt et des préférences linguistiques qui figurent dans la page d’inscription à l’événement.</a:t>
            </a:r>
          </a:p>
          <a:p>
            <a:pPr marL="180000" lvl="0" indent="-180000">
              <a:buClr>
                <a:schemeClr val="accent1"/>
              </a:buClr>
              <a:buSzPct val="80000"/>
              <a:buFont typeface="Wingdings 3" charset="2"/>
              <a:buChar char=""/>
            </a:pPr>
            <a:endParaRPr lang="en-US" sz="1100" dirty="0">
              <a:solidFill>
                <a:schemeClr val="tx1"/>
              </a:solidFill>
              <a:latin typeface="Calibri" panose="020F0502020204030204" pitchFamily="34" charset="0"/>
              <a:ea typeface="+mn-ea"/>
              <a:cs typeface="Calibri" panose="020F0502020204030204" pitchFamily="34" charset="0"/>
            </a:endParaRPr>
          </a:p>
          <a:p>
            <a:pPr lvl="0">
              <a:lnSpc>
                <a:spcPct val="115000"/>
              </a:lnSpc>
              <a:spcAft>
                <a:spcPts val="1000"/>
              </a:spcAft>
              <a:tabLst>
                <a:tab pos="180340" algn="l"/>
              </a:tabLst>
            </a:pPr>
            <a:r>
              <a:rPr lang="fr-CA" sz="1100" dirty="0">
                <a:latin typeface="Calibri" panose="020F0502020204030204" pitchFamily="34" charset="0"/>
                <a:cs typeface="Calibri" panose="020F0502020204030204" pitchFamily="34" charset="0"/>
              </a:rPr>
              <a:t>Nous avons fait en sorte d’équilibrer le nombre de personnes assises à chaque table. Cependant, si cela vous aide à participer plus pleinement aux discussions entourant le Défi ou si vous voulez vous séparer des autres membres de votre organisation pour échanger avec d’autres personnes, vous êtes libres de changer de table avant que notre travail commence.</a:t>
            </a:r>
            <a:endParaRPr lang="en-CA" sz="1100" dirty="0">
              <a:latin typeface="Calibri" panose="020F0502020204030204" pitchFamily="34" charset="0"/>
              <a:cs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8</a:t>
            </a:fld>
            <a:endParaRPr lang="en-CA"/>
          </a:p>
        </p:txBody>
      </p:sp>
    </p:spTree>
    <p:extLst>
      <p:ext uri="{BB962C8B-B14F-4D97-AF65-F5344CB8AC3E}">
        <p14:creationId xmlns:p14="http://schemas.microsoft.com/office/powerpoint/2010/main" val="670558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14400"/>
            <a:ext cx="5486400" cy="3086100"/>
          </a:xfrm>
        </p:spPr>
      </p:sp>
      <p:sp>
        <p:nvSpPr>
          <p:cNvPr id="3" name="Notes Placeholder 2"/>
          <p:cNvSpPr>
            <a:spLocks noGrp="1"/>
          </p:cNvSpPr>
          <p:nvPr>
            <p:ph type="body" idx="1"/>
          </p:nvPr>
        </p:nvSpPr>
        <p:spPr>
          <a:xfrm>
            <a:off x="619426" y="4191000"/>
            <a:ext cx="5486400" cy="4724400"/>
          </a:xfrm>
        </p:spPr>
        <p:txBody>
          <a:bodyPr/>
          <a:lstStyle/>
          <a:p>
            <a:pPr>
              <a:buClr>
                <a:schemeClr val="accent1"/>
              </a:buClr>
              <a:buSzPct val="80000"/>
            </a:pPr>
            <a:r>
              <a:rPr lang="fr-FR" sz="1000" dirty="0"/>
              <a:t>Facilitateur principal</a:t>
            </a:r>
            <a:r>
              <a:rPr lang="fr-CA" sz="1000" dirty="0">
                <a:solidFill>
                  <a:schemeClr val="tx1"/>
                </a:solidFill>
                <a:latin typeface="Calibri" panose="020F0502020204030204" pitchFamily="34" charset="0"/>
                <a:ea typeface="+mn-ea"/>
                <a:cs typeface="Calibri" panose="020F0502020204030204" pitchFamily="34" charset="0"/>
              </a:rPr>
              <a:t> (</a:t>
            </a:r>
            <a:r>
              <a:rPr lang="fr-CA" sz="1000" dirty="0">
                <a:latin typeface="Calibri" panose="020F0502020204030204" pitchFamily="34" charset="0"/>
                <a:cs typeface="Calibri" panose="020F0502020204030204" pitchFamily="34" charset="0"/>
              </a:rPr>
              <a:t>1 minute 30 secondes</a:t>
            </a:r>
            <a:r>
              <a:rPr lang="fr-CA" sz="1000" dirty="0">
                <a:solidFill>
                  <a:schemeClr val="tx1"/>
                </a:solidFill>
                <a:latin typeface="Calibri" panose="020F0502020204030204" pitchFamily="34" charset="0"/>
                <a:ea typeface="+mn-ea"/>
                <a:cs typeface="Calibri" panose="020F0502020204030204" pitchFamily="34" charset="0"/>
              </a:rPr>
              <a:t>) : </a:t>
            </a:r>
            <a:br>
              <a:rPr lang="fr-FR" sz="1200" dirty="0"/>
            </a:br>
            <a:r>
              <a:rPr lang="fr-FR" sz="1000" b="0" i="0" dirty="0">
                <a:solidFill>
                  <a:srgbClr val="202124"/>
                </a:solidFill>
                <a:effectLst/>
                <a:latin typeface="arial" panose="020B0604020202020204" pitchFamily="34" charset="0"/>
              </a:rPr>
              <a:t>(Incorporer, le cas échéant, les instructions connexes hybrides ou bilingues)</a:t>
            </a:r>
          </a:p>
          <a:p>
            <a:pPr marL="0" lvl="0" indent="0">
              <a:buClr>
                <a:schemeClr val="accent1"/>
              </a:buClr>
              <a:buSzPct val="80000"/>
              <a:buFont typeface="Wingdings 3" charset="2"/>
              <a:buNone/>
            </a:pPr>
            <a:endParaRPr lang="fr-CA" sz="1000" dirty="0">
              <a:solidFill>
                <a:schemeClr val="tx1"/>
              </a:solidFill>
              <a:latin typeface="Calibri" panose="020F0502020204030204" pitchFamily="34" charset="0"/>
              <a:ea typeface="+mn-ea"/>
              <a:cs typeface="Calibri" panose="020F0502020204030204" pitchFamily="34" charset="0"/>
            </a:endParaRPr>
          </a:p>
          <a:p>
            <a:pPr marL="0" lvl="0" indent="0">
              <a:buClr>
                <a:schemeClr val="accent1"/>
              </a:buClr>
              <a:buSzPct val="80000"/>
              <a:buFont typeface="Wingdings 3" charset="2"/>
              <a:buNone/>
            </a:pPr>
            <a:r>
              <a:rPr lang="fr-CA" sz="1000" dirty="0">
                <a:solidFill>
                  <a:schemeClr val="tx1"/>
                </a:solidFill>
                <a:latin typeface="Calibri" panose="020F0502020204030204" pitchFamily="34" charset="0"/>
                <a:ea typeface="+mn-ea"/>
                <a:cs typeface="Calibri" panose="020F0502020204030204" pitchFamily="34" charset="0"/>
              </a:rPr>
              <a:t>Quand nous formerons officiellement nos équipes de discussion, vous ferez d’abord une activité individuelle.</a:t>
            </a:r>
          </a:p>
          <a:p>
            <a:pPr marL="0" lvl="0" indent="0">
              <a:buClr>
                <a:schemeClr val="accent1"/>
              </a:buClr>
              <a:buSzPct val="80000"/>
              <a:buFont typeface="Wingdings 3" charset="2"/>
              <a:buNone/>
            </a:pPr>
            <a:endParaRPr lang="en-US" sz="1000" dirty="0">
              <a:solidFill>
                <a:schemeClr val="tx1"/>
              </a:solidFill>
              <a:latin typeface="Calibri" panose="020F0502020204030204" pitchFamily="34" charset="0"/>
              <a:ea typeface="+mn-ea"/>
              <a:cs typeface="Calibri" panose="020F0502020204030204" pitchFamily="34" charset="0"/>
            </a:endParaRPr>
          </a:p>
          <a:p>
            <a:pPr marL="0" lvl="0" indent="0">
              <a:buClr>
                <a:schemeClr val="accent1"/>
              </a:buClr>
              <a:buSzPct val="80000"/>
              <a:buFont typeface="Wingdings 3" charset="2"/>
              <a:buNone/>
            </a:pPr>
            <a:r>
              <a:rPr lang="fr-CA" sz="1000" dirty="0">
                <a:solidFill>
                  <a:schemeClr val="tx1"/>
                </a:solidFill>
                <a:latin typeface="Calibri" panose="020F0502020204030204" pitchFamily="34" charset="0"/>
                <a:ea typeface="+mn-ea"/>
                <a:cs typeface="Calibri" panose="020F0502020204030204" pitchFamily="34" charset="0"/>
              </a:rPr>
              <a:t>Cette activité sera le coup d’envoi du défi pour tout le monde, mais votre façon de l’entreprendre sera légèrement différente selon que vous y participez en personne ou de manière virtuelle.</a:t>
            </a:r>
          </a:p>
          <a:p>
            <a:pPr marL="0" lvl="0" indent="0">
              <a:buClr>
                <a:schemeClr val="accent1"/>
              </a:buClr>
              <a:buSzPct val="80000"/>
              <a:buFont typeface="Wingdings 3" charset="2"/>
              <a:buNone/>
            </a:pPr>
            <a:endParaRPr lang="en-US" sz="1000" b="1" dirty="0">
              <a:solidFill>
                <a:schemeClr val="tx1"/>
              </a:solidFill>
              <a:latin typeface="Calibri" panose="020F0502020204030204" pitchFamily="34" charset="0"/>
              <a:ea typeface="+mn-ea"/>
              <a:cs typeface="Calibri" panose="020F0502020204030204" pitchFamily="34" charset="0"/>
            </a:endParaRPr>
          </a:p>
          <a:p>
            <a:pPr>
              <a:lnSpc>
                <a:spcPct val="115000"/>
              </a:lnSpc>
              <a:spcAft>
                <a:spcPts val="1000"/>
              </a:spcAft>
            </a:pPr>
            <a:r>
              <a:rPr lang="fr-CA" sz="1100" b="1" kern="100" dirty="0">
                <a:effectLst/>
                <a:latin typeface="Calibri" panose="020F0502020204030204" pitchFamily="34" charset="0"/>
                <a:ea typeface="Calibri" panose="020F0502020204030204" pitchFamily="34" charset="0"/>
                <a:cs typeface="Times New Roman" panose="02020603050405020304" pitchFamily="18" charset="0"/>
              </a:rPr>
              <a:t>Équipes en personne – </a:t>
            </a:r>
            <a:r>
              <a:rPr lang="fr-CA" sz="1100" kern="100" dirty="0">
                <a:effectLst/>
                <a:latin typeface="Calibri" panose="020F0502020204030204" pitchFamily="34" charset="0"/>
                <a:ea typeface="Calibri" panose="020F0502020204030204" pitchFamily="34" charset="0"/>
                <a:cs typeface="Times New Roman" panose="02020603050405020304" pitchFamily="18" charset="0"/>
              </a:rPr>
              <a:t>L’animatrice de chaque table aura une feuille de travail indiquant le principal sujet de discussion et les possibilités de cette équipe. Dans l’exemple que vous voyez à l’écran, le sujet est l’inclusion.</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r-CA" sz="1000" b="1" dirty="0">
                <a:solidFill>
                  <a:schemeClr val="tx1"/>
                </a:solidFill>
                <a:latin typeface="Calibri" panose="020F0502020204030204" pitchFamily="34" charset="0"/>
                <a:ea typeface="+mn-ea"/>
                <a:cs typeface="Calibri" panose="020F0502020204030204" pitchFamily="34" charset="0"/>
              </a:rPr>
              <a:t>Les animatrices remettront deux pastilles autocollantes à chaque personne assise à leur table.</a:t>
            </a:r>
          </a:p>
          <a:p>
            <a:pPr>
              <a:lnSpc>
                <a:spcPct val="115000"/>
              </a:lnSpc>
              <a:spcAft>
                <a:spcPts val="1000"/>
              </a:spcAft>
            </a:pPr>
            <a:r>
              <a:rPr lang="fr-CA" sz="1000" b="1" dirty="0">
                <a:solidFill>
                  <a:schemeClr val="tx1"/>
                </a:solidFill>
                <a:latin typeface="Calibri" panose="020F0502020204030204" pitchFamily="34" charset="0"/>
                <a:ea typeface="+mn-ea"/>
                <a:cs typeface="Calibri" panose="020F0502020204030204" pitchFamily="34" charset="0"/>
              </a:rPr>
              <a:t>Remarque : </a:t>
            </a:r>
            <a:r>
              <a:rPr lang="fr-CA" sz="1000" dirty="0">
                <a:solidFill>
                  <a:schemeClr val="tx1"/>
                </a:solidFill>
                <a:latin typeface="Calibri" panose="020F0502020204030204" pitchFamily="34" charset="0"/>
                <a:ea typeface="+mn-ea"/>
                <a:cs typeface="Calibri" panose="020F0502020204030204" pitchFamily="34" charset="0"/>
              </a:rPr>
              <a:t>Les sous-sujets qui sont proposés pour chaque sujet (inclusion, diversité, équité et accessibilité) découlent des vastes consultations réalisées par les équipes du Défi 50-30 et de KPMG. En collaboration avec l’équipe du Défi 50-30 de KPMG, l’équipe du projet Solutions d’IDEA a déterminé quatre ou cinq possibilités de sous-sujets pour chaque élément de la stratégie Solutions d’IDEA pour l’égalité des genres.</a:t>
            </a:r>
          </a:p>
          <a:p>
            <a:pPr marL="180000" lvl="0" indent="-180000">
              <a:buClr>
                <a:schemeClr val="accent1"/>
              </a:buClr>
              <a:buSzPct val="80000"/>
              <a:buFont typeface="Wingdings 3" charset="2"/>
              <a:buChar char=""/>
            </a:pPr>
            <a:r>
              <a:rPr lang="fr-CA" sz="1000" dirty="0">
                <a:solidFill>
                  <a:schemeClr val="tx1"/>
                </a:solidFill>
                <a:latin typeface="Calibri" panose="020F0502020204030204" pitchFamily="34" charset="0"/>
                <a:ea typeface="+mn-ea"/>
                <a:cs typeface="Calibri" panose="020F0502020204030204" pitchFamily="34" charset="0"/>
              </a:rPr>
              <a:t>Après avoir rapidement pris connaissance de ces possibilités et de leur description, veuillez coller vos pastilles à côté des deux sous-sujets que vous aimeriez explorer avec l’équipe.</a:t>
            </a:r>
          </a:p>
          <a:p>
            <a:pPr marL="180000" lvl="0" indent="-180000">
              <a:buClr>
                <a:schemeClr val="accent1"/>
              </a:buClr>
              <a:buSzPct val="80000"/>
              <a:buFont typeface="Wingdings 3" charset="2"/>
              <a:buChar char=""/>
            </a:pPr>
            <a:endParaRPr lang="fr-CA" sz="1000" dirty="0">
              <a:solidFill>
                <a:schemeClr val="tx1"/>
              </a:solidFill>
              <a:latin typeface="Calibri" panose="020F0502020204030204" pitchFamily="34" charset="0"/>
              <a:ea typeface="+mn-ea"/>
              <a:cs typeface="Calibri" panose="020F0502020204030204" pitchFamily="34" charset="0"/>
            </a:endParaRPr>
          </a:p>
          <a:p>
            <a:pPr marL="180000" marR="0" lvl="0" indent="-180000" algn="l" defTabSz="914400" rtl="0" eaLnBrk="1" fontAlgn="auto" latinLnBrk="0" hangingPunct="1">
              <a:lnSpc>
                <a:spcPct val="100000"/>
              </a:lnSpc>
              <a:spcBef>
                <a:spcPts val="0"/>
              </a:spcBef>
              <a:spcAft>
                <a:spcPts val="0"/>
              </a:spcAft>
              <a:buClr>
                <a:schemeClr val="accent1"/>
              </a:buClr>
              <a:buSzPct val="80000"/>
              <a:buFont typeface="Wingdings 3" charset="2"/>
              <a:buChar char=""/>
              <a:tabLst/>
              <a:defRPr/>
            </a:pPr>
            <a:r>
              <a:rPr lang="fr-CA" sz="1000" dirty="0">
                <a:solidFill>
                  <a:schemeClr val="tx1"/>
                </a:solidFill>
                <a:latin typeface="Calibri" panose="020F0502020204030204" pitchFamily="34" charset="0"/>
                <a:ea typeface="+mn-ea"/>
                <a:cs typeface="Calibri" panose="020F0502020204030204" pitchFamily="34" charset="0"/>
              </a:rPr>
              <a:t>Il s’agit d’une tâche individuelle à réaliser rapidement, sans discuter avec les autres. </a:t>
            </a:r>
          </a:p>
          <a:p>
            <a:pPr marL="114300" marR="0" lvl="0" indent="0" algn="l" defTabSz="914400" rtl="0" eaLnBrk="1" fontAlgn="auto" latinLnBrk="0" hangingPunct="1">
              <a:lnSpc>
                <a:spcPct val="100000"/>
              </a:lnSpc>
              <a:spcBef>
                <a:spcPts val="0"/>
              </a:spcBef>
              <a:spcAft>
                <a:spcPts val="0"/>
              </a:spcAft>
              <a:buClr>
                <a:schemeClr val="accent1"/>
              </a:buClr>
              <a:buSzPct val="80000"/>
              <a:buFont typeface="Wingdings 3" charset="2"/>
              <a:buNone/>
              <a:tabLst/>
              <a:defRPr/>
            </a:pPr>
            <a:endParaRPr lang="en-US" sz="1000" dirty="0">
              <a:latin typeface="Calibri" panose="020F0502020204030204" pitchFamily="34" charset="0"/>
              <a:cs typeface="Calibri" panose="020F0502020204030204" pitchFamily="34" charset="0"/>
            </a:endParaRPr>
          </a:p>
          <a:p>
            <a:pPr marL="0" lvl="0" indent="0">
              <a:buClr>
                <a:schemeClr val="accent1"/>
              </a:buClr>
              <a:buSzPct val="80000"/>
              <a:buFont typeface="Wingdings 3" charset="2"/>
              <a:buNone/>
            </a:pPr>
            <a:r>
              <a:rPr lang="fr-CA" sz="1000" b="1" dirty="0">
                <a:solidFill>
                  <a:schemeClr val="tx1"/>
                </a:solidFill>
                <a:latin typeface="Calibri" panose="020F0502020204030204" pitchFamily="34" charset="0"/>
                <a:ea typeface="+mn-ea"/>
                <a:cs typeface="Calibri" panose="020F0502020204030204" pitchFamily="34" charset="0"/>
              </a:rPr>
              <a:t>&lt;CLIQUER pour voir l’image destinée aux équipes virtuelles&gt;</a:t>
            </a:r>
          </a:p>
          <a:p>
            <a:endParaRPr lang="en-CA" dirty="0"/>
          </a:p>
        </p:txBody>
      </p:sp>
      <p:sp>
        <p:nvSpPr>
          <p:cNvPr id="4" name="Slide Number Placeholder 3"/>
          <p:cNvSpPr>
            <a:spLocks noGrp="1"/>
          </p:cNvSpPr>
          <p:nvPr>
            <p:ph type="sldNum" sz="quarter" idx="5"/>
          </p:nvPr>
        </p:nvSpPr>
        <p:spPr/>
        <p:txBody>
          <a:bodyPr/>
          <a:lstStyle/>
          <a:p>
            <a:fld id="{B62B5B4C-46C9-4BFB-999E-FD8EE84555FC}" type="slidenum">
              <a:rPr lang="en-CA" smtClean="0"/>
              <a:t>9</a:t>
            </a:fld>
            <a:endParaRPr lang="en-CA"/>
          </a:p>
        </p:txBody>
      </p:sp>
    </p:spTree>
    <p:extLst>
      <p:ext uri="{BB962C8B-B14F-4D97-AF65-F5344CB8AC3E}">
        <p14:creationId xmlns:p14="http://schemas.microsoft.com/office/powerpoint/2010/main" val="373821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355304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051506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764418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3572643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pPr/>
              <a:t>3/9/2024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191827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pPr/>
              <a:t>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4210134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3/9/2024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3205200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97247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094100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3815043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305738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3A1C593-65D0-4073-BCC9-577B9352EA97}" type="datetimeFigureOut">
              <a:rPr lang="en-US" smtClean="0"/>
              <a:pPr/>
              <a:t>3/9/2024</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B618960-8005-486C-9A75-10CB2AAC16F9}" type="slidenum">
              <a:rPr lang="en-US" smtClean="0"/>
              <a:pPr/>
              <a:t>‹#›</a:t>
            </a:fld>
            <a:endParaRPr lang="en-US"/>
          </a:p>
        </p:txBody>
      </p:sp>
    </p:spTree>
    <p:extLst>
      <p:ext uri="{BB962C8B-B14F-4D97-AF65-F5344CB8AC3E}">
        <p14:creationId xmlns:p14="http://schemas.microsoft.com/office/powerpoint/2010/main" val="1160127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2.svg"/><Relationship Id="rId9"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37.png"/><Relationship Id="rId3" Type="http://schemas.openxmlformats.org/officeDocument/2006/relationships/image" Target="../media/image11.png"/><Relationship Id="rId7" Type="http://schemas.openxmlformats.org/officeDocument/2006/relationships/image" Target="../media/image1.png"/><Relationship Id="rId12"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35.png"/><Relationship Id="rId5" Type="http://schemas.openxmlformats.org/officeDocument/2006/relationships/image" Target="../media/image13.png"/><Relationship Id="rId10" Type="http://schemas.openxmlformats.org/officeDocument/2006/relationships/image" Target="../media/image4.svg"/><Relationship Id="rId4" Type="http://schemas.openxmlformats.org/officeDocument/2006/relationships/image" Target="../media/image12.sv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38.png"/><Relationship Id="rId5" Type="http://schemas.openxmlformats.org/officeDocument/2006/relationships/image" Target="../media/image15.png"/><Relationship Id="rId10" Type="http://schemas.openxmlformats.org/officeDocument/2006/relationships/image" Target="../media/image4.svg"/><Relationship Id="rId4" Type="http://schemas.openxmlformats.org/officeDocument/2006/relationships/image" Target="../media/image12.sv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39.png"/><Relationship Id="rId3" Type="http://schemas.openxmlformats.org/officeDocument/2006/relationships/image" Target="../media/image11.png"/><Relationship Id="rId7" Type="http://schemas.openxmlformats.org/officeDocument/2006/relationships/image" Target="../media/image3.png"/><Relationship Id="rId12" Type="http://schemas.openxmlformats.org/officeDocument/2006/relationships/image" Target="../media/image31.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30.png"/><Relationship Id="rId5" Type="http://schemas.openxmlformats.org/officeDocument/2006/relationships/image" Target="../media/image15.png"/><Relationship Id="rId15" Type="http://schemas.openxmlformats.org/officeDocument/2006/relationships/image" Target="../media/image27.svg"/><Relationship Id="rId10" Type="http://schemas.openxmlformats.org/officeDocument/2006/relationships/image" Target="../media/image29.svg"/><Relationship Id="rId4" Type="http://schemas.openxmlformats.org/officeDocument/2006/relationships/image" Target="../media/image12.svg"/><Relationship Id="rId9" Type="http://schemas.openxmlformats.org/officeDocument/2006/relationships/image" Target="../media/image28.png"/><Relationship Id="rId1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38.png"/><Relationship Id="rId5" Type="http://schemas.openxmlformats.org/officeDocument/2006/relationships/image" Target="../media/image15.png"/><Relationship Id="rId10" Type="http://schemas.openxmlformats.org/officeDocument/2006/relationships/image" Target="../media/image4.svg"/><Relationship Id="rId4" Type="http://schemas.openxmlformats.org/officeDocument/2006/relationships/image" Target="../media/image12.sv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png"/><Relationship Id="rId1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3.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2.sv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3.png"/><Relationship Id="rId5" Type="http://schemas.openxmlformats.org/officeDocument/2006/relationships/image" Target="../media/image13.png"/><Relationship Id="rId10" Type="http://schemas.openxmlformats.org/officeDocument/2006/relationships/image" Target="../media/image2.svg"/><Relationship Id="rId4" Type="http://schemas.openxmlformats.org/officeDocument/2006/relationships/image" Target="../media/image12.sv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4.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3.png"/><Relationship Id="rId5" Type="http://schemas.openxmlformats.org/officeDocument/2006/relationships/image" Target="../media/image9.png"/><Relationship Id="rId15" Type="http://schemas.openxmlformats.org/officeDocument/2006/relationships/image" Target="../media/image22.jpeg"/><Relationship Id="rId10" Type="http://schemas.openxmlformats.org/officeDocument/2006/relationships/image" Target="../media/image16.svg"/><Relationship Id="rId4" Type="http://schemas.openxmlformats.org/officeDocument/2006/relationships/image" Target="../media/image8.svg"/><Relationship Id="rId9" Type="http://schemas.openxmlformats.org/officeDocument/2006/relationships/image" Target="../media/image15.png"/><Relationship Id="rId14"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4.svg"/><Relationship Id="rId4" Type="http://schemas.openxmlformats.org/officeDocument/2006/relationships/image" Target="../media/image12.sv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3.png"/><Relationship Id="rId5" Type="http://schemas.openxmlformats.org/officeDocument/2006/relationships/image" Target="../media/image15.png"/><Relationship Id="rId10" Type="http://schemas.openxmlformats.org/officeDocument/2006/relationships/image" Target="../media/image4.svg"/><Relationship Id="rId4" Type="http://schemas.openxmlformats.org/officeDocument/2006/relationships/image" Target="../media/image12.sv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4.jpeg"/><Relationship Id="rId5" Type="http://schemas.openxmlformats.org/officeDocument/2006/relationships/image" Target="../media/image15.png"/><Relationship Id="rId10" Type="http://schemas.openxmlformats.org/officeDocument/2006/relationships/image" Target="../media/image21.svg"/><Relationship Id="rId4" Type="http://schemas.openxmlformats.org/officeDocument/2006/relationships/image" Target="../media/image12.sv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29.svg"/><Relationship Id="rId3" Type="http://schemas.openxmlformats.org/officeDocument/2006/relationships/image" Target="../media/image11.png"/><Relationship Id="rId7" Type="http://schemas.openxmlformats.org/officeDocument/2006/relationships/image" Target="../media/image3.png"/><Relationship Id="rId12"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7.svg"/><Relationship Id="rId5" Type="http://schemas.openxmlformats.org/officeDocument/2006/relationships/image" Target="../media/image15.pn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12.svg"/><Relationship Id="rId9" Type="http://schemas.openxmlformats.org/officeDocument/2006/relationships/image" Target="../media/image25.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5613" y="360419"/>
            <a:ext cx="17906667" cy="9566162"/>
            <a:chOff x="-29197" y="-498567"/>
            <a:chExt cx="24384000" cy="13716000"/>
          </a:xfrm>
        </p:grpSpPr>
        <p:sp>
          <p:nvSpPr>
            <p:cNvPr id="3" name="Freeform 3"/>
            <p:cNvSpPr/>
            <p:nvPr/>
          </p:nvSpPr>
          <p:spPr>
            <a:xfrm>
              <a:off x="-29197" y="-498567"/>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5B376E"/>
            </a:solidFill>
            <a:ln w="12700">
              <a:solidFill>
                <a:srgbClr val="000000"/>
              </a:solidFill>
            </a:ln>
          </p:spPr>
          <p:txBody>
            <a:bodyPr/>
            <a:lstStyle/>
            <a:p>
              <a:endParaRPr lang="en-CA"/>
            </a:p>
          </p:txBody>
        </p:sp>
      </p:grpSp>
      <p:sp>
        <p:nvSpPr>
          <p:cNvPr id="6" name="Freeform 6"/>
          <p:cNvSpPr/>
          <p:nvPr/>
        </p:nvSpPr>
        <p:spPr>
          <a:xfrm>
            <a:off x="12963028" y="2627628"/>
            <a:ext cx="4989359" cy="1496798"/>
          </a:xfrm>
          <a:custGeom>
            <a:avLst/>
            <a:gdLst/>
            <a:ahLst/>
            <a:cxnLst/>
            <a:rect l="l" t="t" r="r" b="b"/>
            <a:pathLst>
              <a:path w="4989359" h="1496798">
                <a:moveTo>
                  <a:pt x="0" y="0"/>
                </a:moveTo>
                <a:lnTo>
                  <a:pt x="4989358" y="0"/>
                </a:lnTo>
                <a:lnTo>
                  <a:pt x="4989358" y="1496798"/>
                </a:lnTo>
                <a:lnTo>
                  <a:pt x="0" y="14967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7" name="Freeform 7"/>
          <p:cNvSpPr/>
          <p:nvPr/>
        </p:nvSpPr>
        <p:spPr>
          <a:xfrm>
            <a:off x="676643" y="3162300"/>
            <a:ext cx="17275744" cy="7146940"/>
          </a:xfrm>
          <a:custGeom>
            <a:avLst/>
            <a:gdLst/>
            <a:ahLst/>
            <a:cxnLst/>
            <a:rect l="l" t="t" r="r" b="b"/>
            <a:pathLst>
              <a:path w="16916400" h="6800850">
                <a:moveTo>
                  <a:pt x="0" y="0"/>
                </a:moveTo>
                <a:lnTo>
                  <a:pt x="16916400" y="0"/>
                </a:lnTo>
                <a:lnTo>
                  <a:pt x="16916400" y="6800850"/>
                </a:lnTo>
                <a:lnTo>
                  <a:pt x="0" y="68008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nvGrpSpPr>
          <p:cNvPr id="8" name="Group 8"/>
          <p:cNvGrpSpPr/>
          <p:nvPr/>
        </p:nvGrpSpPr>
        <p:grpSpPr>
          <a:xfrm>
            <a:off x="-380999" y="0"/>
            <a:ext cx="18885330" cy="10998204"/>
            <a:chOff x="0" y="394856"/>
            <a:chExt cx="24384000" cy="13317971"/>
          </a:xfrm>
        </p:grpSpPr>
        <p:sp>
          <p:nvSpPr>
            <p:cNvPr id="9" name="Freeform 9"/>
            <p:cNvSpPr/>
            <p:nvPr/>
          </p:nvSpPr>
          <p:spPr>
            <a:xfrm>
              <a:off x="0" y="394856"/>
              <a:ext cx="24384000" cy="13317971"/>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grpSp>
        <p:nvGrpSpPr>
          <p:cNvPr id="10" name="Group 10"/>
          <p:cNvGrpSpPr/>
          <p:nvPr/>
        </p:nvGrpSpPr>
        <p:grpSpPr>
          <a:xfrm>
            <a:off x="15766583" y="-285750"/>
            <a:ext cx="1028700" cy="1714500"/>
            <a:chOff x="0" y="0"/>
            <a:chExt cx="1371600" cy="2286000"/>
          </a:xfrm>
        </p:grpSpPr>
        <p:sp>
          <p:nvSpPr>
            <p:cNvPr id="11" name="Freeform 11"/>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grpSp>
        <p:nvGrpSpPr>
          <p:cNvPr id="12" name="Group 12"/>
          <p:cNvGrpSpPr/>
          <p:nvPr/>
        </p:nvGrpSpPr>
        <p:grpSpPr>
          <a:xfrm>
            <a:off x="349681" y="1857750"/>
            <a:ext cx="6696744" cy="8208912"/>
            <a:chOff x="0" y="0"/>
            <a:chExt cx="8928992" cy="10945216"/>
          </a:xfrm>
        </p:grpSpPr>
        <p:sp>
          <p:nvSpPr>
            <p:cNvPr id="13" name="Freeform 13"/>
            <p:cNvSpPr/>
            <p:nvPr/>
          </p:nvSpPr>
          <p:spPr>
            <a:xfrm>
              <a:off x="0" y="0"/>
              <a:ext cx="8928989" cy="10945241"/>
            </a:xfrm>
            <a:custGeom>
              <a:avLst/>
              <a:gdLst/>
              <a:ahLst/>
              <a:cxnLst/>
              <a:rect l="l" t="t" r="r" b="b"/>
              <a:pathLst>
                <a:path w="8928989" h="10945241">
                  <a:moveTo>
                    <a:pt x="0" y="0"/>
                  </a:moveTo>
                  <a:lnTo>
                    <a:pt x="8928989" y="0"/>
                  </a:lnTo>
                  <a:lnTo>
                    <a:pt x="8928989" y="10945241"/>
                  </a:lnTo>
                  <a:lnTo>
                    <a:pt x="0" y="10945241"/>
                  </a:lnTo>
                  <a:close/>
                </a:path>
              </a:pathLst>
            </a:custGeom>
            <a:solidFill>
              <a:srgbClr val="E45F3C"/>
            </a:solidFill>
          </p:spPr>
          <p:txBody>
            <a:bodyPr/>
            <a:lstStyle/>
            <a:p>
              <a:endParaRPr lang="en-CA"/>
            </a:p>
          </p:txBody>
        </p:sp>
      </p:grpSp>
      <p:sp>
        <p:nvSpPr>
          <p:cNvPr id="14" name="TextBox 14"/>
          <p:cNvSpPr txBox="1"/>
          <p:nvPr/>
        </p:nvSpPr>
        <p:spPr>
          <a:xfrm>
            <a:off x="951717" y="2078488"/>
            <a:ext cx="5543500" cy="2609753"/>
          </a:xfrm>
          <a:prstGeom prst="rect">
            <a:avLst/>
          </a:prstGeom>
        </p:spPr>
        <p:txBody>
          <a:bodyPr wrap="square" lIns="0" tIns="0" rIns="0" bIns="0" rtlCol="0" anchor="t">
            <a:spAutoFit/>
          </a:bodyPr>
          <a:lstStyle/>
          <a:p>
            <a:pPr marL="0" marR="0" lvl="0" indent="0" algn="l" rtl="0">
              <a:lnSpc>
                <a:spcPct val="108333"/>
              </a:lnSpc>
              <a:spcBef>
                <a:spcPts val="0"/>
              </a:spcBef>
              <a:spcAft>
                <a:spcPts val="0"/>
              </a:spcAft>
              <a:buNone/>
            </a:pPr>
            <a:r>
              <a:rPr lang="fr-CA" sz="4000" b="1" i="0" u="none" strike="noStrike" cap="none" dirty="0">
                <a:solidFill>
                  <a:schemeClr val="lt1"/>
                </a:solidFill>
                <a:latin typeface="Century Gothic" panose="020B0502020202020204" pitchFamily="34" charset="0"/>
                <a:ea typeface="Arial"/>
                <a:cs typeface="Arial"/>
                <a:sym typeface="Arial"/>
              </a:rPr>
              <a:t>Défi d’innovation </a:t>
            </a:r>
          </a:p>
          <a:p>
            <a:pPr marL="0" marR="0" lvl="0" indent="0" algn="l" rtl="0">
              <a:lnSpc>
                <a:spcPct val="108333"/>
              </a:lnSpc>
              <a:spcBef>
                <a:spcPts val="0"/>
              </a:spcBef>
              <a:spcAft>
                <a:spcPts val="0"/>
              </a:spcAft>
              <a:buNone/>
            </a:pPr>
            <a:r>
              <a:rPr lang="fr-CA" sz="4000" b="1" i="1" u="none" strike="noStrike" cap="none" dirty="0">
                <a:solidFill>
                  <a:schemeClr val="lt1"/>
                </a:solidFill>
                <a:latin typeface="Century Gothic" panose="020B0502020202020204" pitchFamily="34" charset="0"/>
                <a:ea typeface="Arial"/>
                <a:cs typeface="Arial"/>
                <a:sym typeface="Arial"/>
              </a:rPr>
              <a:t>Solutions d’IDEA </a:t>
            </a:r>
          </a:p>
          <a:p>
            <a:pPr marL="0" marR="0" lvl="0" indent="0" algn="l" rtl="0">
              <a:lnSpc>
                <a:spcPct val="108333"/>
              </a:lnSpc>
              <a:spcBef>
                <a:spcPts val="0"/>
              </a:spcBef>
              <a:spcAft>
                <a:spcPts val="0"/>
              </a:spcAft>
              <a:buNone/>
            </a:pPr>
            <a:r>
              <a:rPr lang="fr-CA" sz="4000" b="1" i="1" u="none" strike="noStrike" cap="none" dirty="0">
                <a:solidFill>
                  <a:schemeClr val="lt1"/>
                </a:solidFill>
                <a:latin typeface="Century Gothic" panose="020B0502020202020204" pitchFamily="34" charset="0"/>
                <a:ea typeface="Arial"/>
                <a:cs typeface="Arial"/>
                <a:sym typeface="Arial"/>
              </a:rPr>
              <a:t>pour l’égalité des </a:t>
            </a:r>
          </a:p>
          <a:p>
            <a:pPr marL="0" marR="0" lvl="0" indent="0" algn="l" rtl="0">
              <a:lnSpc>
                <a:spcPct val="108333"/>
              </a:lnSpc>
              <a:spcBef>
                <a:spcPts val="0"/>
              </a:spcBef>
              <a:spcAft>
                <a:spcPts val="0"/>
              </a:spcAft>
              <a:buNone/>
            </a:pPr>
            <a:r>
              <a:rPr lang="fr-CA" sz="4000" b="1" i="1" u="none" strike="noStrike" cap="none" dirty="0">
                <a:solidFill>
                  <a:schemeClr val="lt1"/>
                </a:solidFill>
                <a:latin typeface="Century Gothic" panose="020B0502020202020204" pitchFamily="34" charset="0"/>
                <a:ea typeface="Arial"/>
                <a:cs typeface="Arial"/>
                <a:sym typeface="Arial"/>
              </a:rPr>
              <a:t>genres</a:t>
            </a:r>
          </a:p>
        </p:txBody>
      </p:sp>
      <p:grpSp>
        <p:nvGrpSpPr>
          <p:cNvPr id="15" name="Group 15"/>
          <p:cNvGrpSpPr/>
          <p:nvPr/>
        </p:nvGrpSpPr>
        <p:grpSpPr>
          <a:xfrm>
            <a:off x="7047160" y="4844456"/>
            <a:ext cx="10707467" cy="5231376"/>
            <a:chOff x="0" y="0"/>
            <a:chExt cx="13540292" cy="7286380"/>
          </a:xfrm>
        </p:grpSpPr>
        <p:sp>
          <p:nvSpPr>
            <p:cNvPr id="16" name="Freeform 16"/>
            <p:cNvSpPr/>
            <p:nvPr/>
          </p:nvSpPr>
          <p:spPr>
            <a:xfrm>
              <a:off x="0" y="0"/>
              <a:ext cx="13540232" cy="7286371"/>
            </a:xfrm>
            <a:custGeom>
              <a:avLst/>
              <a:gdLst/>
              <a:ahLst/>
              <a:cxnLst/>
              <a:rect l="l" t="t" r="r" b="b"/>
              <a:pathLst>
                <a:path w="13540232" h="7286371">
                  <a:moveTo>
                    <a:pt x="0" y="0"/>
                  </a:moveTo>
                  <a:lnTo>
                    <a:pt x="13540232" y="0"/>
                  </a:lnTo>
                  <a:lnTo>
                    <a:pt x="13540232" y="7286371"/>
                  </a:lnTo>
                  <a:lnTo>
                    <a:pt x="0" y="7286371"/>
                  </a:lnTo>
                  <a:close/>
                </a:path>
              </a:pathLst>
            </a:custGeom>
            <a:solidFill>
              <a:srgbClr val="E9943A"/>
            </a:solidFill>
          </p:spPr>
          <p:txBody>
            <a:bodyPr/>
            <a:lstStyle/>
            <a:p>
              <a:endParaRPr lang="en-CA"/>
            </a:p>
          </p:txBody>
        </p:sp>
      </p:grpSp>
      <p:sp>
        <p:nvSpPr>
          <p:cNvPr id="17" name="Freeform 17"/>
          <p:cNvSpPr/>
          <p:nvPr/>
        </p:nvSpPr>
        <p:spPr>
          <a:xfrm>
            <a:off x="976335" y="5143500"/>
            <a:ext cx="3087407" cy="2962241"/>
          </a:xfrm>
          <a:custGeom>
            <a:avLst/>
            <a:gdLst/>
            <a:ahLst/>
            <a:cxnLst/>
            <a:rect l="l" t="t" r="r" b="b"/>
            <a:pathLst>
              <a:path w="3087407" h="2962241">
                <a:moveTo>
                  <a:pt x="0" y="0"/>
                </a:moveTo>
                <a:lnTo>
                  <a:pt x="3087406" y="0"/>
                </a:lnTo>
                <a:lnTo>
                  <a:pt x="3087406" y="2962240"/>
                </a:lnTo>
                <a:lnTo>
                  <a:pt x="0" y="2962240"/>
                </a:lnTo>
                <a:lnTo>
                  <a:pt x="0" y="0"/>
                </a:lnTo>
                <a:close/>
              </a:path>
            </a:pathLst>
          </a:custGeom>
          <a:blipFill>
            <a:blip r:embed="rId7"/>
            <a:stretch>
              <a:fillRect/>
            </a:stretch>
          </a:blipFill>
        </p:spPr>
        <p:txBody>
          <a:bodyPr/>
          <a:lstStyle/>
          <a:p>
            <a:endParaRPr lang="en-CA"/>
          </a:p>
        </p:txBody>
      </p:sp>
      <p:sp>
        <p:nvSpPr>
          <p:cNvPr id="18" name="Freeform 18"/>
          <p:cNvSpPr/>
          <p:nvPr/>
        </p:nvSpPr>
        <p:spPr>
          <a:xfrm>
            <a:off x="7047897" y="3737417"/>
            <a:ext cx="10707419" cy="1827255"/>
          </a:xfrm>
          <a:custGeom>
            <a:avLst/>
            <a:gdLst/>
            <a:ahLst/>
            <a:cxnLst/>
            <a:rect l="l" t="t" r="r" b="b"/>
            <a:pathLst>
              <a:path w="10155219" h="1717746">
                <a:moveTo>
                  <a:pt x="0" y="0"/>
                </a:moveTo>
                <a:lnTo>
                  <a:pt x="10155218" y="0"/>
                </a:lnTo>
                <a:lnTo>
                  <a:pt x="10155218" y="1717746"/>
                </a:lnTo>
                <a:lnTo>
                  <a:pt x="0" y="1717746"/>
                </a:lnTo>
                <a:lnTo>
                  <a:pt x="0" y="0"/>
                </a:lnTo>
                <a:close/>
              </a:path>
            </a:pathLst>
          </a:custGeom>
          <a:blipFill>
            <a:blip r:embed="rId8"/>
            <a:stretch>
              <a:fillRect/>
            </a:stretch>
          </a:blipFill>
        </p:spPr>
        <p:txBody>
          <a:bodyPr/>
          <a:lstStyle/>
          <a:p>
            <a:endParaRPr lang="en-CA"/>
          </a:p>
        </p:txBody>
      </p:sp>
      <p:sp>
        <p:nvSpPr>
          <p:cNvPr id="19" name="TextBox 19"/>
          <p:cNvSpPr txBox="1"/>
          <p:nvPr/>
        </p:nvSpPr>
        <p:spPr>
          <a:xfrm>
            <a:off x="8527319" y="6139789"/>
            <a:ext cx="8168830" cy="3724096"/>
          </a:xfrm>
          <a:prstGeom prst="rect">
            <a:avLst/>
          </a:prstGeom>
        </p:spPr>
        <p:txBody>
          <a:bodyPr lIns="0" tIns="0" rIns="0" bIns="0" rtlCol="0" anchor="t">
            <a:spAutoFit/>
          </a:bodyPr>
          <a:lstStyle/>
          <a:p>
            <a:pPr algn="l">
              <a:lnSpc>
                <a:spcPts val="5184"/>
              </a:lnSpc>
            </a:pPr>
            <a:endParaRPr dirty="0"/>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4400" b="0" i="0" u="none" strike="noStrike" cap="none" normalizeH="0" baseline="0" dirty="0">
                <a:ln>
                  <a:noFill/>
                </a:ln>
                <a:solidFill>
                  <a:srgbClr val="202124"/>
                </a:solidFill>
                <a:effectLst/>
                <a:latin typeface="Century Gothic" panose="020B0502020202020204" pitchFamily="34" charset="0"/>
              </a:rPr>
              <a:t>Entrez le nom : Facilitateur principal</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2400" b="0" i="0" u="none" strike="noStrike" cap="none" normalizeH="0" baseline="0" dirty="0">
                <a:ln>
                  <a:noFill/>
                </a:ln>
                <a:solidFill>
                  <a:schemeClr val="tx1"/>
                </a:solidFill>
                <a:effectLst/>
                <a:latin typeface="Century Gothic" panose="020B0502020202020204" pitchFamily="34" charset="0"/>
              </a:rPr>
              <a:t> </a:t>
            </a:r>
            <a:endParaRPr kumimoji="0" lang="fr-FR" altLang="en-US" sz="3600" b="0" i="0" u="none" strike="noStrike" cap="none" normalizeH="0" baseline="0" dirty="0">
              <a:ln>
                <a:noFill/>
              </a:ln>
              <a:solidFill>
                <a:schemeClr val="tx1"/>
              </a:solidFill>
              <a:effectLst/>
              <a:latin typeface="Century Gothic" panose="020B0502020202020204" pitchFamily="34" charset="0"/>
            </a:endParaRPr>
          </a:p>
          <a:p>
            <a:pPr>
              <a:lnSpc>
                <a:spcPts val="5184"/>
              </a:lnSpc>
            </a:pPr>
            <a:r>
              <a:rPr kumimoji="0" lang="fr-FR" altLang="en-US" sz="4000" b="0" i="0" u="none" strike="noStrike" cap="none" normalizeH="0" baseline="0" dirty="0">
                <a:ln>
                  <a:noFill/>
                </a:ln>
                <a:solidFill>
                  <a:srgbClr val="202124"/>
                </a:solidFill>
                <a:effectLst/>
                <a:latin typeface="Century Gothic" panose="020B0502020202020204" pitchFamily="34" charset="0"/>
              </a:rPr>
              <a:t>Entrez le poste/ organisation</a:t>
            </a:r>
            <a:r>
              <a:rPr kumimoji="0" lang="fr-FR" altLang="en-US" sz="4000" b="0" i="0" u="none" strike="noStrike" cap="none" normalizeH="0" baseline="0" dirty="0">
                <a:ln>
                  <a:noFill/>
                </a:ln>
                <a:solidFill>
                  <a:schemeClr val="tx1"/>
                </a:solidFill>
                <a:effectLst/>
              </a:rPr>
              <a:t> </a:t>
            </a:r>
            <a:endParaRPr kumimoji="0" lang="fr-FR" altLang="en-US" sz="4000" b="0" i="0" u="none" strike="noStrike" cap="none" normalizeH="0" baseline="0" dirty="0">
              <a:ln>
                <a:noFill/>
              </a:ln>
              <a:solidFill>
                <a:schemeClr val="tx1"/>
              </a:solidFill>
              <a:effectLst/>
              <a:latin typeface="Arial" panose="020B0604020202020204" pitchFamily="34" charset="0"/>
            </a:endParaRPr>
          </a:p>
          <a:p>
            <a:pPr algn="l">
              <a:lnSpc>
                <a:spcPts val="5184"/>
              </a:lnSpc>
            </a:pPr>
            <a:endParaRPr lang="en-US" sz="4500" spc="-21" dirty="0">
              <a:solidFill>
                <a:srgbClr val="FFFFFF"/>
              </a:solidFill>
              <a:latin typeface="Evolventa"/>
            </a:endParaRPr>
          </a:p>
        </p:txBody>
      </p:sp>
      <p:sp>
        <p:nvSpPr>
          <p:cNvPr id="5" name="TextBox 4">
            <a:extLst>
              <a:ext uri="{FF2B5EF4-FFF2-40B4-BE49-F238E27FC236}">
                <a16:creationId xmlns:a16="http://schemas.microsoft.com/office/drawing/2014/main" id="{D16DA78D-75C1-85B4-0DCB-EB552306A877}"/>
              </a:ext>
            </a:extLst>
          </p:cNvPr>
          <p:cNvSpPr txBox="1"/>
          <p:nvPr/>
        </p:nvSpPr>
        <p:spPr>
          <a:xfrm>
            <a:off x="951716" y="9006917"/>
            <a:ext cx="5543499" cy="461665"/>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en-US" sz="2400" b="0" i="0" u="none" strike="noStrike" cap="none" normalizeH="0" baseline="0" dirty="0">
                <a:ln>
                  <a:noFill/>
                </a:ln>
                <a:solidFill>
                  <a:srgbClr val="202124"/>
                </a:solidFill>
                <a:effectLst/>
                <a:latin typeface="Century Gothic" panose="020B0502020202020204" pitchFamily="34" charset="0"/>
              </a:rPr>
              <a:t>Entrez la date</a:t>
            </a:r>
            <a:r>
              <a:rPr kumimoji="0" lang="fr-FR" altLang="en-US" sz="2400" b="0" i="0" u="none" strike="noStrike" cap="none" normalizeH="0" baseline="0" dirty="0">
                <a:ln>
                  <a:noFill/>
                </a:ln>
                <a:solidFill>
                  <a:schemeClr val="tx1"/>
                </a:solidFill>
                <a:effectLst/>
                <a:latin typeface="Century Gothic" panose="020B0502020202020204"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5F4E976-4718-0127-57FA-FCCAA9358168}"/>
              </a:ext>
            </a:extLst>
          </p:cNvPr>
          <p:cNvGraphicFramePr>
            <a:graphicFrameLocks noGrp="1"/>
          </p:cNvGraphicFramePr>
          <p:nvPr>
            <p:ph idx="1"/>
          </p:nvPr>
        </p:nvGraphicFramePr>
        <p:xfrm>
          <a:off x="6066890" y="913852"/>
          <a:ext cx="11930165" cy="9103580"/>
        </p:xfrm>
        <a:graphic>
          <a:graphicData uri="http://schemas.openxmlformats.org/drawingml/2006/table">
            <a:tbl>
              <a:tblPr firstRow="1" firstCol="1" bandRow="1">
                <a:tableStyleId>{616DA210-FB5B-4158-B5E0-FEB733F419BA}</a:tableStyleId>
              </a:tblPr>
              <a:tblGrid>
                <a:gridCol w="3976257">
                  <a:extLst>
                    <a:ext uri="{9D8B030D-6E8A-4147-A177-3AD203B41FA5}">
                      <a16:colId xmlns:a16="http://schemas.microsoft.com/office/drawing/2014/main" val="469779582"/>
                    </a:ext>
                  </a:extLst>
                </a:gridCol>
                <a:gridCol w="5843432">
                  <a:extLst>
                    <a:ext uri="{9D8B030D-6E8A-4147-A177-3AD203B41FA5}">
                      <a16:colId xmlns:a16="http://schemas.microsoft.com/office/drawing/2014/main" val="1667917070"/>
                    </a:ext>
                  </a:extLst>
                </a:gridCol>
                <a:gridCol w="2110476">
                  <a:extLst>
                    <a:ext uri="{9D8B030D-6E8A-4147-A177-3AD203B41FA5}">
                      <a16:colId xmlns:a16="http://schemas.microsoft.com/office/drawing/2014/main" val="26780073"/>
                    </a:ext>
                  </a:extLst>
                </a:gridCol>
              </a:tblGrid>
              <a:tr h="829649">
                <a:tc>
                  <a:txBody>
                    <a:bodyPr/>
                    <a:lstStyle/>
                    <a:p>
                      <a:pPr>
                        <a:lnSpc>
                          <a:spcPct val="100000"/>
                        </a:lnSpc>
                        <a:spcAft>
                          <a:spcPts val="800"/>
                        </a:spcAft>
                      </a:pPr>
                      <a:r>
                        <a:rPr lang="fr-CA" sz="4200" b="1" kern="1200" noProof="0" dirty="0">
                          <a:solidFill>
                            <a:schemeClr val="tx1"/>
                          </a:solidFill>
                          <a:effectLst/>
                          <a:latin typeface="+mn-lt"/>
                          <a:ea typeface="+mn-ea"/>
                          <a:cs typeface="+mn-cs"/>
                        </a:rPr>
                        <a:t>Possibilités </a:t>
                      </a:r>
                    </a:p>
                  </a:txBody>
                  <a:tcPr marL="102870" marR="102870" marT="0" marB="0"/>
                </a:tc>
                <a:tc>
                  <a:txBody>
                    <a:bodyPr/>
                    <a:lstStyle/>
                    <a:p>
                      <a:pPr>
                        <a:lnSpc>
                          <a:spcPct val="100000"/>
                        </a:lnSpc>
                        <a:spcAft>
                          <a:spcPts val="800"/>
                        </a:spcAft>
                      </a:pPr>
                      <a:r>
                        <a:rPr lang="fr-CA" sz="4200" noProof="0" dirty="0">
                          <a:effectLst/>
                        </a:rPr>
                        <a:t>Description</a:t>
                      </a:r>
                      <a:endParaRPr lang="fr-CA" sz="4200" noProof="0" dirty="0">
                        <a:effectLst/>
                        <a:latin typeface="Arial Nova" panose="020B050402020202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nSpc>
                          <a:spcPct val="100000"/>
                        </a:lnSpc>
                        <a:spcAft>
                          <a:spcPts val="800"/>
                        </a:spcAft>
                      </a:pPr>
                      <a:r>
                        <a:rPr lang="fr-CA" sz="4200" b="1" kern="1200" noProof="0" dirty="0">
                          <a:solidFill>
                            <a:schemeClr val="tx1"/>
                          </a:solidFill>
                          <a:effectLst/>
                          <a:latin typeface="+mn-lt"/>
                          <a:ea typeface="+mn-ea"/>
                          <a:cs typeface="+mn-cs"/>
                        </a:rPr>
                        <a:t>Numéro</a:t>
                      </a:r>
                    </a:p>
                  </a:txBody>
                  <a:tcPr marL="102870" marR="102870" marT="0" marB="0"/>
                </a:tc>
                <a:extLst>
                  <a:ext uri="{0D108BD9-81ED-4DB2-BD59-A6C34878D82A}">
                    <a16:rowId xmlns:a16="http://schemas.microsoft.com/office/drawing/2014/main" val="1829090707"/>
                  </a:ext>
                </a:extLst>
              </a:tr>
              <a:tr h="2424303">
                <a:tc>
                  <a:txBody>
                    <a:bodyPr/>
                    <a:lstStyle/>
                    <a:p>
                      <a:pPr>
                        <a:lnSpc>
                          <a:spcPct val="107000"/>
                        </a:lnSpc>
                        <a:spcAft>
                          <a:spcPts val="800"/>
                        </a:spcAft>
                      </a:pPr>
                      <a:r>
                        <a:rPr lang="fr-CA" sz="3000" b="1" kern="1200" dirty="0">
                          <a:solidFill>
                            <a:schemeClr val="tx1"/>
                          </a:solidFill>
                          <a:effectLst/>
                          <a:latin typeface="+mn-lt"/>
                          <a:ea typeface="+mn-ea"/>
                          <a:cs typeface="+mn-cs"/>
                        </a:rPr>
                        <a:t>Comportement de la direction </a:t>
                      </a:r>
                      <a:endParaRPr lang="en-CA" sz="3000" b="1" kern="1200" dirty="0">
                        <a:solidFill>
                          <a:schemeClr val="tx1"/>
                        </a:solidFill>
                        <a:effectLst/>
                        <a:latin typeface="+mn-lt"/>
                        <a:ea typeface="+mn-ea"/>
                        <a:cs typeface="+mn-cs"/>
                      </a:endParaRPr>
                    </a:p>
                  </a:txBody>
                  <a:tcPr marL="102870" marR="102870" marT="0" marB="0"/>
                </a:tc>
                <a:tc>
                  <a:txBody>
                    <a:bodyPr/>
                    <a:lstStyle/>
                    <a:p>
                      <a:pPr>
                        <a:lnSpc>
                          <a:spcPct val="107000"/>
                        </a:lnSpc>
                        <a:spcAft>
                          <a:spcPts val="800"/>
                        </a:spcAft>
                      </a:pPr>
                      <a:r>
                        <a:rPr lang="fr-CA" sz="3000" kern="1200" dirty="0">
                          <a:solidFill>
                            <a:schemeClr val="tx1"/>
                          </a:solidFill>
                          <a:effectLst/>
                          <a:latin typeface="+mn-lt"/>
                          <a:ea typeface="+mn-ea"/>
                          <a:cs typeface="+mn-cs"/>
                        </a:rPr>
                        <a:t>Valider et renforcer les comportements qui peuvent créer un milieu favorable à l’épanouissement de tout le personnel</a:t>
                      </a:r>
                      <a:endParaRPr lang="en-CA" sz="3000" kern="1200" dirty="0">
                        <a:solidFill>
                          <a:schemeClr val="tx1"/>
                        </a:solidFill>
                        <a:effectLst/>
                        <a:latin typeface="+mn-lt"/>
                        <a:ea typeface="+mn-ea"/>
                        <a:cs typeface="+mn-cs"/>
                      </a:endParaRPr>
                    </a:p>
                  </a:txBody>
                  <a:tcPr marL="102870" marR="102870" marT="0" marB="0"/>
                </a:tc>
                <a:tc>
                  <a:txBody>
                    <a:bodyPr/>
                    <a:lstStyle/>
                    <a:p>
                      <a:pPr algn="ctr">
                        <a:lnSpc>
                          <a:spcPct val="107000"/>
                        </a:lnSpc>
                        <a:spcAft>
                          <a:spcPts val="800"/>
                        </a:spcAft>
                      </a:pPr>
                      <a:r>
                        <a:rPr lang="en-CA" sz="5400" b="1" dirty="0">
                          <a:effectLst/>
                        </a:rPr>
                        <a:t>1</a:t>
                      </a:r>
                      <a:endParaRPr lang="en-CA" sz="1800" b="1" dirty="0">
                        <a:effectLst/>
                        <a:latin typeface="Arial Nova" panose="020B0504020202020204" pitchFamily="34" charset="0"/>
                        <a:ea typeface="Calibri" panose="020F0502020204030204" pitchFamily="34" charset="0"/>
                        <a:cs typeface="Times New Roman" panose="02020603050405020304" pitchFamily="18" charset="0"/>
                      </a:endParaRPr>
                    </a:p>
                  </a:txBody>
                  <a:tcPr marL="102870" marR="102870" marT="0" marB="0"/>
                </a:tc>
                <a:extLst>
                  <a:ext uri="{0D108BD9-81ED-4DB2-BD59-A6C34878D82A}">
                    <a16:rowId xmlns:a16="http://schemas.microsoft.com/office/drawing/2014/main" val="1123157075"/>
                  </a:ext>
                </a:extLst>
              </a:tr>
              <a:tr h="2424303">
                <a:tc>
                  <a:txBody>
                    <a:bodyPr/>
                    <a:lstStyle/>
                    <a:p>
                      <a:pPr>
                        <a:lnSpc>
                          <a:spcPct val="107000"/>
                        </a:lnSpc>
                        <a:spcAft>
                          <a:spcPts val="800"/>
                        </a:spcAft>
                      </a:pPr>
                      <a:r>
                        <a:rPr lang="fr-CA" sz="3000" b="1" kern="1200" dirty="0">
                          <a:solidFill>
                            <a:schemeClr val="tx1"/>
                          </a:solidFill>
                          <a:effectLst/>
                          <a:latin typeface="+mn-lt"/>
                          <a:ea typeface="+mn-ea"/>
                          <a:cs typeface="+mn-cs"/>
                        </a:rPr>
                        <a:t>Pratiques d’autonomisation individuelle </a:t>
                      </a:r>
                      <a:endParaRPr lang="en-CA" sz="3000" b="1" kern="1200" dirty="0">
                        <a:solidFill>
                          <a:schemeClr val="tx1"/>
                        </a:solidFill>
                        <a:effectLst/>
                        <a:latin typeface="+mn-lt"/>
                        <a:ea typeface="+mn-ea"/>
                        <a:cs typeface="+mn-cs"/>
                      </a:endParaRPr>
                    </a:p>
                  </a:txBody>
                  <a:tcPr marL="102870" marR="102870" marT="0" marB="0"/>
                </a:tc>
                <a:tc>
                  <a:txBody>
                    <a:bodyPr/>
                    <a:lstStyle/>
                    <a:p>
                      <a:pPr marR="4445">
                        <a:lnSpc>
                          <a:spcPct val="107000"/>
                        </a:lnSpc>
                        <a:spcAft>
                          <a:spcPts val="800"/>
                        </a:spcAft>
                      </a:pPr>
                      <a:r>
                        <a:rPr lang="fr-CA" sz="3000" kern="1200" dirty="0">
                          <a:solidFill>
                            <a:schemeClr val="tx1"/>
                          </a:solidFill>
                          <a:effectLst/>
                          <a:latin typeface="+mn-lt"/>
                          <a:ea typeface="+mn-ea"/>
                          <a:cs typeface="+mn-cs"/>
                        </a:rPr>
                        <a:t>Inspirer et favoriser la réussite individuelle en cours de carrière (accueil et intégration, mentorat, parrainage et accompagnement de carrière)</a:t>
                      </a:r>
                      <a:endParaRPr lang="en-CA" sz="3000" kern="1200" dirty="0">
                        <a:solidFill>
                          <a:schemeClr val="tx1"/>
                        </a:solidFill>
                        <a:effectLst/>
                        <a:latin typeface="+mn-lt"/>
                        <a:ea typeface="+mn-ea"/>
                        <a:cs typeface="+mn-cs"/>
                      </a:endParaRPr>
                    </a:p>
                  </a:txBody>
                  <a:tcPr marL="102870" marR="102870" marT="0" marB="0"/>
                </a:tc>
                <a:tc>
                  <a:txBody>
                    <a:bodyPr/>
                    <a:lstStyle/>
                    <a:p>
                      <a:pPr algn="ctr">
                        <a:lnSpc>
                          <a:spcPct val="107000"/>
                        </a:lnSpc>
                        <a:spcAft>
                          <a:spcPts val="800"/>
                        </a:spcAft>
                      </a:pPr>
                      <a:r>
                        <a:rPr lang="en-CA" sz="5400" b="1" dirty="0">
                          <a:effectLst/>
                        </a:rPr>
                        <a:t>2</a:t>
                      </a:r>
                      <a:endParaRPr lang="en-CA" sz="1800" b="1" dirty="0">
                        <a:effectLst/>
                        <a:latin typeface="Arial Nova" panose="020B0504020202020204" pitchFamily="34" charset="0"/>
                        <a:ea typeface="Calibri" panose="020F0502020204030204" pitchFamily="34" charset="0"/>
                        <a:cs typeface="Times New Roman" panose="02020603050405020304" pitchFamily="18" charset="0"/>
                      </a:endParaRPr>
                    </a:p>
                  </a:txBody>
                  <a:tcPr marL="102870" marR="102870" marT="0" marB="0"/>
                </a:tc>
                <a:extLst>
                  <a:ext uri="{0D108BD9-81ED-4DB2-BD59-A6C34878D82A}">
                    <a16:rowId xmlns:a16="http://schemas.microsoft.com/office/drawing/2014/main" val="856674607"/>
                  </a:ext>
                </a:extLst>
              </a:tr>
              <a:tr h="1445895">
                <a:tc>
                  <a:txBody>
                    <a:bodyPr/>
                    <a:lstStyle/>
                    <a:p>
                      <a:pPr marR="3175">
                        <a:lnSpc>
                          <a:spcPct val="107000"/>
                        </a:lnSpc>
                        <a:spcAft>
                          <a:spcPts val="800"/>
                        </a:spcAft>
                      </a:pPr>
                      <a:r>
                        <a:rPr lang="fr-CA" sz="3000" b="1" kern="1200" dirty="0">
                          <a:solidFill>
                            <a:schemeClr val="tx1"/>
                          </a:solidFill>
                          <a:effectLst/>
                          <a:latin typeface="+mn-lt"/>
                          <a:ea typeface="+mn-ea"/>
                          <a:cs typeface="+mn-cs"/>
                        </a:rPr>
                        <a:t>Communauté sûre et culture de la confiance </a:t>
                      </a:r>
                      <a:r>
                        <a:rPr lang="en-CA" sz="3000" b="1" kern="1200" dirty="0">
                          <a:solidFill>
                            <a:schemeClr val="tx1"/>
                          </a:solidFill>
                          <a:effectLst/>
                          <a:latin typeface="+mn-lt"/>
                          <a:ea typeface="+mn-ea"/>
                          <a:cs typeface="+mn-cs"/>
                        </a:rPr>
                        <a:t> </a:t>
                      </a:r>
                    </a:p>
                  </a:txBody>
                  <a:tcPr marL="102870" marR="102870" marT="0" marB="0"/>
                </a:tc>
                <a:tc>
                  <a:txBody>
                    <a:bodyPr/>
                    <a:lstStyle/>
                    <a:p>
                      <a:pPr marR="11430">
                        <a:lnSpc>
                          <a:spcPct val="107000"/>
                        </a:lnSpc>
                        <a:spcAft>
                          <a:spcPts val="800"/>
                        </a:spcAft>
                      </a:pPr>
                      <a:r>
                        <a:rPr lang="fr-CA" sz="3000" kern="1200" dirty="0">
                          <a:solidFill>
                            <a:schemeClr val="tx1"/>
                          </a:solidFill>
                          <a:effectLst/>
                          <a:latin typeface="+mn-lt"/>
                          <a:ea typeface="+mn-ea"/>
                          <a:cs typeface="+mn-cs"/>
                        </a:rPr>
                        <a:t>Responsabilité partagée pour la création d’un milieu sûr et respectueux pour tout le monde</a:t>
                      </a:r>
                      <a:endParaRPr lang="en-CA" sz="3000" kern="1200" dirty="0">
                        <a:solidFill>
                          <a:schemeClr val="tx1"/>
                        </a:solidFill>
                        <a:effectLst/>
                        <a:latin typeface="+mn-lt"/>
                        <a:ea typeface="+mn-ea"/>
                        <a:cs typeface="+mn-cs"/>
                      </a:endParaRPr>
                    </a:p>
                  </a:txBody>
                  <a:tcPr marL="102870" marR="102870" marT="0" marB="0"/>
                </a:tc>
                <a:tc>
                  <a:txBody>
                    <a:bodyPr/>
                    <a:lstStyle/>
                    <a:p>
                      <a:pPr algn="ctr">
                        <a:lnSpc>
                          <a:spcPct val="107000"/>
                        </a:lnSpc>
                        <a:spcAft>
                          <a:spcPts val="800"/>
                        </a:spcAft>
                      </a:pPr>
                      <a:r>
                        <a:rPr lang="en-CA" sz="5400" b="1" dirty="0">
                          <a:effectLst/>
                        </a:rPr>
                        <a:t>3</a:t>
                      </a:r>
                      <a:endParaRPr lang="en-CA" sz="1800" b="1" dirty="0">
                        <a:effectLst/>
                        <a:latin typeface="Arial Nova" panose="020B0504020202020204" pitchFamily="34" charset="0"/>
                        <a:ea typeface="Calibri" panose="020F0502020204030204" pitchFamily="34" charset="0"/>
                        <a:cs typeface="Times New Roman" panose="02020603050405020304" pitchFamily="18" charset="0"/>
                      </a:endParaRPr>
                    </a:p>
                  </a:txBody>
                  <a:tcPr marL="102870" marR="102870" marT="0" marB="0"/>
                </a:tc>
                <a:extLst>
                  <a:ext uri="{0D108BD9-81ED-4DB2-BD59-A6C34878D82A}">
                    <a16:rowId xmlns:a16="http://schemas.microsoft.com/office/drawing/2014/main" val="2787279537"/>
                  </a:ext>
                </a:extLst>
              </a:tr>
              <a:tr h="1979430">
                <a:tc>
                  <a:txBody>
                    <a:bodyPr/>
                    <a:lstStyle/>
                    <a:p>
                      <a:pPr>
                        <a:lnSpc>
                          <a:spcPct val="107000"/>
                        </a:lnSpc>
                        <a:spcAft>
                          <a:spcPts val="800"/>
                        </a:spcAft>
                      </a:pPr>
                      <a:r>
                        <a:rPr lang="fr-CA" sz="3000" b="1" kern="1200" dirty="0">
                          <a:solidFill>
                            <a:schemeClr val="tx1"/>
                          </a:solidFill>
                          <a:effectLst/>
                          <a:latin typeface="+mn-lt"/>
                          <a:ea typeface="+mn-ea"/>
                          <a:cs typeface="+mn-cs"/>
                        </a:rPr>
                        <a:t>Sentiment d’appartenance et authenticité </a:t>
                      </a:r>
                      <a:r>
                        <a:rPr lang="en-CA" sz="3000" b="1" kern="1200" dirty="0">
                          <a:solidFill>
                            <a:schemeClr val="tx1"/>
                          </a:solidFill>
                          <a:effectLst/>
                          <a:latin typeface="+mn-lt"/>
                          <a:ea typeface="+mn-ea"/>
                          <a:cs typeface="+mn-cs"/>
                        </a:rPr>
                        <a:t> </a:t>
                      </a:r>
                    </a:p>
                  </a:txBody>
                  <a:tcPr marL="102870" marR="102870" marT="0" marB="0"/>
                </a:tc>
                <a:tc>
                  <a:txBody>
                    <a:bodyPr/>
                    <a:lstStyle/>
                    <a:p>
                      <a:pPr>
                        <a:lnSpc>
                          <a:spcPct val="107000"/>
                        </a:lnSpc>
                        <a:spcAft>
                          <a:spcPts val="800"/>
                        </a:spcAft>
                      </a:pPr>
                      <a:r>
                        <a:rPr lang="fr-CA" sz="3000" kern="1200" dirty="0">
                          <a:solidFill>
                            <a:schemeClr val="tx1"/>
                          </a:solidFill>
                          <a:effectLst/>
                          <a:latin typeface="+mn-lt"/>
                          <a:ea typeface="+mn-ea"/>
                          <a:cs typeface="+mn-cs"/>
                        </a:rPr>
                        <a:t>Valoriser le fait de vous permettre d’être vous-même au travail et dans votre quotidien</a:t>
                      </a:r>
                      <a:endParaRPr lang="en-CA" sz="3000" kern="1200" dirty="0">
                        <a:solidFill>
                          <a:schemeClr val="tx1"/>
                        </a:solidFill>
                        <a:effectLst/>
                        <a:latin typeface="+mn-lt"/>
                        <a:ea typeface="+mn-ea"/>
                        <a:cs typeface="+mn-cs"/>
                      </a:endParaRPr>
                    </a:p>
                  </a:txBody>
                  <a:tcPr marL="102870" marR="102870" marT="0" marB="0"/>
                </a:tc>
                <a:tc>
                  <a:txBody>
                    <a:bodyPr/>
                    <a:lstStyle/>
                    <a:p>
                      <a:pPr algn="ctr">
                        <a:lnSpc>
                          <a:spcPct val="107000"/>
                        </a:lnSpc>
                        <a:spcAft>
                          <a:spcPts val="800"/>
                        </a:spcAft>
                      </a:pPr>
                      <a:r>
                        <a:rPr lang="en-CA" sz="5400" b="1" dirty="0">
                          <a:effectLst/>
                        </a:rPr>
                        <a:t>4</a:t>
                      </a:r>
                      <a:endParaRPr lang="en-CA" sz="1800" b="1" dirty="0">
                        <a:effectLst/>
                        <a:latin typeface="Arial Nova" panose="020B0504020202020204" pitchFamily="34" charset="0"/>
                        <a:ea typeface="Calibri" panose="020F0502020204030204" pitchFamily="34" charset="0"/>
                        <a:cs typeface="Times New Roman" panose="02020603050405020304" pitchFamily="18" charset="0"/>
                      </a:endParaRPr>
                    </a:p>
                  </a:txBody>
                  <a:tcPr marL="102870" marR="102870" marT="0" marB="0"/>
                </a:tc>
                <a:extLst>
                  <a:ext uri="{0D108BD9-81ED-4DB2-BD59-A6C34878D82A}">
                    <a16:rowId xmlns:a16="http://schemas.microsoft.com/office/drawing/2014/main" val="1695176731"/>
                  </a:ext>
                </a:extLst>
              </a:tr>
            </a:tbl>
          </a:graphicData>
        </a:graphic>
      </p:graphicFrame>
      <p:sp>
        <p:nvSpPr>
          <p:cNvPr id="10" name="TextBox 9"/>
          <p:cNvSpPr txBox="1"/>
          <p:nvPr/>
        </p:nvSpPr>
        <p:spPr>
          <a:xfrm>
            <a:off x="155864" y="0"/>
            <a:ext cx="5299364" cy="738664"/>
          </a:xfrm>
          <a:prstGeom prst="rect">
            <a:avLst/>
          </a:prstGeom>
          <a:noFill/>
        </p:spPr>
        <p:txBody>
          <a:bodyPr wrap="square" rtlCol="0">
            <a:spAutoFit/>
          </a:bodyPr>
          <a:lstStyle/>
          <a:p>
            <a:pPr defTabSz="1371600"/>
            <a:r>
              <a:rPr lang="en-CA" sz="4200" b="1" dirty="0">
                <a:solidFill>
                  <a:srgbClr val="D44AB6"/>
                </a:solidFill>
                <a:latin typeface="Calibri"/>
              </a:rPr>
              <a:t>INCLUSION</a:t>
            </a:r>
            <a:endParaRPr lang="en-US" sz="4200" b="1" dirty="0">
              <a:solidFill>
                <a:srgbClr val="D44AB6"/>
              </a:solidFill>
              <a:latin typeface="Calibri"/>
            </a:endParaRPr>
          </a:p>
        </p:txBody>
      </p:sp>
      <p:sp>
        <p:nvSpPr>
          <p:cNvPr id="12" name="TextBox 11"/>
          <p:cNvSpPr txBox="1"/>
          <p:nvPr/>
        </p:nvSpPr>
        <p:spPr>
          <a:xfrm>
            <a:off x="122247" y="3650909"/>
            <a:ext cx="5793642" cy="6324808"/>
          </a:xfrm>
          <a:prstGeom prst="rect">
            <a:avLst/>
          </a:prstGeom>
          <a:noFill/>
          <a:ln cmpd="sng">
            <a:solidFill>
              <a:schemeClr val="tx1"/>
            </a:solidFill>
          </a:ln>
        </p:spPr>
        <p:txBody>
          <a:bodyPr wrap="square" rtlCol="0">
            <a:spAutoFit/>
          </a:bodyPr>
          <a:lstStyle/>
          <a:p>
            <a:pPr defTabSz="1371600">
              <a:spcAft>
                <a:spcPts val="1800"/>
              </a:spcAft>
            </a:pPr>
            <a:r>
              <a:rPr lang="fr-CA" sz="2400" dirty="0">
                <a:solidFill>
                  <a:prstClr val="black"/>
                </a:solidFill>
                <a:latin typeface="Calibri"/>
              </a:rPr>
              <a:t>Avant le travail d’équipe, prenez un moment pour réfléchir individuellement. Lisez les possibilités et les descriptions ci-contre.</a:t>
            </a:r>
          </a:p>
          <a:p>
            <a:pPr marL="402432" indent="-402432" defTabSz="1371600">
              <a:spcAft>
                <a:spcPts val="1800"/>
              </a:spcAft>
              <a:buFont typeface="+mj-lt"/>
              <a:buAutoNum type="arabicPeriod"/>
            </a:pPr>
            <a:r>
              <a:rPr lang="fr-CA" sz="2400" dirty="0">
                <a:solidFill>
                  <a:prstClr val="black"/>
                </a:solidFill>
                <a:latin typeface="Calibri"/>
              </a:rPr>
              <a:t>Réfléchissez aux sujets que vous aimeriez que l’équipe aborde. Il peut s’agir de sujets qui vous intéressent ou qui pourraient déclencher une discussion intéressante selon vous.</a:t>
            </a:r>
          </a:p>
          <a:p>
            <a:pPr marL="402432" indent="-402432" defTabSz="1371600">
              <a:spcAft>
                <a:spcPts val="1800"/>
              </a:spcAft>
              <a:buFont typeface="+mj-lt"/>
              <a:buAutoNum type="arabicPeriod"/>
            </a:pPr>
            <a:r>
              <a:rPr lang="fr-CA" sz="2400" dirty="0">
                <a:solidFill>
                  <a:prstClr val="black"/>
                </a:solidFill>
                <a:latin typeface="Calibri"/>
              </a:rPr>
              <a:t>Dans la fenêtre de clavardage, inscrivez les deux sujets que vous aimeriez explorer.</a:t>
            </a:r>
          </a:p>
          <a:p>
            <a:pPr marL="402432" indent="-402432" defTabSz="1371600">
              <a:spcAft>
                <a:spcPts val="1800"/>
              </a:spcAft>
              <a:buFont typeface="+mj-lt"/>
              <a:buAutoNum type="arabicPeriod"/>
            </a:pPr>
            <a:r>
              <a:rPr lang="fr-CA" sz="2400" dirty="0">
                <a:solidFill>
                  <a:prstClr val="black"/>
                </a:solidFill>
                <a:latin typeface="Calibri"/>
              </a:rPr>
              <a:t>En équipe, trouvez rapidement un consensus sur le sujet à explorer, puis passez à l’exercice de création de solutions.</a:t>
            </a:r>
            <a:endParaRPr lang="en-US" sz="2400" dirty="0">
              <a:solidFill>
                <a:prstClr val="black"/>
              </a:solidFill>
              <a:latin typeface="Calibri"/>
            </a:endParaRPr>
          </a:p>
        </p:txBody>
      </p:sp>
      <p:sp>
        <p:nvSpPr>
          <p:cNvPr id="13" name="TextBox 12"/>
          <p:cNvSpPr txBox="1"/>
          <p:nvPr/>
        </p:nvSpPr>
        <p:spPr>
          <a:xfrm>
            <a:off x="122247" y="3004439"/>
            <a:ext cx="5332980" cy="507831"/>
          </a:xfrm>
          <a:prstGeom prst="rect">
            <a:avLst/>
          </a:prstGeom>
          <a:noFill/>
        </p:spPr>
        <p:txBody>
          <a:bodyPr wrap="square" rtlCol="0">
            <a:spAutoFit/>
          </a:bodyPr>
          <a:lstStyle/>
          <a:p>
            <a:pPr defTabSz="1371600"/>
            <a:r>
              <a:rPr lang="fr-CA" sz="2700" b="1" dirty="0">
                <a:solidFill>
                  <a:prstClr val="black"/>
                </a:solidFill>
                <a:latin typeface="Calibri"/>
              </a:rPr>
              <a:t>Instructions (travail individuel)</a:t>
            </a:r>
            <a:r>
              <a:rPr lang="fr-CA" sz="2700" dirty="0">
                <a:solidFill>
                  <a:prstClr val="black"/>
                </a:solidFill>
                <a:latin typeface="Calibri"/>
              </a:rPr>
              <a:t> </a:t>
            </a:r>
            <a:endParaRPr lang="en-US" sz="2700" b="1" dirty="0">
              <a:solidFill>
                <a:prstClr val="black"/>
              </a:solidFill>
              <a:latin typeface="Calibri"/>
            </a:endParaRPr>
          </a:p>
        </p:txBody>
      </p:sp>
      <p:pic>
        <p:nvPicPr>
          <p:cNvPr id="1027" name="Picture 3" descr="F:\CCEWBPWC IDEAS Project\BPWC CCEW Project\Project Committees\Committees &amp;  Mtgs\Community Building\BPWCCEW Event Aug2022\Ideas workshop\Final wkg docs\Final En Worksheets for Group Work Virtual Inperson-Print\virtual resources\Inclusion FR.png"/>
          <p:cNvPicPr>
            <a:picLocks noChangeAspect="1" noChangeArrowheads="1"/>
          </p:cNvPicPr>
          <p:nvPr/>
        </p:nvPicPr>
        <p:blipFill>
          <a:blip r:embed="rId3" cstate="print"/>
          <a:srcRect/>
          <a:stretch>
            <a:fillRect/>
          </a:stretch>
        </p:blipFill>
        <p:spPr bwMode="auto">
          <a:xfrm>
            <a:off x="1050595" y="472040"/>
            <a:ext cx="3448922" cy="2641473"/>
          </a:xfrm>
          <a:prstGeom prst="rect">
            <a:avLst/>
          </a:prstGeom>
          <a:noFill/>
        </p:spPr>
      </p:pic>
      <p:sp>
        <p:nvSpPr>
          <p:cNvPr id="5" name="TextBox 13">
            <a:extLst>
              <a:ext uri="{FF2B5EF4-FFF2-40B4-BE49-F238E27FC236}">
                <a16:creationId xmlns:a16="http://schemas.microsoft.com/office/drawing/2014/main" id="{6ACF2636-2EEF-A400-E526-4D1B72D6B015}"/>
              </a:ext>
            </a:extLst>
          </p:cNvPr>
          <p:cNvSpPr txBox="1"/>
          <p:nvPr/>
        </p:nvSpPr>
        <p:spPr>
          <a:xfrm>
            <a:off x="6066890" y="369332"/>
            <a:ext cx="10179668" cy="467692"/>
          </a:xfrm>
          <a:prstGeom prst="rect">
            <a:avLst/>
          </a:prstGeom>
        </p:spPr>
        <p:txBody>
          <a:bodyPr lIns="0" tIns="0" rIns="0" bIns="0" rtlCol="0" anchor="t">
            <a:spAutoFit/>
          </a:bodyPr>
          <a:lstStyle/>
          <a:p>
            <a:pPr>
              <a:lnSpc>
                <a:spcPct val="115000"/>
              </a:lnSpc>
              <a:spcAft>
                <a:spcPts val="1000"/>
              </a:spcAft>
            </a:pPr>
            <a:r>
              <a:rPr lang="fr-CA" sz="3000" spc="-14" dirty="0">
                <a:solidFill>
                  <a:srgbClr val="000000"/>
                </a:solidFill>
                <a:latin typeface="Evolventa"/>
              </a:rPr>
              <a:t>Le Défi commencera par une activité individuelle</a:t>
            </a:r>
            <a:endParaRPr lang="en-CA" sz="3000" spc="-14" dirty="0">
              <a:solidFill>
                <a:srgbClr val="000000"/>
              </a:solidFill>
              <a:latin typeface="Evolventa"/>
            </a:endParaRPr>
          </a:p>
        </p:txBody>
      </p:sp>
    </p:spTree>
    <p:extLst>
      <p:ext uri="{BB962C8B-B14F-4D97-AF65-F5344CB8AC3E}">
        <p14:creationId xmlns:p14="http://schemas.microsoft.com/office/powerpoint/2010/main" val="2450045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nvGrpSpPr>
          <p:cNvPr id="6" name="Group 6"/>
          <p:cNvGrpSpPr/>
          <p:nvPr/>
        </p:nvGrpSpPr>
        <p:grpSpPr>
          <a:xfrm>
            <a:off x="16526308" y="701096"/>
            <a:ext cx="1043743" cy="8878674"/>
            <a:chOff x="0" y="0"/>
            <a:chExt cx="1391658" cy="11838232"/>
          </a:xfrm>
        </p:grpSpPr>
        <p:sp>
          <p:nvSpPr>
            <p:cNvPr id="7" name="Freeform 7"/>
            <p:cNvSpPr/>
            <p:nvPr/>
          </p:nvSpPr>
          <p:spPr>
            <a:xfrm>
              <a:off x="0" y="0"/>
              <a:ext cx="1391666" cy="11838178"/>
            </a:xfrm>
            <a:custGeom>
              <a:avLst/>
              <a:gdLst/>
              <a:ahLst/>
              <a:cxnLst/>
              <a:rect l="l" t="t" r="r" b="b"/>
              <a:pathLst>
                <a:path w="1391666" h="11838178">
                  <a:moveTo>
                    <a:pt x="0" y="0"/>
                  </a:moveTo>
                  <a:lnTo>
                    <a:pt x="1391666" y="0"/>
                  </a:lnTo>
                  <a:lnTo>
                    <a:pt x="1391666" y="11838178"/>
                  </a:lnTo>
                  <a:lnTo>
                    <a:pt x="0" y="11838178"/>
                  </a:lnTo>
                  <a:close/>
                </a:path>
              </a:pathLst>
            </a:custGeom>
            <a:solidFill>
              <a:srgbClr val="B31166"/>
            </a:solidFill>
          </p:spPr>
          <p:txBody>
            <a:bodyPr/>
            <a:lstStyle/>
            <a:p>
              <a:endParaRPr lang="en-CA"/>
            </a:p>
          </p:txBody>
        </p:sp>
      </p:grpSp>
      <p:sp>
        <p:nvSpPr>
          <p:cNvPr id="8" name="Freeform 8"/>
          <p:cNvSpPr/>
          <p:nvPr/>
        </p:nvSpPr>
        <p:spPr>
          <a:xfrm>
            <a:off x="0" y="-3067"/>
            <a:ext cx="18288000" cy="10287000"/>
          </a:xfrm>
          <a:custGeom>
            <a:avLst/>
            <a:gdLst/>
            <a:ahLst/>
            <a:cxnLst/>
            <a:rect l="l" t="t" r="r" b="b"/>
            <a:pathLst>
              <a:path w="18288000" h="10287000">
                <a:moveTo>
                  <a:pt x="0" y="0"/>
                </a:moveTo>
                <a:lnTo>
                  <a:pt x="18288000" y="0"/>
                </a:lnTo>
                <a:lnTo>
                  <a:pt x="18288000" y="10286999"/>
                </a:lnTo>
                <a:lnTo>
                  <a:pt x="0" y="102869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9" name="TextBox 9"/>
          <p:cNvSpPr txBox="1"/>
          <p:nvPr/>
        </p:nvSpPr>
        <p:spPr>
          <a:xfrm>
            <a:off x="99377" y="4629930"/>
            <a:ext cx="4368990" cy="666849"/>
          </a:xfrm>
          <a:prstGeom prst="rect">
            <a:avLst/>
          </a:prstGeom>
        </p:spPr>
        <p:txBody>
          <a:bodyPr lIns="0" tIns="0" rIns="0" bIns="0" rtlCol="0" anchor="t">
            <a:spAutoFit/>
          </a:bodyPr>
          <a:lstStyle/>
          <a:p>
            <a:pPr algn="r">
              <a:lnSpc>
                <a:spcPts val="5184"/>
              </a:lnSpc>
            </a:pPr>
            <a:r>
              <a:rPr lang="fr-CA" sz="4800" b="0" dirty="0">
                <a:solidFill>
                  <a:schemeClr val="tx1"/>
                </a:solidFill>
                <a:latin typeface="Century Gothic" panose="020B0502020202020204" pitchFamily="34" charset="0"/>
                <a:ea typeface="+mj-ea"/>
                <a:cs typeface="+mj-cs"/>
              </a:rPr>
              <a:t>Tâche</a:t>
            </a:r>
            <a:endParaRPr lang="en-US" sz="4800" spc="-23" dirty="0">
              <a:solidFill>
                <a:srgbClr val="000000"/>
              </a:solidFill>
              <a:latin typeface="Century Gothic" panose="020B0502020202020204" pitchFamily="34" charset="0"/>
            </a:endParaRPr>
          </a:p>
        </p:txBody>
      </p:sp>
      <p:sp>
        <p:nvSpPr>
          <p:cNvPr id="10" name="AutoShape 10"/>
          <p:cNvSpPr/>
          <p:nvPr/>
        </p:nvSpPr>
        <p:spPr>
          <a:xfrm rot="5383031">
            <a:off x="2657920" y="5296779"/>
            <a:ext cx="4824471" cy="0"/>
          </a:xfrm>
          <a:prstGeom prst="line">
            <a:avLst/>
          </a:prstGeom>
          <a:ln w="9525" cap="rnd">
            <a:solidFill>
              <a:srgbClr val="3B3059"/>
            </a:solidFill>
            <a:prstDash val="solid"/>
            <a:headEnd type="none" w="sm" len="sm"/>
            <a:tailEnd type="none" w="sm" len="sm"/>
          </a:ln>
        </p:spPr>
        <p:txBody>
          <a:bodyPr/>
          <a:lstStyle/>
          <a:p>
            <a:endParaRPr lang="en-CA"/>
          </a:p>
        </p:txBody>
      </p:sp>
      <p:sp>
        <p:nvSpPr>
          <p:cNvPr id="11" name="TextBox 11"/>
          <p:cNvSpPr txBox="1"/>
          <p:nvPr/>
        </p:nvSpPr>
        <p:spPr>
          <a:xfrm>
            <a:off x="5467396" y="958755"/>
            <a:ext cx="10763971" cy="8363315"/>
          </a:xfrm>
          <a:prstGeom prst="rect">
            <a:avLst/>
          </a:prstGeom>
        </p:spPr>
        <p:txBody>
          <a:bodyPr wrap="square" lIns="0" tIns="0" rIns="0" bIns="0" rtlCol="0" anchor="t">
            <a:spAutoFit/>
          </a:bodyPr>
          <a:lstStyle/>
          <a:p>
            <a:pPr>
              <a:spcAft>
                <a:spcPts val="1000"/>
              </a:spcAft>
            </a:pPr>
            <a:r>
              <a:rPr lang="fr-CA" sz="3200" kern="100" dirty="0">
                <a:effectLst/>
                <a:latin typeface="Calibri" panose="020F0502020204030204" pitchFamily="34" charset="0"/>
                <a:ea typeface="Calibri" panose="020F0502020204030204" pitchFamily="34" charset="0"/>
                <a:cs typeface="Times New Roman" panose="02020603050405020304" pitchFamily="18" charset="0"/>
              </a:rPr>
              <a:t>Les membres de votre équipe devront appliquer ensemble les six étapes du Défi d’innovation Solutions d’IDEA pour l’égalité des genres.</a:t>
            </a:r>
          </a:p>
          <a:p>
            <a:pPr>
              <a:spcAft>
                <a:spcPts val="1000"/>
              </a:spcAft>
            </a:pPr>
            <a:endParaRPr lang="fr-CA" sz="1000" dirty="0">
              <a:solidFill>
                <a:schemeClr val="tx1"/>
              </a:solidFill>
              <a:latin typeface="Century Gothic" panose="020B0502020202020204" pitchFamily="34" charset="0"/>
              <a:sym typeface="Arial"/>
            </a:endParaRPr>
          </a:p>
          <a:p>
            <a:pPr marL="0" indent="0">
              <a:lnSpc>
                <a:spcPct val="110000"/>
              </a:lnSpc>
              <a:buClr>
                <a:schemeClr val="accent1"/>
              </a:buClr>
              <a:buSzPct val="80000"/>
              <a:buNone/>
            </a:pPr>
            <a:r>
              <a:rPr lang="fr-CA" sz="2800" b="1" dirty="0">
                <a:solidFill>
                  <a:schemeClr val="tx1"/>
                </a:solidFill>
                <a:latin typeface="Century Gothic" panose="020B0502020202020204" pitchFamily="34" charset="0"/>
                <a:sym typeface="Arial"/>
              </a:rPr>
              <a:t>Le processus du défi </a:t>
            </a:r>
          </a:p>
          <a:p>
            <a:pPr marL="365125" indent="-365125">
              <a:buClr>
                <a:schemeClr val="accent1"/>
              </a:buClr>
              <a:buSzPct val="80000"/>
            </a:pPr>
            <a:r>
              <a:rPr lang="fr-CA" sz="2600" dirty="0">
                <a:solidFill>
                  <a:schemeClr val="tx1"/>
                </a:solidFill>
                <a:latin typeface="Century Gothic" panose="020B0502020202020204" pitchFamily="34" charset="0"/>
              </a:rPr>
              <a:t>1. Faire une rapide activité individuelle qui permettra à l’équipe de décider du sous-sujet à aborder.</a:t>
            </a:r>
          </a:p>
          <a:p>
            <a:pPr marL="365125" indent="-365125">
              <a:buClr>
                <a:schemeClr val="accent1"/>
              </a:buClr>
              <a:buSzPct val="80000"/>
            </a:pPr>
            <a:r>
              <a:rPr lang="fr-CA" sz="2600" dirty="0">
                <a:solidFill>
                  <a:schemeClr val="tx1"/>
                </a:solidFill>
                <a:latin typeface="Century Gothic" panose="020B0502020202020204" pitchFamily="34" charset="0"/>
                <a:sym typeface="Arial"/>
              </a:rPr>
              <a:t>2. Arriver à une compréhension commune du sous-sujet sélectionné. </a:t>
            </a:r>
          </a:p>
          <a:p>
            <a:pPr marL="450850" indent="-450850">
              <a:buClr>
                <a:schemeClr val="accent1"/>
              </a:buClr>
              <a:buSzPct val="80000"/>
            </a:pPr>
            <a:r>
              <a:rPr lang="fr-CA" sz="2600" dirty="0">
                <a:solidFill>
                  <a:schemeClr val="tx1"/>
                </a:solidFill>
                <a:latin typeface="Century Gothic" panose="020B0502020202020204" pitchFamily="34" charset="0"/>
                <a:sym typeface="Arial"/>
              </a:rPr>
              <a:t>3. Reconnaître les mythes et les préjugés qui pourraient avoir une incidence sur votre sujet. </a:t>
            </a:r>
          </a:p>
          <a:p>
            <a:pPr marL="450850" indent="-450850">
              <a:buClr>
                <a:schemeClr val="accent1"/>
              </a:buClr>
              <a:buSzPct val="80000"/>
            </a:pPr>
            <a:r>
              <a:rPr lang="fr-CA" sz="2600" dirty="0">
                <a:solidFill>
                  <a:schemeClr val="tx1"/>
                </a:solidFill>
                <a:latin typeface="Century Gothic" panose="020B0502020202020204" pitchFamily="34" charset="0"/>
                <a:sym typeface="Arial"/>
              </a:rPr>
              <a:t>4. Faire un remue-méninges pour trouver des solutions potentielles qui sont reliées à votre sujet, qu’elles soient systémiques ou basées sur un processus. </a:t>
            </a:r>
          </a:p>
          <a:p>
            <a:pPr marL="450850" lvl="0" indent="-450850" defTabSz="625475">
              <a:buClr>
                <a:schemeClr val="accent1"/>
              </a:buClr>
              <a:buSzPct val="80000"/>
            </a:pPr>
            <a:r>
              <a:rPr lang="fr-CA" sz="2600" dirty="0">
                <a:solidFill>
                  <a:schemeClr val="tx1"/>
                </a:solidFill>
                <a:latin typeface="Century Gothic" panose="020B0502020202020204" pitchFamily="34" charset="0"/>
                <a:sym typeface="Arial"/>
              </a:rPr>
              <a:t>5. Sélectionner une solution et dresser une liste de ses points clés et de ses éléments importants.</a:t>
            </a:r>
          </a:p>
          <a:p>
            <a:pPr marL="365125" lvl="0" indent="-365125">
              <a:buClr>
                <a:schemeClr val="accent1"/>
              </a:buClr>
              <a:buSzPct val="80000"/>
            </a:pPr>
            <a:r>
              <a:rPr lang="fr-CA" sz="2600" dirty="0">
                <a:solidFill>
                  <a:schemeClr val="tx1"/>
                </a:solidFill>
                <a:latin typeface="Century Gothic" panose="020B0502020202020204" pitchFamily="34" charset="0"/>
              </a:rPr>
              <a:t>6. Indiquer les premières étapes importantes à suivre pour que votre solution soit fructueuse, puis les moyens de vérifier qu’elle est inclusive et que l’équipe l’a explorée dans une optique intersectionnelle.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143000" y="280529"/>
            <a:ext cx="11756797" cy="1077765"/>
          </a:xfrm>
          <a:prstGeom prst="rect">
            <a:avLst/>
          </a:prstGeom>
        </p:spPr>
        <p:txBody>
          <a:bodyPr lIns="0" tIns="0" rIns="0" bIns="0" rtlCol="0" anchor="t">
            <a:spAutoFit/>
          </a:bodyPr>
          <a:lstStyle/>
          <a:p>
            <a:pPr algn="ctr" defTabSz="935157">
              <a:lnSpc>
                <a:spcPts val="9020"/>
              </a:lnSpc>
            </a:pPr>
            <a:r>
              <a:rPr lang="en-US" sz="6443" dirty="0">
                <a:solidFill>
                  <a:srgbClr val="000000"/>
                </a:solidFill>
                <a:latin typeface="Montserrat Classic Bold"/>
              </a:rPr>
              <a:t>INCLUSION</a:t>
            </a:r>
          </a:p>
        </p:txBody>
      </p:sp>
      <p:sp>
        <p:nvSpPr>
          <p:cNvPr id="5" name="TextBox 5"/>
          <p:cNvSpPr txBox="1"/>
          <p:nvPr/>
        </p:nvSpPr>
        <p:spPr>
          <a:xfrm>
            <a:off x="14053704" y="1358294"/>
            <a:ext cx="3962400" cy="8991710"/>
          </a:xfrm>
          <a:prstGeom prst="rect">
            <a:avLst/>
          </a:prstGeom>
        </p:spPr>
        <p:txBody>
          <a:bodyPr wrap="square" lIns="0" tIns="0" rIns="0" bIns="0" rtlCol="0" anchor="t">
            <a:spAutoFit/>
          </a:bodyPr>
          <a:lstStyle/>
          <a:p>
            <a:pPr defTabSz="935157">
              <a:lnSpc>
                <a:spcPts val="2076"/>
              </a:lnSpc>
            </a:pPr>
            <a:r>
              <a:rPr lang="en-US" sz="1483" dirty="0">
                <a:solidFill>
                  <a:srgbClr val="000000"/>
                </a:solidFill>
                <a:latin typeface="Open Sans Light"/>
              </a:rPr>
              <a:t>Écrivez dans le sujet que le groupe a choisi d'explorer (dans la bannière dorée dans le coin supérieur gauche de la feuille de travail (Attribuer un enregistreur)  </a:t>
            </a:r>
          </a:p>
          <a:p>
            <a:pPr defTabSz="935157">
              <a:lnSpc>
                <a:spcPts val="2076"/>
              </a:lnSpc>
            </a:pPr>
            <a:endParaRPr sz="1841" dirty="0">
              <a:solidFill>
                <a:prstClr val="black"/>
              </a:solidFill>
              <a:latin typeface="Calibri"/>
            </a:endParaRPr>
          </a:p>
          <a:p>
            <a:pPr defTabSz="935157">
              <a:lnSpc>
                <a:spcPts val="2076"/>
              </a:lnSpc>
            </a:pPr>
            <a:r>
              <a:rPr lang="en-US" sz="1483" dirty="0">
                <a:solidFill>
                  <a:srgbClr val="000000"/>
                </a:solidFill>
                <a:latin typeface="Open Sans Light"/>
              </a:rPr>
              <a:t>Discutez du sujet en permettant à chaque personne de dire ce qu’il signifie pour elle, de faire part de ses observations ou de son vécu ou de dire pourquoi il est important pour favoriser L’INCLUSION .</a:t>
            </a:r>
          </a:p>
          <a:p>
            <a:pPr defTabSz="935157">
              <a:lnSpc>
                <a:spcPts val="2076"/>
              </a:lnSpc>
            </a:pPr>
            <a:endParaRPr sz="1841" dirty="0">
              <a:solidFill>
                <a:prstClr val="black"/>
              </a:solidFill>
              <a:latin typeface="Calibri"/>
            </a:endParaRPr>
          </a:p>
          <a:p>
            <a:pPr defTabSz="935157">
              <a:lnSpc>
                <a:spcPts val="2076"/>
              </a:lnSpc>
            </a:pPr>
            <a:r>
              <a:rPr lang="en-US" sz="1483" dirty="0">
                <a:solidFill>
                  <a:srgbClr val="000000"/>
                </a:solidFill>
                <a:latin typeface="Open Sans Light"/>
              </a:rPr>
              <a:t>Voyez quels mythes ou préjugés pourraient toucher votre sujet, puis entrez les numéros de ceux que l’équipe a choisis.</a:t>
            </a:r>
          </a:p>
          <a:p>
            <a:pPr defTabSz="935157">
              <a:lnSpc>
                <a:spcPts val="2076"/>
              </a:lnSpc>
            </a:pPr>
            <a:endParaRPr sz="1841" dirty="0">
              <a:solidFill>
                <a:prstClr val="black"/>
              </a:solidFill>
              <a:latin typeface="Calibri"/>
            </a:endParaRPr>
          </a:p>
          <a:p>
            <a:pPr defTabSz="935157">
              <a:lnSpc>
                <a:spcPts val="2076"/>
              </a:lnSpc>
            </a:pPr>
            <a:endParaRPr sz="1841" dirty="0">
              <a:solidFill>
                <a:prstClr val="black"/>
              </a:solidFill>
              <a:latin typeface="Calibri"/>
            </a:endParaRPr>
          </a:p>
          <a:p>
            <a:pPr defTabSz="935157">
              <a:lnSpc>
                <a:spcPts val="2076"/>
              </a:lnSpc>
            </a:pPr>
            <a:r>
              <a:rPr lang="en-US" sz="1483" dirty="0">
                <a:solidFill>
                  <a:srgbClr val="000000"/>
                </a:solidFill>
                <a:latin typeface="Open Sans Light"/>
              </a:rPr>
              <a:t>Ensuite, commencez votre remue-méninges et discutez de possibles réponses structurelles ou systémiques qui appuieraient votre sujet. Assemblez des éléments similaires ou connexes pour donner un titre descriptif à votre réponse.</a:t>
            </a:r>
          </a:p>
          <a:p>
            <a:pPr defTabSz="935157">
              <a:lnSpc>
                <a:spcPts val="2076"/>
              </a:lnSpc>
            </a:pPr>
            <a:endParaRPr sz="1841" dirty="0">
              <a:solidFill>
                <a:prstClr val="black"/>
              </a:solidFill>
              <a:latin typeface="Calibri"/>
            </a:endParaRPr>
          </a:p>
          <a:p>
            <a:pPr defTabSz="935157">
              <a:lnSpc>
                <a:spcPts val="2076"/>
              </a:lnSpc>
            </a:pPr>
            <a:r>
              <a:rPr lang="en-US" sz="1483" dirty="0">
                <a:solidFill>
                  <a:srgbClr val="000000"/>
                </a:solidFill>
                <a:latin typeface="Open Sans Light"/>
              </a:rPr>
              <a:t>Dans l’espace prévu à cette fin, résumez l’innovation structurelle ou systémique de votre équipe et dressez-y la liste de vos arguments.</a:t>
            </a:r>
          </a:p>
          <a:p>
            <a:pPr defTabSz="935157">
              <a:lnSpc>
                <a:spcPts val="1503"/>
              </a:lnSpc>
            </a:pPr>
            <a:endParaRPr sz="1841" dirty="0">
              <a:solidFill>
                <a:prstClr val="black"/>
              </a:solidFill>
              <a:latin typeface="Calibri"/>
            </a:endParaRPr>
          </a:p>
          <a:p>
            <a:pPr defTabSz="935157">
              <a:lnSpc>
                <a:spcPts val="2076"/>
              </a:lnSpc>
            </a:pPr>
            <a:r>
              <a:rPr lang="en-US" sz="1483" dirty="0">
                <a:solidFill>
                  <a:srgbClr val="000000"/>
                </a:solidFill>
                <a:latin typeface="Open Sans Light"/>
              </a:rPr>
              <a:t>Sous « Priorité aux priorités », notez les mesures ou les facteurs d’importance qui, selon votre équipe, favoriseraient une approche intersectionnelle et une mise en œuvre fructueuse.</a:t>
            </a:r>
          </a:p>
        </p:txBody>
      </p:sp>
      <p:sp>
        <p:nvSpPr>
          <p:cNvPr id="7" name="TextBox 4"/>
          <p:cNvSpPr txBox="1"/>
          <p:nvPr/>
        </p:nvSpPr>
        <p:spPr>
          <a:xfrm>
            <a:off x="13963650" y="491525"/>
            <a:ext cx="4286250" cy="655774"/>
          </a:xfrm>
          <a:prstGeom prst="rect">
            <a:avLst/>
          </a:prstGeom>
        </p:spPr>
        <p:txBody>
          <a:bodyPr wrap="square" lIns="0" tIns="0" rIns="0" bIns="0" rtlCol="0" anchor="t">
            <a:spAutoFit/>
          </a:bodyPr>
          <a:lstStyle/>
          <a:p>
            <a:pPr algn="ctr" defTabSz="935157">
              <a:lnSpc>
                <a:spcPts val="2557"/>
              </a:lnSpc>
            </a:pPr>
            <a:r>
              <a:rPr lang="en-US" sz="3068" dirty="0">
                <a:solidFill>
                  <a:srgbClr val="000000"/>
                </a:solidFill>
                <a:latin typeface="Open Sans"/>
              </a:rPr>
              <a:t>Instructions</a:t>
            </a:r>
            <a:endParaRPr lang="en-US" sz="1636" dirty="0">
              <a:solidFill>
                <a:srgbClr val="000000"/>
              </a:solidFill>
              <a:latin typeface="Open Sans"/>
            </a:endParaRPr>
          </a:p>
          <a:p>
            <a:pPr algn="ctr" defTabSz="935157">
              <a:lnSpc>
                <a:spcPts val="2557"/>
              </a:lnSpc>
            </a:pPr>
            <a:r>
              <a:rPr lang="en-US" sz="1636" b="1" dirty="0">
                <a:solidFill>
                  <a:srgbClr val="000000"/>
                </a:solidFill>
                <a:latin typeface="Open Sans Light"/>
              </a:rPr>
              <a:t>Désignez quelqu’un pour prendre des notes</a:t>
            </a:r>
            <a:endParaRPr lang="en-US" sz="1432" b="1" dirty="0">
              <a:solidFill>
                <a:srgbClr val="000000"/>
              </a:solidFill>
              <a:latin typeface="Open Sans"/>
            </a:endParaRPr>
          </a:p>
        </p:txBody>
      </p:sp>
      <p:sp>
        <p:nvSpPr>
          <p:cNvPr id="8" name="TextBox 5"/>
          <p:cNvSpPr txBox="1"/>
          <p:nvPr/>
        </p:nvSpPr>
        <p:spPr>
          <a:xfrm>
            <a:off x="3385704" y="1167368"/>
            <a:ext cx="7013864" cy="638397"/>
          </a:xfrm>
          <a:prstGeom prst="rect">
            <a:avLst/>
          </a:prstGeom>
        </p:spPr>
        <p:txBody>
          <a:bodyPr wrap="square" lIns="0" tIns="0" rIns="0" bIns="0" rtlCol="0" anchor="t">
            <a:spAutoFit/>
          </a:bodyPr>
          <a:lstStyle/>
          <a:p>
            <a:pPr algn="ctr" defTabSz="935157">
              <a:lnSpc>
                <a:spcPts val="5154"/>
              </a:lnSpc>
            </a:pPr>
            <a:r>
              <a:rPr lang="fr-FR" sz="3682" dirty="0">
                <a:solidFill>
                  <a:prstClr val="black"/>
                </a:solidFill>
                <a:latin typeface="Calibri"/>
              </a:rPr>
              <a:t>(Discussion en table en personne)</a:t>
            </a:r>
            <a:endParaRPr lang="en-US" sz="3682" dirty="0">
              <a:solidFill>
                <a:srgbClr val="000000"/>
              </a:solidFill>
              <a:latin typeface="Open Sans"/>
            </a:endParaRPr>
          </a:p>
        </p:txBody>
      </p:sp>
      <p:pic>
        <p:nvPicPr>
          <p:cNvPr id="4" name="Picture 3">
            <a:extLst>
              <a:ext uri="{FF2B5EF4-FFF2-40B4-BE49-F238E27FC236}">
                <a16:creationId xmlns:a16="http://schemas.microsoft.com/office/drawing/2014/main" id="{305CF4F4-83F4-DB85-1747-214307A4A14B}"/>
              </a:ext>
            </a:extLst>
          </p:cNvPr>
          <p:cNvPicPr>
            <a:picLocks noChangeAspect="1"/>
          </p:cNvPicPr>
          <p:nvPr/>
        </p:nvPicPr>
        <p:blipFill rotWithShape="1">
          <a:blip r:embed="rId3"/>
          <a:srcRect l="3678"/>
          <a:stretch/>
        </p:blipFill>
        <p:spPr>
          <a:xfrm>
            <a:off x="0" y="1999500"/>
            <a:ext cx="13792200" cy="8188688"/>
          </a:xfrm>
          <a:prstGeom prst="rect">
            <a:avLst/>
          </a:prstGeom>
          <a:ln>
            <a:solidFill>
              <a:schemeClr val="bg1">
                <a:lumMod val="50000"/>
              </a:schemeClr>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nvGrpSpPr>
          <p:cNvPr id="6" name="Group 6"/>
          <p:cNvGrpSpPr/>
          <p:nvPr/>
        </p:nvGrpSpPr>
        <p:grpSpPr>
          <a:xfrm>
            <a:off x="16535400" y="469558"/>
            <a:ext cx="1043743" cy="9169742"/>
            <a:chOff x="0" y="0"/>
            <a:chExt cx="1391658" cy="11838232"/>
          </a:xfrm>
        </p:grpSpPr>
        <p:sp>
          <p:nvSpPr>
            <p:cNvPr id="7" name="Freeform 7"/>
            <p:cNvSpPr/>
            <p:nvPr/>
          </p:nvSpPr>
          <p:spPr>
            <a:xfrm>
              <a:off x="0" y="0"/>
              <a:ext cx="1391666" cy="11838178"/>
            </a:xfrm>
            <a:custGeom>
              <a:avLst/>
              <a:gdLst/>
              <a:ahLst/>
              <a:cxnLst/>
              <a:rect l="l" t="t" r="r" b="b"/>
              <a:pathLst>
                <a:path w="1391666" h="11838178">
                  <a:moveTo>
                    <a:pt x="0" y="0"/>
                  </a:moveTo>
                  <a:lnTo>
                    <a:pt x="1391666" y="0"/>
                  </a:lnTo>
                  <a:lnTo>
                    <a:pt x="1391666" y="11838178"/>
                  </a:lnTo>
                  <a:lnTo>
                    <a:pt x="0" y="11838178"/>
                  </a:lnTo>
                  <a:close/>
                </a:path>
              </a:pathLst>
            </a:custGeom>
            <a:solidFill>
              <a:srgbClr val="B31166"/>
            </a:solidFill>
          </p:spPr>
          <p:txBody>
            <a:bodyPr/>
            <a:lstStyle/>
            <a:p>
              <a:endParaRPr lang="en-CA"/>
            </a:p>
          </p:txBody>
        </p:sp>
      </p:grpSp>
      <p:sp>
        <p:nvSpPr>
          <p:cNvPr id="8" name="Freeform 8"/>
          <p:cNvSpPr/>
          <p:nvPr/>
        </p:nvSpPr>
        <p:spPr>
          <a:xfrm>
            <a:off x="0" y="-114300"/>
            <a:ext cx="18288000" cy="10413996"/>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9" name="TextBox 9"/>
          <p:cNvSpPr txBox="1"/>
          <p:nvPr/>
        </p:nvSpPr>
        <p:spPr>
          <a:xfrm>
            <a:off x="1591998" y="3697225"/>
            <a:ext cx="4368990" cy="2000548"/>
          </a:xfrm>
          <a:prstGeom prst="rect">
            <a:avLst/>
          </a:prstGeom>
        </p:spPr>
        <p:txBody>
          <a:bodyPr lIns="0" tIns="0" rIns="0" bIns="0" rtlCol="0" anchor="t">
            <a:spAutoFit/>
          </a:bodyPr>
          <a:lstStyle/>
          <a:p>
            <a:pPr algn="r">
              <a:lnSpc>
                <a:spcPts val="5184"/>
              </a:lnSpc>
            </a:pPr>
            <a:r>
              <a:rPr lang="fr-CA" sz="4800" b="0" dirty="0">
                <a:solidFill>
                  <a:schemeClr val="tx1"/>
                </a:solidFill>
                <a:latin typeface="Century Gothic" panose="020B0502020202020204" pitchFamily="34" charset="0"/>
                <a:ea typeface="+mj-ea"/>
                <a:cs typeface="+mj-cs"/>
              </a:rPr>
              <a:t>Feuille de notes des secr</a:t>
            </a:r>
            <a:r>
              <a:rPr lang="fr-CA" sz="4800" b="0" dirty="0">
                <a:solidFill>
                  <a:schemeClr val="tx1"/>
                </a:solidFill>
                <a:latin typeface="Century Gothic" panose="020B0502020202020204" pitchFamily="34" charset="0"/>
              </a:rPr>
              <a:t>é</a:t>
            </a:r>
            <a:r>
              <a:rPr lang="fr-CA" sz="4800" b="0" dirty="0">
                <a:solidFill>
                  <a:schemeClr val="tx1"/>
                </a:solidFill>
                <a:latin typeface="Century Gothic" panose="020B0502020202020204" pitchFamily="34" charset="0"/>
                <a:ea typeface="+mj-ea"/>
                <a:cs typeface="+mj-cs"/>
              </a:rPr>
              <a:t>taires</a:t>
            </a:r>
            <a:endParaRPr lang="en-US" sz="4800" spc="-23" dirty="0">
              <a:solidFill>
                <a:srgbClr val="000000"/>
              </a:solidFill>
              <a:latin typeface="Century Gothic" panose="020B0502020202020204" pitchFamily="34" charset="0"/>
            </a:endParaRPr>
          </a:p>
        </p:txBody>
      </p:sp>
      <p:sp>
        <p:nvSpPr>
          <p:cNvPr id="10" name="AutoShape 10"/>
          <p:cNvSpPr/>
          <p:nvPr/>
        </p:nvSpPr>
        <p:spPr>
          <a:xfrm rot="5383031">
            <a:off x="4122795" y="5296779"/>
            <a:ext cx="4824471" cy="0"/>
          </a:xfrm>
          <a:prstGeom prst="line">
            <a:avLst/>
          </a:prstGeom>
          <a:ln w="9525" cap="rnd">
            <a:solidFill>
              <a:srgbClr val="3B3059"/>
            </a:solidFill>
            <a:prstDash val="solid"/>
            <a:headEnd type="none" w="sm" len="sm"/>
            <a:tailEnd type="none" w="sm" len="sm"/>
          </a:ln>
        </p:spPr>
        <p:txBody>
          <a:bodyPr/>
          <a:lstStyle/>
          <a:p>
            <a:endParaRPr lang="en-CA"/>
          </a:p>
        </p:txBody>
      </p:sp>
      <p:pic>
        <p:nvPicPr>
          <p:cNvPr id="12" name="Picture 11">
            <a:extLst>
              <a:ext uri="{FF2B5EF4-FFF2-40B4-BE49-F238E27FC236}">
                <a16:creationId xmlns:a16="http://schemas.microsoft.com/office/drawing/2014/main" id="{17054FD8-9D7B-802D-023F-0109279C506D}"/>
              </a:ext>
            </a:extLst>
          </p:cNvPr>
          <p:cNvPicPr>
            <a:picLocks noChangeAspect="1"/>
          </p:cNvPicPr>
          <p:nvPr/>
        </p:nvPicPr>
        <p:blipFill>
          <a:blip r:embed="rId9"/>
          <a:srcRect/>
          <a:stretch/>
        </p:blipFill>
        <p:spPr>
          <a:xfrm>
            <a:off x="7889386" y="123525"/>
            <a:ext cx="7961781" cy="99383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nvGrpSpPr>
          <p:cNvPr id="5" name="Group 5"/>
          <p:cNvGrpSpPr/>
          <p:nvPr/>
        </p:nvGrpSpPr>
        <p:grpSpPr>
          <a:xfrm>
            <a:off x="0" y="282062"/>
            <a:ext cx="18288000" cy="10284620"/>
            <a:chOff x="0" y="0"/>
            <a:chExt cx="24384000" cy="13712826"/>
          </a:xfrm>
        </p:grpSpPr>
        <p:sp>
          <p:nvSpPr>
            <p:cNvPr id="6" name="Freeform 6"/>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sp>
        <p:nvSpPr>
          <p:cNvPr id="12" name="TextBox 11">
            <a:extLst>
              <a:ext uri="{FF2B5EF4-FFF2-40B4-BE49-F238E27FC236}">
                <a16:creationId xmlns:a16="http://schemas.microsoft.com/office/drawing/2014/main" id="{3C433569-19B1-461D-AD9D-C8B2F52A1098}"/>
              </a:ext>
            </a:extLst>
          </p:cNvPr>
          <p:cNvSpPr txBox="1"/>
          <p:nvPr/>
        </p:nvSpPr>
        <p:spPr>
          <a:xfrm>
            <a:off x="278215" y="234031"/>
            <a:ext cx="13438863" cy="2068002"/>
          </a:xfrm>
          <a:prstGeom prst="rect">
            <a:avLst/>
          </a:prstGeom>
          <a:noFill/>
        </p:spPr>
        <p:txBody>
          <a:bodyPr wrap="square" rtlCol="0">
            <a:spAutoFit/>
          </a:bodyPr>
          <a:lstStyle/>
          <a:p>
            <a:pPr algn="ctr"/>
            <a:r>
              <a:rPr lang="en-CA" sz="8800" dirty="0"/>
              <a:t>Group #1: INCLUSION</a:t>
            </a:r>
          </a:p>
          <a:p>
            <a:pPr algn="ctr" defTabSz="935157">
              <a:lnSpc>
                <a:spcPts val="5154"/>
              </a:lnSpc>
            </a:pPr>
            <a:r>
              <a:rPr lang="fr-FR" sz="3600" dirty="0">
                <a:solidFill>
                  <a:prstClr val="black"/>
                </a:solidFill>
                <a:latin typeface="Calibri"/>
              </a:rPr>
              <a:t>(Discussion en table en personne)</a:t>
            </a:r>
            <a:endParaRPr lang="en-US" sz="3600" dirty="0">
              <a:solidFill>
                <a:srgbClr val="000000"/>
              </a:solidFill>
              <a:latin typeface="Open Sans"/>
            </a:endParaRPr>
          </a:p>
        </p:txBody>
      </p:sp>
      <p:pic>
        <p:nvPicPr>
          <p:cNvPr id="7" name="Picture 6">
            <a:extLst>
              <a:ext uri="{FF2B5EF4-FFF2-40B4-BE49-F238E27FC236}">
                <a16:creationId xmlns:a16="http://schemas.microsoft.com/office/drawing/2014/main" id="{DB85BC5A-BD59-4AF1-95DD-8DB5664748FD}"/>
              </a:ext>
            </a:extLst>
          </p:cNvPr>
          <p:cNvPicPr>
            <a:picLocks noChangeAspect="1"/>
          </p:cNvPicPr>
          <p:nvPr/>
        </p:nvPicPr>
        <p:blipFill>
          <a:blip r:embed="rId7"/>
          <a:stretch>
            <a:fillRect/>
          </a:stretch>
        </p:blipFill>
        <p:spPr>
          <a:xfrm>
            <a:off x="154552" y="2469014"/>
            <a:ext cx="13686188" cy="7826890"/>
          </a:xfrm>
          <a:prstGeom prst="rect">
            <a:avLst/>
          </a:prstGeom>
          <a:solidFill>
            <a:schemeClr val="bg1">
              <a:lumMod val="50000"/>
            </a:schemeClr>
          </a:solidFill>
          <a:ln>
            <a:solidFill>
              <a:schemeClr val="bg1">
                <a:lumMod val="50000"/>
              </a:schemeClr>
            </a:solidFill>
          </a:ln>
        </p:spPr>
      </p:pic>
      <p:sp>
        <p:nvSpPr>
          <p:cNvPr id="9" name="TextBox 4">
            <a:extLst>
              <a:ext uri="{FF2B5EF4-FFF2-40B4-BE49-F238E27FC236}">
                <a16:creationId xmlns:a16="http://schemas.microsoft.com/office/drawing/2014/main" id="{2ABA2A7C-1A2F-796F-24DC-4D1741124DDD}"/>
              </a:ext>
            </a:extLst>
          </p:cNvPr>
          <p:cNvSpPr txBox="1"/>
          <p:nvPr/>
        </p:nvSpPr>
        <p:spPr>
          <a:xfrm>
            <a:off x="13853440" y="419100"/>
            <a:ext cx="4286250" cy="655774"/>
          </a:xfrm>
          <a:prstGeom prst="rect">
            <a:avLst/>
          </a:prstGeom>
        </p:spPr>
        <p:txBody>
          <a:bodyPr wrap="square" lIns="0" tIns="0" rIns="0" bIns="0" rtlCol="0" anchor="t">
            <a:spAutoFit/>
          </a:bodyPr>
          <a:lstStyle/>
          <a:p>
            <a:pPr algn="ctr" defTabSz="935157">
              <a:lnSpc>
                <a:spcPts val="2557"/>
              </a:lnSpc>
            </a:pPr>
            <a:r>
              <a:rPr lang="en-US" sz="3068" dirty="0">
                <a:solidFill>
                  <a:srgbClr val="000000"/>
                </a:solidFill>
                <a:latin typeface="Open Sans"/>
              </a:rPr>
              <a:t>Instructions</a:t>
            </a:r>
            <a:endParaRPr lang="en-US" sz="1636" dirty="0">
              <a:solidFill>
                <a:srgbClr val="000000"/>
              </a:solidFill>
              <a:latin typeface="Open Sans"/>
            </a:endParaRPr>
          </a:p>
          <a:p>
            <a:pPr algn="ctr" defTabSz="935157">
              <a:lnSpc>
                <a:spcPts val="2557"/>
              </a:lnSpc>
            </a:pPr>
            <a:r>
              <a:rPr lang="en-US" sz="1636" b="1" dirty="0">
                <a:solidFill>
                  <a:srgbClr val="000000"/>
                </a:solidFill>
                <a:latin typeface="Open Sans Light"/>
              </a:rPr>
              <a:t>Désignez quelqu’un pour prendre des notes</a:t>
            </a:r>
            <a:endParaRPr lang="en-US" sz="1432" b="1" dirty="0">
              <a:solidFill>
                <a:srgbClr val="000000"/>
              </a:solidFill>
              <a:latin typeface="Open Sans"/>
            </a:endParaRPr>
          </a:p>
        </p:txBody>
      </p:sp>
      <p:sp>
        <p:nvSpPr>
          <p:cNvPr id="13" name="TextBox 5">
            <a:extLst>
              <a:ext uri="{FF2B5EF4-FFF2-40B4-BE49-F238E27FC236}">
                <a16:creationId xmlns:a16="http://schemas.microsoft.com/office/drawing/2014/main" id="{7A804549-B214-139D-8C77-31B687BE6540}"/>
              </a:ext>
            </a:extLst>
          </p:cNvPr>
          <p:cNvSpPr txBox="1"/>
          <p:nvPr/>
        </p:nvSpPr>
        <p:spPr>
          <a:xfrm>
            <a:off x="14053704" y="1358294"/>
            <a:ext cx="3962400" cy="8991710"/>
          </a:xfrm>
          <a:prstGeom prst="rect">
            <a:avLst/>
          </a:prstGeom>
        </p:spPr>
        <p:txBody>
          <a:bodyPr wrap="square" lIns="0" tIns="0" rIns="0" bIns="0" rtlCol="0" anchor="t">
            <a:spAutoFit/>
          </a:bodyPr>
          <a:lstStyle/>
          <a:p>
            <a:pPr defTabSz="935157">
              <a:lnSpc>
                <a:spcPts val="2076"/>
              </a:lnSpc>
            </a:pPr>
            <a:r>
              <a:rPr lang="en-US" sz="1483" dirty="0">
                <a:solidFill>
                  <a:srgbClr val="000000"/>
                </a:solidFill>
                <a:latin typeface="Open Sans Light"/>
              </a:rPr>
              <a:t>Écrivez dans le sujet que le groupe a choisi d'explorer (dans la bannière dorée dans le coin supérieur gauche de la feuille de travail (Attribuer un enregistreur)  </a:t>
            </a:r>
          </a:p>
          <a:p>
            <a:pPr defTabSz="935157">
              <a:lnSpc>
                <a:spcPts val="2076"/>
              </a:lnSpc>
            </a:pPr>
            <a:endParaRPr sz="1841" dirty="0">
              <a:solidFill>
                <a:prstClr val="black"/>
              </a:solidFill>
              <a:latin typeface="Calibri"/>
            </a:endParaRPr>
          </a:p>
          <a:p>
            <a:pPr defTabSz="935157">
              <a:lnSpc>
                <a:spcPts val="2076"/>
              </a:lnSpc>
            </a:pPr>
            <a:r>
              <a:rPr lang="en-US" sz="1483" dirty="0">
                <a:solidFill>
                  <a:srgbClr val="000000"/>
                </a:solidFill>
                <a:latin typeface="Open Sans Light"/>
              </a:rPr>
              <a:t>Discutez du sujet en permettant à chaque personne de dire ce qu’il signifie pour elle, de faire part de ses observations ou de son vécu ou de dire pourquoi il est important pour favoriser L’INCLUSION .</a:t>
            </a:r>
          </a:p>
          <a:p>
            <a:pPr defTabSz="935157">
              <a:lnSpc>
                <a:spcPts val="2076"/>
              </a:lnSpc>
            </a:pPr>
            <a:endParaRPr sz="1841" dirty="0">
              <a:solidFill>
                <a:prstClr val="black"/>
              </a:solidFill>
              <a:latin typeface="Calibri"/>
            </a:endParaRPr>
          </a:p>
          <a:p>
            <a:pPr defTabSz="935157">
              <a:lnSpc>
                <a:spcPts val="2076"/>
              </a:lnSpc>
            </a:pPr>
            <a:r>
              <a:rPr lang="en-US" sz="1483" dirty="0">
                <a:solidFill>
                  <a:srgbClr val="000000"/>
                </a:solidFill>
                <a:latin typeface="Open Sans Light"/>
              </a:rPr>
              <a:t>Voyez quels mythes ou préjugés pourraient toucher votre sujet, puis entrez les numéros de ceux que l’équipe a choisis.</a:t>
            </a:r>
          </a:p>
          <a:p>
            <a:pPr defTabSz="935157">
              <a:lnSpc>
                <a:spcPts val="2076"/>
              </a:lnSpc>
            </a:pPr>
            <a:endParaRPr sz="1841" dirty="0">
              <a:solidFill>
                <a:prstClr val="black"/>
              </a:solidFill>
              <a:latin typeface="Calibri"/>
            </a:endParaRPr>
          </a:p>
          <a:p>
            <a:pPr defTabSz="935157">
              <a:lnSpc>
                <a:spcPts val="2076"/>
              </a:lnSpc>
            </a:pPr>
            <a:endParaRPr sz="1841" dirty="0">
              <a:solidFill>
                <a:prstClr val="black"/>
              </a:solidFill>
              <a:latin typeface="Calibri"/>
            </a:endParaRPr>
          </a:p>
          <a:p>
            <a:pPr defTabSz="935157">
              <a:lnSpc>
                <a:spcPts val="2076"/>
              </a:lnSpc>
            </a:pPr>
            <a:r>
              <a:rPr lang="en-US" sz="1483" dirty="0">
                <a:solidFill>
                  <a:srgbClr val="000000"/>
                </a:solidFill>
                <a:latin typeface="Open Sans Light"/>
              </a:rPr>
              <a:t>Ensuite, commencez votre remue-méninges et discutez de possibles réponses structurelles ou systémiques qui appuieraient votre sujet. Assemblez des éléments similaires ou connexes pour donner un titre descriptif à votre réponse.</a:t>
            </a:r>
          </a:p>
          <a:p>
            <a:pPr defTabSz="935157">
              <a:lnSpc>
                <a:spcPts val="2076"/>
              </a:lnSpc>
            </a:pPr>
            <a:endParaRPr sz="1841" dirty="0">
              <a:solidFill>
                <a:prstClr val="black"/>
              </a:solidFill>
              <a:latin typeface="Calibri"/>
            </a:endParaRPr>
          </a:p>
          <a:p>
            <a:pPr defTabSz="935157">
              <a:lnSpc>
                <a:spcPts val="2076"/>
              </a:lnSpc>
            </a:pPr>
            <a:r>
              <a:rPr lang="en-US" sz="1483" dirty="0">
                <a:solidFill>
                  <a:srgbClr val="000000"/>
                </a:solidFill>
                <a:latin typeface="Open Sans Light"/>
              </a:rPr>
              <a:t>Dans l’espace prévu à cette fin, résumez l’innovation structurelle ou systémique de votre équipe et dressez-y la liste de vos arguments.</a:t>
            </a:r>
          </a:p>
          <a:p>
            <a:pPr defTabSz="935157">
              <a:lnSpc>
                <a:spcPts val="1503"/>
              </a:lnSpc>
            </a:pPr>
            <a:endParaRPr sz="1841" dirty="0">
              <a:solidFill>
                <a:prstClr val="black"/>
              </a:solidFill>
              <a:latin typeface="Calibri"/>
            </a:endParaRPr>
          </a:p>
          <a:p>
            <a:pPr defTabSz="935157">
              <a:lnSpc>
                <a:spcPts val="2076"/>
              </a:lnSpc>
            </a:pPr>
            <a:r>
              <a:rPr lang="en-US" sz="1483" dirty="0">
                <a:solidFill>
                  <a:srgbClr val="000000"/>
                </a:solidFill>
                <a:latin typeface="Open Sans Light"/>
              </a:rPr>
              <a:t>Sous « Priorité aux priorités », notez les mesures ou les facteurs d’importance qui, selon votre équipe, favoriseraient une approche intersectionnelle et une mise en œuvre fructueuse.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2913518" y="2514600"/>
            <a:ext cx="4229100" cy="4229100"/>
          </a:xfrm>
          <a:custGeom>
            <a:avLst/>
            <a:gdLst/>
            <a:ahLst/>
            <a:cxnLst/>
            <a:rect l="l" t="t" r="r" b="b"/>
            <a:pathLst>
              <a:path w="4229100" h="4229100">
                <a:moveTo>
                  <a:pt x="0" y="0"/>
                </a:moveTo>
                <a:lnTo>
                  <a:pt x="4229100" y="0"/>
                </a:lnTo>
                <a:lnTo>
                  <a:pt x="4229100" y="4229100"/>
                </a:lnTo>
                <a:lnTo>
                  <a:pt x="0" y="42291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5" name="Freeform 5"/>
          <p:cNvSpPr/>
          <p:nvPr/>
        </p:nvSpPr>
        <p:spPr>
          <a:xfrm>
            <a:off x="12716302" y="2278570"/>
            <a:ext cx="4989359" cy="1496798"/>
          </a:xfrm>
          <a:custGeom>
            <a:avLst/>
            <a:gdLst/>
            <a:ahLst/>
            <a:cxnLst/>
            <a:rect l="l" t="t" r="r" b="b"/>
            <a:pathLst>
              <a:path w="4989359" h="1496798">
                <a:moveTo>
                  <a:pt x="0" y="0"/>
                </a:moveTo>
                <a:lnTo>
                  <a:pt x="4989359" y="0"/>
                </a:lnTo>
                <a:lnTo>
                  <a:pt x="4989359" y="1496797"/>
                </a:lnTo>
                <a:lnTo>
                  <a:pt x="0" y="14967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6" name="Freeform 6"/>
          <p:cNvSpPr/>
          <p:nvPr/>
        </p:nvSpPr>
        <p:spPr>
          <a:xfrm>
            <a:off x="-69237" y="2520554"/>
            <a:ext cx="16916400" cy="4344555"/>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grpSp>
        <p:nvGrpSpPr>
          <p:cNvPr id="7" name="Group 7"/>
          <p:cNvGrpSpPr/>
          <p:nvPr/>
        </p:nvGrpSpPr>
        <p:grpSpPr>
          <a:xfrm>
            <a:off x="-22274" y="-46364"/>
            <a:ext cx="18288000" cy="10284620"/>
            <a:chOff x="0" y="0"/>
            <a:chExt cx="24384000" cy="13712826"/>
          </a:xfrm>
        </p:grpSpPr>
        <p:sp>
          <p:nvSpPr>
            <p:cNvPr id="8" name="Freeform 8"/>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grpSp>
        <p:nvGrpSpPr>
          <p:cNvPr id="11" name="Group 11"/>
          <p:cNvGrpSpPr/>
          <p:nvPr/>
        </p:nvGrpSpPr>
        <p:grpSpPr>
          <a:xfrm>
            <a:off x="505479" y="1104444"/>
            <a:ext cx="8453086" cy="4437148"/>
            <a:chOff x="-95544" y="0"/>
            <a:chExt cx="11270782" cy="6998546"/>
          </a:xfrm>
        </p:grpSpPr>
        <p:sp>
          <p:nvSpPr>
            <p:cNvPr id="12" name="Freeform 12"/>
            <p:cNvSpPr/>
            <p:nvPr/>
          </p:nvSpPr>
          <p:spPr>
            <a:xfrm>
              <a:off x="0" y="0"/>
              <a:ext cx="11175238" cy="6374892"/>
            </a:xfrm>
            <a:custGeom>
              <a:avLst/>
              <a:gdLst/>
              <a:ahLst/>
              <a:cxnLst/>
              <a:rect l="l" t="t" r="r" b="b"/>
              <a:pathLst>
                <a:path w="11175238" h="6374892">
                  <a:moveTo>
                    <a:pt x="0" y="0"/>
                  </a:moveTo>
                  <a:lnTo>
                    <a:pt x="11175238" y="0"/>
                  </a:lnTo>
                  <a:lnTo>
                    <a:pt x="11175238" y="6374892"/>
                  </a:lnTo>
                  <a:lnTo>
                    <a:pt x="0" y="6374892"/>
                  </a:lnTo>
                  <a:close/>
                </a:path>
              </a:pathLst>
            </a:custGeom>
            <a:solidFill>
              <a:srgbClr val="FFFFFF"/>
            </a:solidFill>
          </p:spPr>
          <p:txBody>
            <a:bodyPr/>
            <a:lstStyle/>
            <a:p>
              <a:endParaRPr lang="en-CA"/>
            </a:p>
          </p:txBody>
        </p:sp>
        <p:sp>
          <p:nvSpPr>
            <p:cNvPr id="13" name="TextBox 13"/>
            <p:cNvSpPr txBox="1"/>
            <p:nvPr/>
          </p:nvSpPr>
          <p:spPr>
            <a:xfrm>
              <a:off x="-95544" y="518915"/>
              <a:ext cx="9051582" cy="6479631"/>
            </a:xfrm>
            <a:prstGeom prst="rect">
              <a:avLst/>
            </a:prstGeom>
          </p:spPr>
          <p:txBody>
            <a:bodyPr lIns="50800" tIns="50800" rIns="50800" bIns="50800" rtlCol="0" anchor="t"/>
            <a:lstStyle/>
            <a:p>
              <a:pPr algn="l">
                <a:lnSpc>
                  <a:spcPts val="3839"/>
                </a:lnSpc>
              </a:pPr>
              <a:endParaRPr dirty="0"/>
            </a:p>
            <a:p>
              <a:pPr eaLnBrk="0" fontAlgn="base" hangingPunct="0">
                <a:spcBef>
                  <a:spcPct val="0"/>
                </a:spcBef>
                <a:spcAft>
                  <a:spcPct val="0"/>
                </a:spcAft>
              </a:pPr>
              <a:r>
                <a:rPr kumimoji="0" lang="fr-FR" altLang="en-US" sz="3600" i="0" u="none" strike="noStrike" cap="none" normalizeH="0" baseline="0" dirty="0">
                  <a:ln>
                    <a:noFill/>
                  </a:ln>
                  <a:solidFill>
                    <a:srgbClr val="202124"/>
                  </a:solidFill>
                  <a:effectLst/>
                  <a:latin typeface="Century Gothic" panose="020B0502020202020204" pitchFamily="34" charset="0"/>
                </a:rPr>
                <a:t>Sujets de discussion et langue</a:t>
              </a:r>
              <a:r>
                <a:rPr kumimoji="0" lang="fr-FR" altLang="en-US" sz="1800" i="0" u="none" strike="noStrike" cap="none" normalizeH="0" baseline="0" dirty="0">
                  <a:ln>
                    <a:noFill/>
                  </a:ln>
                  <a:solidFill>
                    <a:schemeClr val="tx1"/>
                  </a:solidFill>
                  <a:effectLst/>
                  <a:latin typeface="Century Gothic" panose="020B0502020202020204" pitchFamily="34" charset="0"/>
                </a:rPr>
                <a:t> </a:t>
              </a:r>
              <a:endParaRPr kumimoji="0" lang="fr-FR" altLang="en-US" sz="280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800" spc="-17" dirty="0">
                <a:solidFill>
                  <a:srgbClr val="000000"/>
                </a:solidFill>
                <a:latin typeface="Evolventa"/>
              </a:endParaRPr>
            </a:p>
            <a:p>
              <a:pPr marL="304815" indent="-304815" defTabSz="609630">
                <a:spcAft>
                  <a:spcPts val="1200"/>
                </a:spcAft>
                <a:buFont typeface="Arial" panose="020B0604020202020204" pitchFamily="34" charset="0"/>
                <a:buChar char="•"/>
              </a:pPr>
              <a:r>
                <a:rPr lang="fr-CA" sz="3200" b="1" dirty="0">
                  <a:solidFill>
                    <a:prstClr val="black"/>
                  </a:solidFill>
                  <a:latin typeface="Century Gothic" panose="020B0502020202020204" pitchFamily="34" charset="0"/>
                </a:rPr>
                <a:t>Tables anglophones : </a:t>
              </a:r>
              <a:r>
                <a:rPr lang="fr-CA" sz="3200" b="1" dirty="0">
                  <a:solidFill>
                    <a:srgbClr val="FF66CC"/>
                  </a:solidFill>
                  <a:latin typeface="Century Gothic" panose="020B0502020202020204" pitchFamily="34" charset="0"/>
                </a:rPr>
                <a:t>4</a:t>
              </a:r>
              <a:r>
                <a:rPr lang="fr-CA" sz="3200" dirty="0">
                  <a:solidFill>
                    <a:srgbClr val="FF66CC"/>
                  </a:solidFill>
                  <a:latin typeface="Century Gothic" panose="020B0502020202020204" pitchFamily="34" charset="0"/>
                </a:rPr>
                <a:t> </a:t>
              </a:r>
              <a:r>
                <a:rPr lang="fr-CA" sz="3200" dirty="0">
                  <a:solidFill>
                    <a:prstClr val="black"/>
                  </a:solidFill>
                  <a:latin typeface="Century Gothic" panose="020B0502020202020204" pitchFamily="34" charset="0"/>
                </a:rPr>
                <a:t>et </a:t>
              </a:r>
              <a:r>
                <a:rPr lang="fr-CA" sz="3200" b="1" dirty="0">
                  <a:solidFill>
                    <a:srgbClr val="00B0F0"/>
                  </a:solidFill>
                  <a:latin typeface="Century Gothic" panose="020B0502020202020204" pitchFamily="34" charset="0"/>
                </a:rPr>
                <a:t>8</a:t>
              </a:r>
            </a:p>
            <a:p>
              <a:pPr marL="304815" indent="-304815" defTabSz="609630">
                <a:spcAft>
                  <a:spcPts val="1200"/>
                </a:spcAft>
                <a:buFont typeface="Arial" panose="020B0604020202020204" pitchFamily="34" charset="0"/>
                <a:buChar char="•"/>
              </a:pPr>
              <a:r>
                <a:rPr lang="fr-CA" sz="3200" b="1" dirty="0">
                  <a:solidFill>
                    <a:prstClr val="black"/>
                  </a:solidFill>
                  <a:latin typeface="Century Gothic" panose="020B0502020202020204" pitchFamily="34" charset="0"/>
                </a:rPr>
                <a:t>Tables bilingues : </a:t>
              </a:r>
              <a:r>
                <a:rPr lang="fr-CA" sz="3200" b="1" dirty="0">
                  <a:solidFill>
                    <a:srgbClr val="FF66CC"/>
                  </a:solidFill>
                  <a:latin typeface="Century Gothic" panose="020B0502020202020204" pitchFamily="34" charset="0"/>
                </a:rPr>
                <a:t>1</a:t>
              </a:r>
              <a:r>
                <a:rPr lang="fr-CA" sz="3200" dirty="0">
                  <a:solidFill>
                    <a:prstClr val="black"/>
                  </a:solidFill>
                  <a:latin typeface="Century Gothic" panose="020B0502020202020204" pitchFamily="34" charset="0"/>
                </a:rPr>
                <a:t>, </a:t>
              </a:r>
              <a:r>
                <a:rPr lang="fr-CA" sz="3200" b="1" dirty="0">
                  <a:solidFill>
                    <a:srgbClr val="FF66CC"/>
                  </a:solidFill>
                  <a:latin typeface="Century Gothic" panose="020B0502020202020204" pitchFamily="34" charset="0"/>
                </a:rPr>
                <a:t>3</a:t>
              </a:r>
              <a:r>
                <a:rPr lang="fr-CA" sz="3200" dirty="0">
                  <a:solidFill>
                    <a:prstClr val="black"/>
                  </a:solidFill>
                  <a:latin typeface="Century Gothic" panose="020B0502020202020204" pitchFamily="34" charset="0"/>
                </a:rPr>
                <a:t>, </a:t>
              </a:r>
              <a:r>
                <a:rPr lang="fr-CA" sz="3200" b="1" dirty="0">
                  <a:solidFill>
                    <a:srgbClr val="FF66CC"/>
                  </a:solidFill>
                  <a:latin typeface="Century Gothic" panose="020B0502020202020204" pitchFamily="34" charset="0"/>
                </a:rPr>
                <a:t>5</a:t>
              </a:r>
              <a:r>
                <a:rPr lang="fr-CA" sz="3200" dirty="0">
                  <a:solidFill>
                    <a:prstClr val="black"/>
                  </a:solidFill>
                  <a:latin typeface="Century Gothic" panose="020B0502020202020204" pitchFamily="34" charset="0"/>
                </a:rPr>
                <a:t>, </a:t>
              </a:r>
              <a:r>
                <a:rPr lang="fr-CA" sz="3200" b="1" dirty="0">
                  <a:solidFill>
                    <a:srgbClr val="00B0F0"/>
                  </a:solidFill>
                  <a:latin typeface="Century Gothic" panose="020B0502020202020204" pitchFamily="34" charset="0"/>
                </a:rPr>
                <a:t>7</a:t>
              </a:r>
              <a:r>
                <a:rPr lang="fr-CA" sz="3200" dirty="0">
                  <a:solidFill>
                    <a:prstClr val="black"/>
                  </a:solidFill>
                  <a:latin typeface="Century Gothic" panose="020B0502020202020204" pitchFamily="34" charset="0"/>
                </a:rPr>
                <a:t>, </a:t>
              </a:r>
              <a:r>
                <a:rPr lang="fr-CA" sz="3200" b="1" dirty="0">
                  <a:solidFill>
                    <a:srgbClr val="00B0F0"/>
                  </a:solidFill>
                  <a:latin typeface="Century Gothic" panose="020B0502020202020204" pitchFamily="34" charset="0"/>
                </a:rPr>
                <a:t>9</a:t>
              </a:r>
              <a:r>
                <a:rPr lang="fr-CA" sz="3200" dirty="0">
                  <a:solidFill>
                    <a:prstClr val="black"/>
                  </a:solidFill>
                  <a:latin typeface="Century Gothic" panose="020B0502020202020204" pitchFamily="34" charset="0"/>
                </a:rPr>
                <a:t>, </a:t>
              </a:r>
              <a:r>
                <a:rPr lang="fr-CA" sz="3200" b="1" dirty="0">
                  <a:solidFill>
                    <a:srgbClr val="9148C8"/>
                  </a:solidFill>
                  <a:latin typeface="Century Gothic" panose="020B0502020202020204" pitchFamily="34" charset="0"/>
                </a:rPr>
                <a:t>11</a:t>
              </a:r>
              <a:r>
                <a:rPr lang="fr-CA" sz="3200" dirty="0">
                  <a:solidFill>
                    <a:prstClr val="black"/>
                  </a:solidFill>
                  <a:latin typeface="Century Gothic" panose="020B0502020202020204" pitchFamily="34" charset="0"/>
                </a:rPr>
                <a:t>, </a:t>
              </a:r>
              <a:r>
                <a:rPr lang="fr-CA" sz="3200" b="1" dirty="0">
                  <a:solidFill>
                    <a:srgbClr val="9148C8"/>
                  </a:solidFill>
                  <a:latin typeface="Century Gothic" panose="020B0502020202020204" pitchFamily="34" charset="0"/>
                </a:rPr>
                <a:t>13</a:t>
              </a:r>
              <a:r>
                <a:rPr lang="fr-CA" sz="3200" dirty="0">
                  <a:solidFill>
                    <a:prstClr val="black"/>
                  </a:solidFill>
                  <a:latin typeface="Century Gothic" panose="020B0502020202020204" pitchFamily="34" charset="0"/>
                </a:rPr>
                <a:t>, </a:t>
              </a:r>
              <a:r>
                <a:rPr lang="fr-CA" sz="3200" b="1" dirty="0">
                  <a:solidFill>
                    <a:srgbClr val="9148C8"/>
                  </a:solidFill>
                  <a:latin typeface="Century Gothic" panose="020B0502020202020204" pitchFamily="34" charset="0"/>
                </a:rPr>
                <a:t>15</a:t>
              </a:r>
              <a:r>
                <a:rPr lang="fr-CA" sz="3200" dirty="0">
                  <a:solidFill>
                    <a:prstClr val="black"/>
                  </a:solidFill>
                  <a:latin typeface="Century Gothic" panose="020B0502020202020204" pitchFamily="34" charset="0"/>
                </a:rPr>
                <a:t>, </a:t>
              </a:r>
              <a:r>
                <a:rPr lang="fr-CA" sz="3200" b="1" dirty="0">
                  <a:solidFill>
                    <a:srgbClr val="FF0000"/>
                  </a:solidFill>
                  <a:latin typeface="Century Gothic" panose="020B0502020202020204" pitchFamily="34" charset="0"/>
                </a:rPr>
                <a:t>17</a:t>
              </a:r>
              <a:r>
                <a:rPr lang="fr-CA" sz="3200" dirty="0">
                  <a:solidFill>
                    <a:prstClr val="black"/>
                  </a:solidFill>
                  <a:latin typeface="Century Gothic" panose="020B0502020202020204" pitchFamily="34" charset="0"/>
                </a:rPr>
                <a:t> et </a:t>
              </a:r>
              <a:r>
                <a:rPr lang="fr-CA" sz="3200" b="1" dirty="0">
                  <a:solidFill>
                    <a:srgbClr val="FF0000"/>
                  </a:solidFill>
                  <a:latin typeface="Century Gothic" panose="020B0502020202020204" pitchFamily="34" charset="0"/>
                </a:rPr>
                <a:t>19</a:t>
              </a:r>
            </a:p>
            <a:p>
              <a:pPr marL="304815" indent="-304815" defTabSz="609630">
                <a:spcAft>
                  <a:spcPts val="1200"/>
                </a:spcAft>
                <a:buFont typeface="Arial" panose="020B0604020202020204" pitchFamily="34" charset="0"/>
                <a:buChar char="•"/>
              </a:pPr>
              <a:r>
                <a:rPr lang="fr-CA" sz="3200" b="1" dirty="0">
                  <a:solidFill>
                    <a:prstClr val="black"/>
                  </a:solidFill>
                  <a:latin typeface="Century Gothic" panose="020B0502020202020204" pitchFamily="34" charset="0"/>
                </a:rPr>
                <a:t>Tables francophones : </a:t>
              </a:r>
              <a:r>
                <a:rPr lang="fr-CA" sz="3200" b="1" dirty="0">
                  <a:solidFill>
                    <a:srgbClr val="FF66CC"/>
                  </a:solidFill>
                  <a:latin typeface="Century Gothic" panose="020B0502020202020204" pitchFamily="34" charset="0"/>
                </a:rPr>
                <a:t>2</a:t>
              </a:r>
              <a:r>
                <a:rPr lang="fr-CA" sz="3200" dirty="0">
                  <a:solidFill>
                    <a:prstClr val="black"/>
                  </a:solidFill>
                  <a:latin typeface="Century Gothic" panose="020B0502020202020204" pitchFamily="34" charset="0"/>
                </a:rPr>
                <a:t>, </a:t>
              </a:r>
              <a:r>
                <a:rPr lang="fr-CA" sz="3200" b="1" dirty="0">
                  <a:solidFill>
                    <a:srgbClr val="00B0F0"/>
                  </a:solidFill>
                  <a:latin typeface="Century Gothic" panose="020B0502020202020204" pitchFamily="34" charset="0"/>
                </a:rPr>
                <a:t>6</a:t>
              </a:r>
              <a:r>
                <a:rPr lang="fr-CA" sz="3200" dirty="0">
                  <a:solidFill>
                    <a:prstClr val="black"/>
                  </a:solidFill>
                  <a:latin typeface="Century Gothic" panose="020B0502020202020204" pitchFamily="34" charset="0"/>
                </a:rPr>
                <a:t>, </a:t>
              </a:r>
              <a:r>
                <a:rPr lang="fr-CA" sz="3200" b="1" dirty="0">
                  <a:solidFill>
                    <a:srgbClr val="00B0F0"/>
                  </a:solidFill>
                  <a:latin typeface="Century Gothic" panose="020B0502020202020204" pitchFamily="34" charset="0"/>
                </a:rPr>
                <a:t>10</a:t>
              </a:r>
              <a:r>
                <a:rPr lang="fr-CA" sz="3200" dirty="0">
                  <a:solidFill>
                    <a:prstClr val="black"/>
                  </a:solidFill>
                  <a:latin typeface="Century Gothic" panose="020B0502020202020204" pitchFamily="34" charset="0"/>
                </a:rPr>
                <a:t>, </a:t>
              </a:r>
              <a:r>
                <a:rPr lang="fr-CA" sz="3200" b="1" dirty="0">
                  <a:solidFill>
                    <a:srgbClr val="9148C8"/>
                  </a:solidFill>
                  <a:latin typeface="Century Gothic" panose="020B0502020202020204" pitchFamily="34" charset="0"/>
                </a:rPr>
                <a:t>12</a:t>
              </a:r>
              <a:r>
                <a:rPr lang="fr-CA" sz="3200" dirty="0">
                  <a:solidFill>
                    <a:prstClr val="black"/>
                  </a:solidFill>
                  <a:latin typeface="Century Gothic" panose="020B0502020202020204" pitchFamily="34" charset="0"/>
                </a:rPr>
                <a:t>, </a:t>
              </a:r>
              <a:r>
                <a:rPr lang="fr-CA" sz="3200" b="1" dirty="0">
                  <a:solidFill>
                    <a:srgbClr val="9148C8"/>
                  </a:solidFill>
                  <a:latin typeface="Century Gothic" panose="020B0502020202020204" pitchFamily="34" charset="0"/>
                </a:rPr>
                <a:t>14</a:t>
              </a:r>
              <a:r>
                <a:rPr lang="fr-CA" sz="3200" dirty="0">
                  <a:solidFill>
                    <a:prstClr val="black"/>
                  </a:solidFill>
                  <a:latin typeface="Century Gothic" panose="020B0502020202020204" pitchFamily="34" charset="0"/>
                </a:rPr>
                <a:t>, </a:t>
              </a:r>
              <a:r>
                <a:rPr lang="fr-CA" sz="3200" b="1" dirty="0">
                  <a:solidFill>
                    <a:srgbClr val="FF0000"/>
                  </a:solidFill>
                  <a:latin typeface="Century Gothic" panose="020B0502020202020204" pitchFamily="34" charset="0"/>
                </a:rPr>
                <a:t>16</a:t>
              </a:r>
              <a:r>
                <a:rPr lang="fr-CA" sz="3200" dirty="0">
                  <a:solidFill>
                    <a:prstClr val="black"/>
                  </a:solidFill>
                  <a:latin typeface="Century Gothic" panose="020B0502020202020204" pitchFamily="34" charset="0"/>
                </a:rPr>
                <a:t>, </a:t>
              </a:r>
              <a:r>
                <a:rPr lang="fr-CA" sz="3200" b="1" dirty="0">
                  <a:solidFill>
                    <a:srgbClr val="FF0000"/>
                  </a:solidFill>
                  <a:latin typeface="Century Gothic" panose="020B0502020202020204" pitchFamily="34" charset="0"/>
                </a:rPr>
                <a:t>18</a:t>
              </a:r>
              <a:r>
                <a:rPr lang="fr-CA" sz="3200" dirty="0">
                  <a:solidFill>
                    <a:prstClr val="black"/>
                  </a:solidFill>
                  <a:latin typeface="Century Gothic" panose="020B0502020202020204" pitchFamily="34" charset="0"/>
                </a:rPr>
                <a:t> et </a:t>
              </a:r>
              <a:r>
                <a:rPr lang="fr-CA" sz="3200" b="1" dirty="0">
                  <a:solidFill>
                    <a:srgbClr val="FF0000"/>
                  </a:solidFill>
                  <a:latin typeface="Century Gothic" panose="020B0502020202020204" pitchFamily="34" charset="0"/>
                </a:rPr>
                <a:t>20</a:t>
              </a:r>
            </a:p>
            <a:p>
              <a:pPr marL="579030" lvl="1" indent="-289515" algn="l">
                <a:lnSpc>
                  <a:spcPts val="3839"/>
                </a:lnSpc>
              </a:pPr>
              <a:endParaRPr lang="en-US" sz="3199" spc="-15" dirty="0">
                <a:solidFill>
                  <a:srgbClr val="C00000"/>
                </a:solidFill>
                <a:latin typeface="Evolventa Bold"/>
              </a:endParaRPr>
            </a:p>
          </p:txBody>
        </p:sp>
      </p:grpSp>
      <p:sp>
        <p:nvSpPr>
          <p:cNvPr id="24" name="Freeform 24"/>
          <p:cNvSpPr/>
          <p:nvPr/>
        </p:nvSpPr>
        <p:spPr>
          <a:xfrm rot="971943">
            <a:off x="9208462" y="4154912"/>
            <a:ext cx="1100291" cy="771633"/>
          </a:xfrm>
          <a:custGeom>
            <a:avLst/>
            <a:gdLst/>
            <a:ahLst/>
            <a:cxnLst/>
            <a:rect l="l" t="t" r="r" b="b"/>
            <a:pathLst>
              <a:path w="1100291"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25" name="Freeform 25"/>
          <p:cNvSpPr/>
          <p:nvPr/>
        </p:nvSpPr>
        <p:spPr>
          <a:xfrm rot="305724">
            <a:off x="10890632" y="4428736"/>
            <a:ext cx="1100291" cy="771633"/>
          </a:xfrm>
          <a:custGeom>
            <a:avLst/>
            <a:gdLst/>
            <a:ahLst/>
            <a:cxnLst/>
            <a:rect l="l" t="t" r="r" b="b"/>
            <a:pathLst>
              <a:path w="1100291" h="771633">
                <a:moveTo>
                  <a:pt x="0" y="0"/>
                </a:moveTo>
                <a:lnTo>
                  <a:pt x="1100290" y="0"/>
                </a:lnTo>
                <a:lnTo>
                  <a:pt x="1100290" y="771634"/>
                </a:lnTo>
                <a:lnTo>
                  <a:pt x="0" y="771634"/>
                </a:lnTo>
                <a:lnTo>
                  <a:pt x="0" y="0"/>
                </a:lnTo>
                <a:close/>
              </a:path>
            </a:pathLst>
          </a:custGeom>
          <a:blipFill>
            <a:blip r:embed="rId11"/>
            <a:stretch>
              <a:fillRect/>
            </a:stretch>
          </a:blipFill>
        </p:spPr>
        <p:txBody>
          <a:bodyPr/>
          <a:lstStyle/>
          <a:p>
            <a:endParaRPr lang="en-CA"/>
          </a:p>
        </p:txBody>
      </p:sp>
      <p:sp>
        <p:nvSpPr>
          <p:cNvPr id="26" name="Freeform 26"/>
          <p:cNvSpPr/>
          <p:nvPr/>
        </p:nvSpPr>
        <p:spPr>
          <a:xfrm>
            <a:off x="10596984" y="3323018"/>
            <a:ext cx="1100291" cy="771633"/>
          </a:xfrm>
          <a:custGeom>
            <a:avLst/>
            <a:gdLst/>
            <a:ahLst/>
            <a:cxnLst/>
            <a:rect l="l" t="t" r="r" b="b"/>
            <a:pathLst>
              <a:path w="1100291" h="771633">
                <a:moveTo>
                  <a:pt x="0" y="0"/>
                </a:moveTo>
                <a:lnTo>
                  <a:pt x="1100290" y="0"/>
                </a:lnTo>
                <a:lnTo>
                  <a:pt x="1100290" y="771633"/>
                </a:lnTo>
                <a:lnTo>
                  <a:pt x="0" y="771633"/>
                </a:lnTo>
                <a:lnTo>
                  <a:pt x="0" y="0"/>
                </a:lnTo>
                <a:close/>
              </a:path>
            </a:pathLst>
          </a:custGeom>
          <a:blipFill>
            <a:blip r:embed="rId11"/>
            <a:stretch>
              <a:fillRect/>
            </a:stretch>
          </a:blipFill>
        </p:spPr>
        <p:txBody>
          <a:bodyPr/>
          <a:lstStyle/>
          <a:p>
            <a:endParaRPr lang="en-CA"/>
          </a:p>
        </p:txBody>
      </p:sp>
      <p:sp>
        <p:nvSpPr>
          <p:cNvPr id="27" name="Freeform 27"/>
          <p:cNvSpPr/>
          <p:nvPr/>
        </p:nvSpPr>
        <p:spPr>
          <a:xfrm>
            <a:off x="13532139" y="3374887"/>
            <a:ext cx="1100291" cy="771633"/>
          </a:xfrm>
          <a:custGeom>
            <a:avLst/>
            <a:gdLst/>
            <a:ahLst/>
            <a:cxnLst/>
            <a:rect l="l" t="t" r="r" b="b"/>
            <a:pathLst>
              <a:path w="1100291"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28" name="Freeform 28"/>
          <p:cNvSpPr/>
          <p:nvPr/>
        </p:nvSpPr>
        <p:spPr>
          <a:xfrm rot="-492865">
            <a:off x="14815119" y="3085575"/>
            <a:ext cx="1100290" cy="734821"/>
          </a:xfrm>
          <a:custGeom>
            <a:avLst/>
            <a:gdLst/>
            <a:ahLst/>
            <a:cxnLst/>
            <a:rect l="l" t="t" r="r" b="b"/>
            <a:pathLst>
              <a:path w="1100290" h="734821">
                <a:moveTo>
                  <a:pt x="0" y="0"/>
                </a:moveTo>
                <a:lnTo>
                  <a:pt x="1100290" y="0"/>
                </a:lnTo>
                <a:lnTo>
                  <a:pt x="1100290" y="734822"/>
                </a:lnTo>
                <a:lnTo>
                  <a:pt x="0" y="734822"/>
                </a:lnTo>
                <a:lnTo>
                  <a:pt x="0" y="0"/>
                </a:lnTo>
                <a:close/>
              </a:path>
            </a:pathLst>
          </a:custGeom>
          <a:blipFill>
            <a:blip r:embed="rId11"/>
            <a:stretch>
              <a:fillRect t="-2504" b="-2504"/>
            </a:stretch>
          </a:blipFill>
        </p:spPr>
        <p:txBody>
          <a:bodyPr/>
          <a:lstStyle/>
          <a:p>
            <a:endParaRPr lang="en-CA"/>
          </a:p>
        </p:txBody>
      </p:sp>
      <p:sp>
        <p:nvSpPr>
          <p:cNvPr id="29" name="Freeform 29"/>
          <p:cNvSpPr/>
          <p:nvPr/>
        </p:nvSpPr>
        <p:spPr>
          <a:xfrm rot="187350">
            <a:off x="12722804" y="4322401"/>
            <a:ext cx="1100291" cy="771633"/>
          </a:xfrm>
          <a:custGeom>
            <a:avLst/>
            <a:gdLst/>
            <a:ahLst/>
            <a:cxnLst/>
            <a:rect l="l" t="t" r="r" b="b"/>
            <a:pathLst>
              <a:path w="1100291" h="771633">
                <a:moveTo>
                  <a:pt x="0" y="0"/>
                </a:moveTo>
                <a:lnTo>
                  <a:pt x="1100290" y="0"/>
                </a:lnTo>
                <a:lnTo>
                  <a:pt x="1100290" y="771634"/>
                </a:lnTo>
                <a:lnTo>
                  <a:pt x="0" y="771634"/>
                </a:lnTo>
                <a:lnTo>
                  <a:pt x="0" y="0"/>
                </a:lnTo>
                <a:close/>
              </a:path>
            </a:pathLst>
          </a:custGeom>
          <a:blipFill>
            <a:blip r:embed="rId11"/>
            <a:stretch>
              <a:fillRect/>
            </a:stretch>
          </a:blipFill>
        </p:spPr>
        <p:txBody>
          <a:bodyPr/>
          <a:lstStyle/>
          <a:p>
            <a:endParaRPr lang="en-CA"/>
          </a:p>
        </p:txBody>
      </p:sp>
      <p:sp>
        <p:nvSpPr>
          <p:cNvPr id="30" name="Freeform 30"/>
          <p:cNvSpPr/>
          <p:nvPr/>
        </p:nvSpPr>
        <p:spPr>
          <a:xfrm rot="-580885">
            <a:off x="14510666" y="4157994"/>
            <a:ext cx="1100290" cy="771633"/>
          </a:xfrm>
          <a:custGeom>
            <a:avLst/>
            <a:gdLst/>
            <a:ahLst/>
            <a:cxnLst/>
            <a:rect l="l" t="t" r="r" b="b"/>
            <a:pathLst>
              <a:path w="1100290" h="771633">
                <a:moveTo>
                  <a:pt x="0" y="0"/>
                </a:moveTo>
                <a:lnTo>
                  <a:pt x="1100290" y="0"/>
                </a:lnTo>
                <a:lnTo>
                  <a:pt x="1100290" y="771633"/>
                </a:lnTo>
                <a:lnTo>
                  <a:pt x="0" y="771633"/>
                </a:lnTo>
                <a:lnTo>
                  <a:pt x="0" y="0"/>
                </a:lnTo>
                <a:close/>
              </a:path>
            </a:pathLst>
          </a:custGeom>
          <a:blipFill>
            <a:blip r:embed="rId11"/>
            <a:stretch>
              <a:fillRect/>
            </a:stretch>
          </a:blipFill>
        </p:spPr>
        <p:txBody>
          <a:bodyPr/>
          <a:lstStyle/>
          <a:p>
            <a:endParaRPr lang="en-CA"/>
          </a:p>
        </p:txBody>
      </p:sp>
      <p:sp>
        <p:nvSpPr>
          <p:cNvPr id="31" name="Freeform 31"/>
          <p:cNvSpPr/>
          <p:nvPr/>
        </p:nvSpPr>
        <p:spPr>
          <a:xfrm>
            <a:off x="14510664" y="5472975"/>
            <a:ext cx="1100290" cy="771633"/>
          </a:xfrm>
          <a:custGeom>
            <a:avLst/>
            <a:gdLst/>
            <a:ahLst/>
            <a:cxnLst/>
            <a:rect l="l" t="t" r="r" b="b"/>
            <a:pathLst>
              <a:path w="1100290" h="771633">
                <a:moveTo>
                  <a:pt x="0" y="0"/>
                </a:moveTo>
                <a:lnTo>
                  <a:pt x="1100290" y="0"/>
                </a:lnTo>
                <a:lnTo>
                  <a:pt x="1100290" y="771633"/>
                </a:lnTo>
                <a:lnTo>
                  <a:pt x="0" y="771633"/>
                </a:lnTo>
                <a:lnTo>
                  <a:pt x="0" y="0"/>
                </a:lnTo>
                <a:close/>
              </a:path>
            </a:pathLst>
          </a:custGeom>
          <a:blipFill>
            <a:blip r:embed="rId11"/>
            <a:stretch>
              <a:fillRect/>
            </a:stretch>
          </a:blipFill>
        </p:spPr>
        <p:txBody>
          <a:bodyPr/>
          <a:lstStyle/>
          <a:p>
            <a:endParaRPr lang="en-CA"/>
          </a:p>
        </p:txBody>
      </p:sp>
      <p:sp>
        <p:nvSpPr>
          <p:cNvPr id="32" name="Freeform 32"/>
          <p:cNvSpPr/>
          <p:nvPr/>
        </p:nvSpPr>
        <p:spPr>
          <a:xfrm rot="162597">
            <a:off x="13165112" y="5483059"/>
            <a:ext cx="1100290" cy="771633"/>
          </a:xfrm>
          <a:custGeom>
            <a:avLst/>
            <a:gdLst/>
            <a:ahLst/>
            <a:cxnLst/>
            <a:rect l="l" t="t" r="r" b="b"/>
            <a:pathLst>
              <a:path w="1100290" h="771633">
                <a:moveTo>
                  <a:pt x="0" y="0"/>
                </a:moveTo>
                <a:lnTo>
                  <a:pt x="1100290" y="0"/>
                </a:lnTo>
                <a:lnTo>
                  <a:pt x="1100290" y="771633"/>
                </a:lnTo>
                <a:lnTo>
                  <a:pt x="0" y="771633"/>
                </a:lnTo>
                <a:lnTo>
                  <a:pt x="0" y="0"/>
                </a:lnTo>
                <a:close/>
              </a:path>
            </a:pathLst>
          </a:custGeom>
          <a:blipFill>
            <a:blip r:embed="rId11"/>
            <a:stretch>
              <a:fillRect/>
            </a:stretch>
          </a:blipFill>
        </p:spPr>
        <p:txBody>
          <a:bodyPr/>
          <a:lstStyle/>
          <a:p>
            <a:endParaRPr lang="en-CA"/>
          </a:p>
        </p:txBody>
      </p:sp>
      <p:sp>
        <p:nvSpPr>
          <p:cNvPr id="33" name="Freeform 33"/>
          <p:cNvSpPr/>
          <p:nvPr/>
        </p:nvSpPr>
        <p:spPr>
          <a:xfrm>
            <a:off x="11499874" y="5472449"/>
            <a:ext cx="1100291" cy="771633"/>
          </a:xfrm>
          <a:custGeom>
            <a:avLst/>
            <a:gdLst/>
            <a:ahLst/>
            <a:cxnLst/>
            <a:rect l="l" t="t" r="r" b="b"/>
            <a:pathLst>
              <a:path w="1100291"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34" name="Freeform 34"/>
          <p:cNvSpPr/>
          <p:nvPr/>
        </p:nvSpPr>
        <p:spPr>
          <a:xfrm rot="971943">
            <a:off x="9879327" y="5148642"/>
            <a:ext cx="1100290" cy="771633"/>
          </a:xfrm>
          <a:custGeom>
            <a:avLst/>
            <a:gdLst/>
            <a:ahLst/>
            <a:cxnLst/>
            <a:rect l="l" t="t" r="r" b="b"/>
            <a:pathLst>
              <a:path w="1100290"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35" name="Freeform 35"/>
          <p:cNvSpPr/>
          <p:nvPr/>
        </p:nvSpPr>
        <p:spPr>
          <a:xfrm rot="-950107">
            <a:off x="15769772" y="4902783"/>
            <a:ext cx="1100290" cy="771633"/>
          </a:xfrm>
          <a:custGeom>
            <a:avLst/>
            <a:gdLst/>
            <a:ahLst/>
            <a:cxnLst/>
            <a:rect l="l" t="t" r="r" b="b"/>
            <a:pathLst>
              <a:path w="1100290" h="771633">
                <a:moveTo>
                  <a:pt x="0" y="0"/>
                </a:moveTo>
                <a:lnTo>
                  <a:pt x="1100290" y="0"/>
                </a:lnTo>
                <a:lnTo>
                  <a:pt x="1100290" y="771633"/>
                </a:lnTo>
                <a:lnTo>
                  <a:pt x="0" y="771633"/>
                </a:lnTo>
                <a:lnTo>
                  <a:pt x="0" y="0"/>
                </a:lnTo>
                <a:close/>
              </a:path>
            </a:pathLst>
          </a:custGeom>
          <a:blipFill>
            <a:blip r:embed="rId11"/>
            <a:stretch>
              <a:fillRect/>
            </a:stretch>
          </a:blipFill>
        </p:spPr>
        <p:txBody>
          <a:bodyPr/>
          <a:lstStyle/>
          <a:p>
            <a:endParaRPr lang="en-CA"/>
          </a:p>
        </p:txBody>
      </p:sp>
      <p:sp>
        <p:nvSpPr>
          <p:cNvPr id="36" name="Freeform 36"/>
          <p:cNvSpPr/>
          <p:nvPr/>
        </p:nvSpPr>
        <p:spPr>
          <a:xfrm rot="-1344044">
            <a:off x="15908416" y="3613434"/>
            <a:ext cx="1100291" cy="771633"/>
          </a:xfrm>
          <a:custGeom>
            <a:avLst/>
            <a:gdLst/>
            <a:ahLst/>
            <a:cxnLst/>
            <a:rect l="l" t="t" r="r" b="b"/>
            <a:pathLst>
              <a:path w="1100291"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37" name="Freeform 37"/>
          <p:cNvSpPr/>
          <p:nvPr/>
        </p:nvSpPr>
        <p:spPr>
          <a:xfrm rot="-1249949">
            <a:off x="16249075" y="1463679"/>
            <a:ext cx="1100291" cy="771633"/>
          </a:xfrm>
          <a:custGeom>
            <a:avLst/>
            <a:gdLst/>
            <a:ahLst/>
            <a:cxnLst/>
            <a:rect l="l" t="t" r="r" b="b"/>
            <a:pathLst>
              <a:path w="1100291"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38" name="Freeform 38"/>
          <p:cNvSpPr/>
          <p:nvPr/>
        </p:nvSpPr>
        <p:spPr>
          <a:xfrm rot="971943">
            <a:off x="9268574" y="2941400"/>
            <a:ext cx="1100290" cy="771633"/>
          </a:xfrm>
          <a:custGeom>
            <a:avLst/>
            <a:gdLst/>
            <a:ahLst/>
            <a:cxnLst/>
            <a:rect l="l" t="t" r="r" b="b"/>
            <a:pathLst>
              <a:path w="1100290" h="771633">
                <a:moveTo>
                  <a:pt x="0" y="0"/>
                </a:moveTo>
                <a:lnTo>
                  <a:pt x="1100290" y="0"/>
                </a:lnTo>
                <a:lnTo>
                  <a:pt x="1100290" y="771633"/>
                </a:lnTo>
                <a:lnTo>
                  <a:pt x="0" y="771633"/>
                </a:lnTo>
                <a:lnTo>
                  <a:pt x="0" y="0"/>
                </a:lnTo>
                <a:close/>
              </a:path>
            </a:pathLst>
          </a:custGeom>
          <a:blipFill>
            <a:blip r:embed="rId11"/>
            <a:stretch>
              <a:fillRect/>
            </a:stretch>
          </a:blipFill>
        </p:spPr>
        <p:txBody>
          <a:bodyPr/>
          <a:lstStyle/>
          <a:p>
            <a:endParaRPr lang="en-CA"/>
          </a:p>
        </p:txBody>
      </p:sp>
      <p:sp>
        <p:nvSpPr>
          <p:cNvPr id="39" name="Freeform 39"/>
          <p:cNvSpPr/>
          <p:nvPr/>
        </p:nvSpPr>
        <p:spPr>
          <a:xfrm rot="473556">
            <a:off x="12029470" y="3432663"/>
            <a:ext cx="1100290" cy="771633"/>
          </a:xfrm>
          <a:custGeom>
            <a:avLst/>
            <a:gdLst/>
            <a:ahLst/>
            <a:cxnLst/>
            <a:rect l="l" t="t" r="r" b="b"/>
            <a:pathLst>
              <a:path w="1100290"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40" name="Freeform 40"/>
          <p:cNvSpPr/>
          <p:nvPr/>
        </p:nvSpPr>
        <p:spPr>
          <a:xfrm>
            <a:off x="13037770" y="2444493"/>
            <a:ext cx="1100291" cy="771633"/>
          </a:xfrm>
          <a:custGeom>
            <a:avLst/>
            <a:gdLst/>
            <a:ahLst/>
            <a:cxnLst/>
            <a:rect l="l" t="t" r="r" b="b"/>
            <a:pathLst>
              <a:path w="1100291"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41" name="Freeform 41"/>
          <p:cNvSpPr/>
          <p:nvPr/>
        </p:nvSpPr>
        <p:spPr>
          <a:xfrm rot="971943">
            <a:off x="11393532" y="2366430"/>
            <a:ext cx="1100291" cy="771633"/>
          </a:xfrm>
          <a:custGeom>
            <a:avLst/>
            <a:gdLst/>
            <a:ahLst/>
            <a:cxnLst/>
            <a:rect l="l" t="t" r="r" b="b"/>
            <a:pathLst>
              <a:path w="1100291"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42" name="TextBox 42"/>
          <p:cNvSpPr txBox="1"/>
          <p:nvPr/>
        </p:nvSpPr>
        <p:spPr>
          <a:xfrm>
            <a:off x="11832232" y="2450632"/>
            <a:ext cx="153135" cy="548283"/>
          </a:xfrm>
          <a:prstGeom prst="rect">
            <a:avLst/>
          </a:prstGeom>
        </p:spPr>
        <p:txBody>
          <a:bodyPr lIns="0" tIns="0" rIns="0" bIns="0" rtlCol="0" anchor="t">
            <a:spAutoFit/>
          </a:bodyPr>
          <a:lstStyle/>
          <a:p>
            <a:pPr algn="l">
              <a:lnSpc>
                <a:spcPts val="3240"/>
              </a:lnSpc>
            </a:pPr>
            <a:r>
              <a:rPr lang="en-US" sz="2700" spc="-12" dirty="0">
                <a:solidFill>
                  <a:srgbClr val="EF53A5"/>
                </a:solidFill>
                <a:latin typeface="Evolventa Bold"/>
              </a:rPr>
              <a:t>3</a:t>
            </a:r>
          </a:p>
        </p:txBody>
      </p:sp>
      <p:sp>
        <p:nvSpPr>
          <p:cNvPr id="43" name="TextBox 43"/>
          <p:cNvSpPr txBox="1"/>
          <p:nvPr/>
        </p:nvSpPr>
        <p:spPr>
          <a:xfrm>
            <a:off x="9685949" y="3010740"/>
            <a:ext cx="332463" cy="410369"/>
          </a:xfrm>
          <a:prstGeom prst="rect">
            <a:avLst/>
          </a:prstGeom>
        </p:spPr>
        <p:txBody>
          <a:bodyPr wrap="square" lIns="0" tIns="0" rIns="0" bIns="0" rtlCol="0" anchor="t">
            <a:spAutoFit/>
          </a:bodyPr>
          <a:lstStyle/>
          <a:p>
            <a:pPr algn="l">
              <a:lnSpc>
                <a:spcPts val="3240"/>
              </a:lnSpc>
            </a:pPr>
            <a:r>
              <a:rPr lang="en-US" sz="2700" spc="-12" dirty="0">
                <a:solidFill>
                  <a:srgbClr val="EF53A5"/>
                </a:solidFill>
                <a:latin typeface="Evolventa Bold"/>
              </a:rPr>
              <a:t>5</a:t>
            </a:r>
          </a:p>
        </p:txBody>
      </p:sp>
      <p:sp>
        <p:nvSpPr>
          <p:cNvPr id="44" name="TextBox 44"/>
          <p:cNvSpPr txBox="1"/>
          <p:nvPr/>
        </p:nvSpPr>
        <p:spPr>
          <a:xfrm>
            <a:off x="9524121" y="4249194"/>
            <a:ext cx="496128" cy="548283"/>
          </a:xfrm>
          <a:prstGeom prst="rect">
            <a:avLst/>
          </a:prstGeom>
        </p:spPr>
        <p:txBody>
          <a:bodyPr lIns="0" tIns="0" rIns="0" bIns="0" rtlCol="0" anchor="t">
            <a:spAutoFit/>
          </a:bodyPr>
          <a:lstStyle/>
          <a:p>
            <a:pPr algn="l">
              <a:lnSpc>
                <a:spcPts val="3240"/>
              </a:lnSpc>
            </a:pPr>
            <a:r>
              <a:rPr lang="en-US" sz="2700" spc="-12" dirty="0">
                <a:solidFill>
                  <a:srgbClr val="420EA0"/>
                </a:solidFill>
                <a:latin typeface="Evolventa Bold"/>
              </a:rPr>
              <a:t>15</a:t>
            </a:r>
          </a:p>
        </p:txBody>
      </p:sp>
      <p:sp>
        <p:nvSpPr>
          <p:cNvPr id="45" name="TextBox 45"/>
          <p:cNvSpPr txBox="1"/>
          <p:nvPr/>
        </p:nvSpPr>
        <p:spPr>
          <a:xfrm>
            <a:off x="12461426" y="3458524"/>
            <a:ext cx="153135" cy="548283"/>
          </a:xfrm>
          <a:prstGeom prst="rect">
            <a:avLst/>
          </a:prstGeom>
        </p:spPr>
        <p:txBody>
          <a:bodyPr lIns="0" tIns="0" rIns="0" bIns="0" rtlCol="0" anchor="t">
            <a:spAutoFit/>
          </a:bodyPr>
          <a:lstStyle/>
          <a:p>
            <a:pPr algn="l">
              <a:lnSpc>
                <a:spcPts val="3240"/>
              </a:lnSpc>
            </a:pPr>
            <a:r>
              <a:rPr lang="en-US" sz="2700" spc="-12" dirty="0">
                <a:solidFill>
                  <a:srgbClr val="00B0F0"/>
                </a:solidFill>
                <a:latin typeface="Evolventa Bold"/>
              </a:rPr>
              <a:t>7</a:t>
            </a:r>
          </a:p>
        </p:txBody>
      </p:sp>
      <p:sp>
        <p:nvSpPr>
          <p:cNvPr id="46" name="TextBox 46"/>
          <p:cNvSpPr txBox="1"/>
          <p:nvPr/>
        </p:nvSpPr>
        <p:spPr>
          <a:xfrm>
            <a:off x="11032539" y="3378256"/>
            <a:ext cx="153135" cy="548283"/>
          </a:xfrm>
          <a:prstGeom prst="rect">
            <a:avLst/>
          </a:prstGeom>
        </p:spPr>
        <p:txBody>
          <a:bodyPr lIns="0" tIns="0" rIns="0" bIns="0" rtlCol="0" anchor="t">
            <a:spAutoFit/>
          </a:bodyPr>
          <a:lstStyle/>
          <a:p>
            <a:pPr algn="l">
              <a:lnSpc>
                <a:spcPts val="3240"/>
              </a:lnSpc>
            </a:pPr>
            <a:r>
              <a:rPr lang="en-US" sz="2700" spc="-12" dirty="0">
                <a:solidFill>
                  <a:srgbClr val="00B0F0"/>
                </a:solidFill>
                <a:latin typeface="Evolventa Bold"/>
              </a:rPr>
              <a:t>6</a:t>
            </a:r>
          </a:p>
        </p:txBody>
      </p:sp>
      <p:sp>
        <p:nvSpPr>
          <p:cNvPr id="47" name="TextBox 47"/>
          <p:cNvSpPr txBox="1"/>
          <p:nvPr/>
        </p:nvSpPr>
        <p:spPr>
          <a:xfrm>
            <a:off x="10228666" y="5196151"/>
            <a:ext cx="531266" cy="548283"/>
          </a:xfrm>
          <a:prstGeom prst="rect">
            <a:avLst/>
          </a:prstGeom>
        </p:spPr>
        <p:txBody>
          <a:bodyPr lIns="0" tIns="0" rIns="0" bIns="0" rtlCol="0" anchor="t">
            <a:spAutoFit/>
          </a:bodyPr>
          <a:lstStyle/>
          <a:p>
            <a:pPr algn="l">
              <a:lnSpc>
                <a:spcPts val="3240"/>
              </a:lnSpc>
            </a:pPr>
            <a:r>
              <a:rPr lang="en-US" sz="2700" spc="-12" dirty="0">
                <a:solidFill>
                  <a:srgbClr val="C00000"/>
                </a:solidFill>
                <a:latin typeface="Evolventa Bold"/>
              </a:rPr>
              <a:t>16</a:t>
            </a:r>
          </a:p>
        </p:txBody>
      </p:sp>
      <p:sp>
        <p:nvSpPr>
          <p:cNvPr id="48" name="TextBox 48"/>
          <p:cNvSpPr txBox="1"/>
          <p:nvPr/>
        </p:nvSpPr>
        <p:spPr>
          <a:xfrm>
            <a:off x="11206791" y="4495376"/>
            <a:ext cx="559247" cy="548283"/>
          </a:xfrm>
          <a:prstGeom prst="rect">
            <a:avLst/>
          </a:prstGeom>
        </p:spPr>
        <p:txBody>
          <a:bodyPr lIns="0" tIns="0" rIns="0" bIns="0" rtlCol="0" anchor="t">
            <a:spAutoFit/>
          </a:bodyPr>
          <a:lstStyle/>
          <a:p>
            <a:pPr algn="l">
              <a:lnSpc>
                <a:spcPts val="3240"/>
              </a:lnSpc>
            </a:pPr>
            <a:r>
              <a:rPr lang="en-US" sz="2700" spc="-12" dirty="0">
                <a:solidFill>
                  <a:srgbClr val="420EA0"/>
                </a:solidFill>
                <a:latin typeface="Evolventa Bold"/>
              </a:rPr>
              <a:t>14</a:t>
            </a:r>
          </a:p>
        </p:txBody>
      </p:sp>
      <p:sp>
        <p:nvSpPr>
          <p:cNvPr id="49" name="TextBox 49"/>
          <p:cNvSpPr txBox="1"/>
          <p:nvPr/>
        </p:nvSpPr>
        <p:spPr>
          <a:xfrm>
            <a:off x="11824812" y="5579096"/>
            <a:ext cx="556179" cy="548283"/>
          </a:xfrm>
          <a:prstGeom prst="rect">
            <a:avLst/>
          </a:prstGeom>
        </p:spPr>
        <p:txBody>
          <a:bodyPr lIns="0" tIns="0" rIns="0" bIns="0" rtlCol="0" anchor="t">
            <a:spAutoFit/>
          </a:bodyPr>
          <a:lstStyle/>
          <a:p>
            <a:pPr algn="l">
              <a:lnSpc>
                <a:spcPts val="3240"/>
              </a:lnSpc>
            </a:pPr>
            <a:r>
              <a:rPr lang="en-US" sz="2700" spc="-12" dirty="0">
                <a:solidFill>
                  <a:srgbClr val="C00000"/>
                </a:solidFill>
                <a:latin typeface="Evolventa Bold"/>
              </a:rPr>
              <a:t>17</a:t>
            </a:r>
          </a:p>
        </p:txBody>
      </p:sp>
      <p:sp>
        <p:nvSpPr>
          <p:cNvPr id="50" name="TextBox 50"/>
          <p:cNvSpPr txBox="1"/>
          <p:nvPr/>
        </p:nvSpPr>
        <p:spPr>
          <a:xfrm>
            <a:off x="13472282" y="2540433"/>
            <a:ext cx="153135" cy="548283"/>
          </a:xfrm>
          <a:prstGeom prst="rect">
            <a:avLst/>
          </a:prstGeom>
        </p:spPr>
        <p:txBody>
          <a:bodyPr lIns="0" tIns="0" rIns="0" bIns="0" rtlCol="0" anchor="t">
            <a:spAutoFit/>
          </a:bodyPr>
          <a:lstStyle/>
          <a:p>
            <a:pPr algn="l">
              <a:lnSpc>
                <a:spcPts val="3240"/>
              </a:lnSpc>
            </a:pPr>
            <a:r>
              <a:rPr lang="en-US" sz="2700" spc="-12" dirty="0">
                <a:solidFill>
                  <a:srgbClr val="EF53A5"/>
                </a:solidFill>
                <a:latin typeface="Evolventa Bold"/>
              </a:rPr>
              <a:t>2</a:t>
            </a:r>
          </a:p>
        </p:txBody>
      </p:sp>
      <p:sp>
        <p:nvSpPr>
          <p:cNvPr id="51" name="TextBox 51"/>
          <p:cNvSpPr txBox="1"/>
          <p:nvPr/>
        </p:nvSpPr>
        <p:spPr>
          <a:xfrm>
            <a:off x="13038938" y="4395184"/>
            <a:ext cx="554827" cy="548283"/>
          </a:xfrm>
          <a:prstGeom prst="rect">
            <a:avLst/>
          </a:prstGeom>
        </p:spPr>
        <p:txBody>
          <a:bodyPr lIns="0" tIns="0" rIns="0" bIns="0" rtlCol="0" anchor="t">
            <a:spAutoFit/>
          </a:bodyPr>
          <a:lstStyle/>
          <a:p>
            <a:pPr algn="l">
              <a:lnSpc>
                <a:spcPts val="3240"/>
              </a:lnSpc>
            </a:pPr>
            <a:r>
              <a:rPr lang="en-US" sz="2700" spc="-12" dirty="0">
                <a:solidFill>
                  <a:srgbClr val="420EA0"/>
                </a:solidFill>
                <a:latin typeface="Evolventa Bold"/>
              </a:rPr>
              <a:t>13</a:t>
            </a:r>
          </a:p>
        </p:txBody>
      </p:sp>
      <p:sp>
        <p:nvSpPr>
          <p:cNvPr id="52" name="TextBox 52"/>
          <p:cNvSpPr txBox="1"/>
          <p:nvPr/>
        </p:nvSpPr>
        <p:spPr>
          <a:xfrm>
            <a:off x="13458487" y="5533272"/>
            <a:ext cx="610400" cy="548283"/>
          </a:xfrm>
          <a:prstGeom prst="rect">
            <a:avLst/>
          </a:prstGeom>
        </p:spPr>
        <p:txBody>
          <a:bodyPr lIns="0" tIns="0" rIns="0" bIns="0" rtlCol="0" anchor="t">
            <a:spAutoFit/>
          </a:bodyPr>
          <a:lstStyle/>
          <a:p>
            <a:pPr algn="l">
              <a:lnSpc>
                <a:spcPts val="3240"/>
              </a:lnSpc>
            </a:pPr>
            <a:r>
              <a:rPr lang="en-US" sz="2700" spc="-12" dirty="0">
                <a:solidFill>
                  <a:srgbClr val="C00000"/>
                </a:solidFill>
                <a:latin typeface="Evolventa Bold"/>
              </a:rPr>
              <a:t>18</a:t>
            </a:r>
          </a:p>
        </p:txBody>
      </p:sp>
      <p:sp>
        <p:nvSpPr>
          <p:cNvPr id="53" name="TextBox 53"/>
          <p:cNvSpPr txBox="1"/>
          <p:nvPr/>
        </p:nvSpPr>
        <p:spPr>
          <a:xfrm>
            <a:off x="13966694" y="3427614"/>
            <a:ext cx="153135" cy="548283"/>
          </a:xfrm>
          <a:prstGeom prst="rect">
            <a:avLst/>
          </a:prstGeom>
        </p:spPr>
        <p:txBody>
          <a:bodyPr lIns="0" tIns="0" rIns="0" bIns="0" rtlCol="0" anchor="t">
            <a:spAutoFit/>
          </a:bodyPr>
          <a:lstStyle/>
          <a:p>
            <a:pPr algn="l">
              <a:lnSpc>
                <a:spcPts val="3240"/>
              </a:lnSpc>
            </a:pPr>
            <a:r>
              <a:rPr lang="en-US" sz="2700" spc="-12" dirty="0">
                <a:solidFill>
                  <a:srgbClr val="00B0F0"/>
                </a:solidFill>
                <a:latin typeface="Evolventa Bold"/>
              </a:rPr>
              <a:t>8</a:t>
            </a:r>
          </a:p>
        </p:txBody>
      </p:sp>
      <p:sp>
        <p:nvSpPr>
          <p:cNvPr id="54" name="TextBox 54"/>
          <p:cNvSpPr txBox="1"/>
          <p:nvPr/>
        </p:nvSpPr>
        <p:spPr>
          <a:xfrm rot="-260310">
            <a:off x="14718777" y="4243099"/>
            <a:ext cx="633365" cy="548283"/>
          </a:xfrm>
          <a:prstGeom prst="rect">
            <a:avLst/>
          </a:prstGeom>
        </p:spPr>
        <p:txBody>
          <a:bodyPr lIns="0" tIns="0" rIns="0" bIns="0" rtlCol="0" anchor="t">
            <a:spAutoFit/>
          </a:bodyPr>
          <a:lstStyle/>
          <a:p>
            <a:pPr algn="l">
              <a:lnSpc>
                <a:spcPts val="3240"/>
              </a:lnSpc>
            </a:pPr>
            <a:r>
              <a:rPr lang="en-US" sz="2700" spc="-12" dirty="0">
                <a:solidFill>
                  <a:srgbClr val="420EA0"/>
                </a:solidFill>
                <a:latin typeface="Evolventa Bold"/>
              </a:rPr>
              <a:t> 12</a:t>
            </a:r>
          </a:p>
        </p:txBody>
      </p:sp>
      <p:sp>
        <p:nvSpPr>
          <p:cNvPr id="55" name="TextBox 55"/>
          <p:cNvSpPr txBox="1"/>
          <p:nvPr/>
        </p:nvSpPr>
        <p:spPr>
          <a:xfrm>
            <a:off x="14811591" y="5550050"/>
            <a:ext cx="615093" cy="548283"/>
          </a:xfrm>
          <a:prstGeom prst="rect">
            <a:avLst/>
          </a:prstGeom>
        </p:spPr>
        <p:txBody>
          <a:bodyPr lIns="0" tIns="0" rIns="0" bIns="0" rtlCol="0" anchor="t">
            <a:spAutoFit/>
          </a:bodyPr>
          <a:lstStyle/>
          <a:p>
            <a:pPr algn="l">
              <a:lnSpc>
                <a:spcPts val="3240"/>
              </a:lnSpc>
            </a:pPr>
            <a:r>
              <a:rPr lang="en-US" sz="2700" spc="-12" dirty="0">
                <a:solidFill>
                  <a:srgbClr val="C00000"/>
                </a:solidFill>
                <a:latin typeface="Evolventa Bold"/>
              </a:rPr>
              <a:t>19</a:t>
            </a:r>
          </a:p>
        </p:txBody>
      </p:sp>
      <p:sp>
        <p:nvSpPr>
          <p:cNvPr id="56" name="TextBox 56"/>
          <p:cNvSpPr txBox="1"/>
          <p:nvPr/>
        </p:nvSpPr>
        <p:spPr>
          <a:xfrm>
            <a:off x="15244013" y="3130952"/>
            <a:ext cx="153135" cy="548283"/>
          </a:xfrm>
          <a:prstGeom prst="rect">
            <a:avLst/>
          </a:prstGeom>
        </p:spPr>
        <p:txBody>
          <a:bodyPr lIns="0" tIns="0" rIns="0" bIns="0" rtlCol="0" anchor="t">
            <a:spAutoFit/>
          </a:bodyPr>
          <a:lstStyle/>
          <a:p>
            <a:pPr algn="l">
              <a:lnSpc>
                <a:spcPts val="3240"/>
              </a:lnSpc>
            </a:pPr>
            <a:r>
              <a:rPr lang="en-US" sz="2700" spc="-12" dirty="0">
                <a:solidFill>
                  <a:srgbClr val="00B0F0"/>
                </a:solidFill>
                <a:latin typeface="Evolventa Bold"/>
              </a:rPr>
              <a:t>9</a:t>
            </a:r>
          </a:p>
        </p:txBody>
      </p:sp>
      <p:sp>
        <p:nvSpPr>
          <p:cNvPr id="57" name="TextBox 57"/>
          <p:cNvSpPr txBox="1"/>
          <p:nvPr/>
        </p:nvSpPr>
        <p:spPr>
          <a:xfrm>
            <a:off x="16227543" y="3717481"/>
            <a:ext cx="617051" cy="410369"/>
          </a:xfrm>
          <a:prstGeom prst="rect">
            <a:avLst/>
          </a:prstGeom>
        </p:spPr>
        <p:txBody>
          <a:bodyPr lIns="0" tIns="0" rIns="0" bIns="0" rtlCol="0" anchor="t">
            <a:spAutoFit/>
          </a:bodyPr>
          <a:lstStyle/>
          <a:p>
            <a:pPr algn="l">
              <a:lnSpc>
                <a:spcPts val="3240"/>
              </a:lnSpc>
            </a:pPr>
            <a:r>
              <a:rPr lang="en-US" sz="2700" b="1" spc="-12" dirty="0">
                <a:solidFill>
                  <a:srgbClr val="420EA0"/>
                </a:solidFill>
                <a:latin typeface="Evolventa Bold"/>
              </a:rPr>
              <a:t>11</a:t>
            </a:r>
          </a:p>
        </p:txBody>
      </p:sp>
      <p:sp>
        <p:nvSpPr>
          <p:cNvPr id="58" name="TextBox 58"/>
          <p:cNvSpPr txBox="1"/>
          <p:nvPr/>
        </p:nvSpPr>
        <p:spPr>
          <a:xfrm>
            <a:off x="16692271" y="1549672"/>
            <a:ext cx="153135" cy="548283"/>
          </a:xfrm>
          <a:prstGeom prst="rect">
            <a:avLst/>
          </a:prstGeom>
        </p:spPr>
        <p:txBody>
          <a:bodyPr lIns="0" tIns="0" rIns="0" bIns="0" rtlCol="0" anchor="t">
            <a:spAutoFit/>
          </a:bodyPr>
          <a:lstStyle/>
          <a:p>
            <a:pPr algn="l">
              <a:lnSpc>
                <a:spcPts val="3240"/>
              </a:lnSpc>
            </a:pPr>
            <a:r>
              <a:rPr lang="en-US" sz="2700" spc="-12" dirty="0">
                <a:solidFill>
                  <a:srgbClr val="000000"/>
                </a:solidFill>
                <a:latin typeface="Evolventa Bold"/>
              </a:rPr>
              <a:t>P</a:t>
            </a:r>
          </a:p>
        </p:txBody>
      </p:sp>
      <p:sp>
        <p:nvSpPr>
          <p:cNvPr id="59" name="Freeform 59"/>
          <p:cNvSpPr/>
          <p:nvPr/>
        </p:nvSpPr>
        <p:spPr>
          <a:xfrm rot="-1344044">
            <a:off x="16252726" y="2464905"/>
            <a:ext cx="1100290" cy="771633"/>
          </a:xfrm>
          <a:custGeom>
            <a:avLst/>
            <a:gdLst/>
            <a:ahLst/>
            <a:cxnLst/>
            <a:rect l="l" t="t" r="r" b="b"/>
            <a:pathLst>
              <a:path w="1100290"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60" name="TextBox 60"/>
          <p:cNvSpPr txBox="1"/>
          <p:nvPr/>
        </p:nvSpPr>
        <p:spPr>
          <a:xfrm>
            <a:off x="16540821" y="2574505"/>
            <a:ext cx="564051" cy="548283"/>
          </a:xfrm>
          <a:prstGeom prst="rect">
            <a:avLst/>
          </a:prstGeom>
        </p:spPr>
        <p:txBody>
          <a:bodyPr lIns="0" tIns="0" rIns="0" bIns="0" rtlCol="0" anchor="t">
            <a:spAutoFit/>
          </a:bodyPr>
          <a:lstStyle/>
          <a:p>
            <a:pPr algn="l">
              <a:lnSpc>
                <a:spcPts val="3240"/>
              </a:lnSpc>
            </a:pPr>
            <a:r>
              <a:rPr lang="en-US" sz="2700" spc="-12" dirty="0">
                <a:solidFill>
                  <a:srgbClr val="00B0F0"/>
                </a:solidFill>
                <a:latin typeface="Evolventa Bold"/>
              </a:rPr>
              <a:t>10</a:t>
            </a:r>
          </a:p>
        </p:txBody>
      </p:sp>
      <p:sp>
        <p:nvSpPr>
          <p:cNvPr id="61" name="TextBox 61"/>
          <p:cNvSpPr txBox="1"/>
          <p:nvPr/>
        </p:nvSpPr>
        <p:spPr>
          <a:xfrm>
            <a:off x="16077567" y="4979922"/>
            <a:ext cx="615093" cy="548283"/>
          </a:xfrm>
          <a:prstGeom prst="rect">
            <a:avLst/>
          </a:prstGeom>
        </p:spPr>
        <p:txBody>
          <a:bodyPr lIns="0" tIns="0" rIns="0" bIns="0" rtlCol="0" anchor="t">
            <a:spAutoFit/>
          </a:bodyPr>
          <a:lstStyle/>
          <a:p>
            <a:pPr algn="l">
              <a:lnSpc>
                <a:spcPts val="3240"/>
              </a:lnSpc>
            </a:pPr>
            <a:r>
              <a:rPr lang="en-US" sz="2700" spc="-12" dirty="0">
                <a:solidFill>
                  <a:srgbClr val="C00000"/>
                </a:solidFill>
                <a:latin typeface="Evolventa Bold"/>
              </a:rPr>
              <a:t>20</a:t>
            </a:r>
          </a:p>
        </p:txBody>
      </p:sp>
      <p:grpSp>
        <p:nvGrpSpPr>
          <p:cNvPr id="62" name="Group 62"/>
          <p:cNvGrpSpPr/>
          <p:nvPr/>
        </p:nvGrpSpPr>
        <p:grpSpPr>
          <a:xfrm>
            <a:off x="9383080" y="6304244"/>
            <a:ext cx="4163346" cy="506431"/>
            <a:chOff x="0" y="0"/>
            <a:chExt cx="5551128" cy="675242"/>
          </a:xfrm>
        </p:grpSpPr>
        <p:sp>
          <p:nvSpPr>
            <p:cNvPr id="63" name="Freeform 63"/>
            <p:cNvSpPr/>
            <p:nvPr/>
          </p:nvSpPr>
          <p:spPr>
            <a:xfrm>
              <a:off x="19050" y="19050"/>
              <a:ext cx="5513070" cy="637159"/>
            </a:xfrm>
            <a:custGeom>
              <a:avLst/>
              <a:gdLst/>
              <a:ahLst/>
              <a:cxnLst/>
              <a:rect l="l" t="t" r="r" b="b"/>
              <a:pathLst>
                <a:path w="5513070" h="637159">
                  <a:moveTo>
                    <a:pt x="0" y="0"/>
                  </a:moveTo>
                  <a:lnTo>
                    <a:pt x="5513070" y="0"/>
                  </a:lnTo>
                  <a:lnTo>
                    <a:pt x="5513070" y="637159"/>
                  </a:lnTo>
                  <a:lnTo>
                    <a:pt x="0" y="637159"/>
                  </a:lnTo>
                  <a:close/>
                </a:path>
              </a:pathLst>
            </a:custGeom>
            <a:solidFill>
              <a:srgbClr val="FFFFFF"/>
            </a:solidFill>
          </p:spPr>
          <p:txBody>
            <a:bodyPr/>
            <a:lstStyle/>
            <a:p>
              <a:endParaRPr lang="en-CA"/>
            </a:p>
          </p:txBody>
        </p:sp>
        <p:sp>
          <p:nvSpPr>
            <p:cNvPr id="64" name="Freeform 64"/>
            <p:cNvSpPr/>
            <p:nvPr/>
          </p:nvSpPr>
          <p:spPr>
            <a:xfrm>
              <a:off x="0" y="0"/>
              <a:ext cx="5551170" cy="675259"/>
            </a:xfrm>
            <a:custGeom>
              <a:avLst/>
              <a:gdLst/>
              <a:ahLst/>
              <a:cxnLst/>
              <a:rect l="l" t="t" r="r" b="b"/>
              <a:pathLst>
                <a:path w="5551170" h="675259">
                  <a:moveTo>
                    <a:pt x="19050" y="0"/>
                  </a:moveTo>
                  <a:lnTo>
                    <a:pt x="5532120" y="0"/>
                  </a:lnTo>
                  <a:cubicBezTo>
                    <a:pt x="5542661" y="0"/>
                    <a:pt x="5551170" y="8509"/>
                    <a:pt x="5551170" y="19050"/>
                  </a:cubicBezTo>
                  <a:lnTo>
                    <a:pt x="5551170" y="656209"/>
                  </a:lnTo>
                  <a:cubicBezTo>
                    <a:pt x="5551170" y="666750"/>
                    <a:pt x="5542661" y="675259"/>
                    <a:pt x="5532120" y="675259"/>
                  </a:cubicBezTo>
                  <a:lnTo>
                    <a:pt x="19050" y="675259"/>
                  </a:lnTo>
                  <a:cubicBezTo>
                    <a:pt x="8509" y="675259"/>
                    <a:pt x="0" y="666750"/>
                    <a:pt x="0" y="656209"/>
                  </a:cubicBezTo>
                  <a:lnTo>
                    <a:pt x="0" y="19050"/>
                  </a:lnTo>
                  <a:cubicBezTo>
                    <a:pt x="0" y="8509"/>
                    <a:pt x="8509" y="0"/>
                    <a:pt x="19050" y="0"/>
                  </a:cubicBezTo>
                  <a:moveTo>
                    <a:pt x="19050" y="38100"/>
                  </a:moveTo>
                  <a:lnTo>
                    <a:pt x="19050" y="19050"/>
                  </a:lnTo>
                  <a:lnTo>
                    <a:pt x="38100" y="19050"/>
                  </a:lnTo>
                  <a:lnTo>
                    <a:pt x="38100" y="656209"/>
                  </a:lnTo>
                  <a:lnTo>
                    <a:pt x="19050" y="656209"/>
                  </a:lnTo>
                  <a:lnTo>
                    <a:pt x="19050" y="637159"/>
                  </a:lnTo>
                  <a:lnTo>
                    <a:pt x="5532120" y="637159"/>
                  </a:lnTo>
                  <a:lnTo>
                    <a:pt x="5532120" y="656209"/>
                  </a:lnTo>
                  <a:lnTo>
                    <a:pt x="5513070" y="656209"/>
                  </a:lnTo>
                  <a:lnTo>
                    <a:pt x="5513070" y="19050"/>
                  </a:lnTo>
                  <a:lnTo>
                    <a:pt x="5532120" y="19050"/>
                  </a:lnTo>
                  <a:lnTo>
                    <a:pt x="5532120" y="38100"/>
                  </a:lnTo>
                  <a:lnTo>
                    <a:pt x="19050" y="38100"/>
                  </a:lnTo>
                  <a:close/>
                </a:path>
              </a:pathLst>
            </a:custGeom>
            <a:solidFill>
              <a:srgbClr val="000000"/>
            </a:solidFill>
          </p:spPr>
          <p:txBody>
            <a:bodyPr/>
            <a:lstStyle/>
            <a:p>
              <a:endParaRPr lang="en-CA"/>
            </a:p>
          </p:txBody>
        </p:sp>
        <p:sp>
          <p:nvSpPr>
            <p:cNvPr id="65" name="TextBox 65"/>
            <p:cNvSpPr txBox="1"/>
            <p:nvPr/>
          </p:nvSpPr>
          <p:spPr>
            <a:xfrm>
              <a:off x="0" y="-85725"/>
              <a:ext cx="5551128" cy="760967"/>
            </a:xfrm>
            <a:prstGeom prst="rect">
              <a:avLst/>
            </a:prstGeom>
          </p:spPr>
          <p:txBody>
            <a:bodyPr lIns="50800" tIns="50800" rIns="50800" bIns="50800" rtlCol="0" anchor="ctr"/>
            <a:lstStyle/>
            <a:p>
              <a:pPr algn="ctr">
                <a:lnSpc>
                  <a:spcPts val="3240"/>
                </a:lnSpc>
              </a:pPr>
              <a:r>
                <a:rPr lang="en-US" sz="2700" spc="-12" dirty="0">
                  <a:solidFill>
                    <a:srgbClr val="000000"/>
                  </a:solidFill>
                  <a:latin typeface="Evolventa"/>
                </a:rPr>
                <a:t>Refreshments</a:t>
              </a:r>
            </a:p>
          </p:txBody>
        </p:sp>
      </p:grpSp>
      <p:grpSp>
        <p:nvGrpSpPr>
          <p:cNvPr id="66" name="Group 66"/>
          <p:cNvGrpSpPr/>
          <p:nvPr/>
        </p:nvGrpSpPr>
        <p:grpSpPr>
          <a:xfrm>
            <a:off x="15554307" y="6209054"/>
            <a:ext cx="2269080" cy="506431"/>
            <a:chOff x="0" y="0"/>
            <a:chExt cx="3025440" cy="675242"/>
          </a:xfrm>
        </p:grpSpPr>
        <p:sp>
          <p:nvSpPr>
            <p:cNvPr id="67" name="Freeform 67"/>
            <p:cNvSpPr/>
            <p:nvPr/>
          </p:nvSpPr>
          <p:spPr>
            <a:xfrm>
              <a:off x="19050" y="19050"/>
              <a:ext cx="2987294" cy="637159"/>
            </a:xfrm>
            <a:custGeom>
              <a:avLst/>
              <a:gdLst/>
              <a:ahLst/>
              <a:cxnLst/>
              <a:rect l="l" t="t" r="r" b="b"/>
              <a:pathLst>
                <a:path w="2987294" h="637159">
                  <a:moveTo>
                    <a:pt x="0" y="0"/>
                  </a:moveTo>
                  <a:lnTo>
                    <a:pt x="2987294" y="0"/>
                  </a:lnTo>
                  <a:lnTo>
                    <a:pt x="2987294" y="637159"/>
                  </a:lnTo>
                  <a:lnTo>
                    <a:pt x="0" y="637159"/>
                  </a:lnTo>
                  <a:close/>
                </a:path>
              </a:pathLst>
            </a:custGeom>
            <a:solidFill>
              <a:srgbClr val="FFFFFF"/>
            </a:solidFill>
          </p:spPr>
          <p:txBody>
            <a:bodyPr/>
            <a:lstStyle/>
            <a:p>
              <a:endParaRPr lang="en-CA"/>
            </a:p>
          </p:txBody>
        </p:sp>
        <p:sp>
          <p:nvSpPr>
            <p:cNvPr id="68" name="Freeform 68"/>
            <p:cNvSpPr/>
            <p:nvPr/>
          </p:nvSpPr>
          <p:spPr>
            <a:xfrm>
              <a:off x="0" y="0"/>
              <a:ext cx="3025394" cy="675259"/>
            </a:xfrm>
            <a:custGeom>
              <a:avLst/>
              <a:gdLst/>
              <a:ahLst/>
              <a:cxnLst/>
              <a:rect l="l" t="t" r="r" b="b"/>
              <a:pathLst>
                <a:path w="3025394" h="675259">
                  <a:moveTo>
                    <a:pt x="19050" y="0"/>
                  </a:moveTo>
                  <a:lnTo>
                    <a:pt x="3006344" y="0"/>
                  </a:lnTo>
                  <a:cubicBezTo>
                    <a:pt x="3016885" y="0"/>
                    <a:pt x="3025394" y="8509"/>
                    <a:pt x="3025394" y="19050"/>
                  </a:cubicBezTo>
                  <a:lnTo>
                    <a:pt x="3025394" y="656209"/>
                  </a:lnTo>
                  <a:cubicBezTo>
                    <a:pt x="3025394" y="666750"/>
                    <a:pt x="3016885" y="675259"/>
                    <a:pt x="3006344" y="675259"/>
                  </a:cubicBezTo>
                  <a:lnTo>
                    <a:pt x="19050" y="675259"/>
                  </a:lnTo>
                  <a:cubicBezTo>
                    <a:pt x="8509" y="675259"/>
                    <a:pt x="0" y="666750"/>
                    <a:pt x="0" y="656209"/>
                  </a:cubicBezTo>
                  <a:lnTo>
                    <a:pt x="0" y="19050"/>
                  </a:lnTo>
                  <a:cubicBezTo>
                    <a:pt x="0" y="8509"/>
                    <a:pt x="8509" y="0"/>
                    <a:pt x="19050" y="0"/>
                  </a:cubicBezTo>
                  <a:moveTo>
                    <a:pt x="19050" y="38100"/>
                  </a:moveTo>
                  <a:lnTo>
                    <a:pt x="19050" y="19050"/>
                  </a:lnTo>
                  <a:lnTo>
                    <a:pt x="38100" y="19050"/>
                  </a:lnTo>
                  <a:lnTo>
                    <a:pt x="38100" y="656209"/>
                  </a:lnTo>
                  <a:lnTo>
                    <a:pt x="19050" y="656209"/>
                  </a:lnTo>
                  <a:lnTo>
                    <a:pt x="19050" y="637159"/>
                  </a:lnTo>
                  <a:lnTo>
                    <a:pt x="3006344" y="637159"/>
                  </a:lnTo>
                  <a:lnTo>
                    <a:pt x="3006344" y="656209"/>
                  </a:lnTo>
                  <a:lnTo>
                    <a:pt x="2987294" y="656209"/>
                  </a:lnTo>
                  <a:lnTo>
                    <a:pt x="2987294" y="19050"/>
                  </a:lnTo>
                  <a:lnTo>
                    <a:pt x="3006344" y="19050"/>
                  </a:lnTo>
                  <a:lnTo>
                    <a:pt x="3006344" y="38100"/>
                  </a:lnTo>
                  <a:lnTo>
                    <a:pt x="19050" y="38100"/>
                  </a:lnTo>
                  <a:close/>
                </a:path>
              </a:pathLst>
            </a:custGeom>
            <a:solidFill>
              <a:srgbClr val="000000"/>
            </a:solidFill>
          </p:spPr>
          <p:txBody>
            <a:bodyPr/>
            <a:lstStyle/>
            <a:p>
              <a:endParaRPr lang="en-CA"/>
            </a:p>
          </p:txBody>
        </p:sp>
        <p:sp>
          <p:nvSpPr>
            <p:cNvPr id="69" name="TextBox 69"/>
            <p:cNvSpPr txBox="1"/>
            <p:nvPr/>
          </p:nvSpPr>
          <p:spPr>
            <a:xfrm>
              <a:off x="0" y="-85725"/>
              <a:ext cx="3025440" cy="760967"/>
            </a:xfrm>
            <a:prstGeom prst="rect">
              <a:avLst/>
            </a:prstGeom>
          </p:spPr>
          <p:txBody>
            <a:bodyPr lIns="50800" tIns="50800" rIns="50800" bIns="50800" rtlCol="0" anchor="ctr"/>
            <a:lstStyle/>
            <a:p>
              <a:pPr algn="ctr">
                <a:lnSpc>
                  <a:spcPts val="3240"/>
                </a:lnSpc>
              </a:pPr>
              <a:r>
                <a:rPr lang="en-US" sz="2700" spc="-12">
                  <a:solidFill>
                    <a:srgbClr val="000000"/>
                  </a:solidFill>
                  <a:latin typeface="Evolventa"/>
                </a:rPr>
                <a:t>TECH</a:t>
              </a:r>
            </a:p>
          </p:txBody>
        </p:sp>
      </p:grpSp>
      <p:sp>
        <p:nvSpPr>
          <p:cNvPr id="71" name="Freeform 71"/>
          <p:cNvSpPr/>
          <p:nvPr/>
        </p:nvSpPr>
        <p:spPr>
          <a:xfrm rot="-1344044">
            <a:off x="14947279" y="1967148"/>
            <a:ext cx="1100291" cy="771633"/>
          </a:xfrm>
          <a:custGeom>
            <a:avLst/>
            <a:gdLst/>
            <a:ahLst/>
            <a:cxnLst/>
            <a:rect l="l" t="t" r="r" b="b"/>
            <a:pathLst>
              <a:path w="1100291" h="771633">
                <a:moveTo>
                  <a:pt x="0" y="0"/>
                </a:moveTo>
                <a:lnTo>
                  <a:pt x="1100291" y="0"/>
                </a:lnTo>
                <a:lnTo>
                  <a:pt x="1100291" y="771633"/>
                </a:lnTo>
                <a:lnTo>
                  <a:pt x="0" y="771633"/>
                </a:lnTo>
                <a:lnTo>
                  <a:pt x="0" y="0"/>
                </a:lnTo>
                <a:close/>
              </a:path>
            </a:pathLst>
          </a:custGeom>
          <a:blipFill>
            <a:blip r:embed="rId11"/>
            <a:stretch>
              <a:fillRect/>
            </a:stretch>
          </a:blipFill>
        </p:spPr>
        <p:txBody>
          <a:bodyPr/>
          <a:lstStyle/>
          <a:p>
            <a:endParaRPr lang="en-CA"/>
          </a:p>
        </p:txBody>
      </p:sp>
      <p:sp>
        <p:nvSpPr>
          <p:cNvPr id="72" name="TextBox 72"/>
          <p:cNvSpPr txBox="1"/>
          <p:nvPr/>
        </p:nvSpPr>
        <p:spPr>
          <a:xfrm>
            <a:off x="15354252" y="2034765"/>
            <a:ext cx="334202" cy="410369"/>
          </a:xfrm>
          <a:prstGeom prst="rect">
            <a:avLst/>
          </a:prstGeom>
        </p:spPr>
        <p:txBody>
          <a:bodyPr lIns="0" tIns="0" rIns="0" bIns="0" rtlCol="0" anchor="t">
            <a:spAutoFit/>
          </a:bodyPr>
          <a:lstStyle/>
          <a:p>
            <a:pPr algn="l">
              <a:lnSpc>
                <a:spcPts val="3240"/>
              </a:lnSpc>
            </a:pPr>
            <a:r>
              <a:rPr lang="en-US" sz="2700" b="1" spc="-12" dirty="0">
                <a:solidFill>
                  <a:srgbClr val="EF53A5"/>
                </a:solidFill>
                <a:latin typeface="Evolventa Bold"/>
              </a:rPr>
              <a:t>1</a:t>
            </a:r>
          </a:p>
        </p:txBody>
      </p:sp>
      <p:sp>
        <p:nvSpPr>
          <p:cNvPr id="76" name="TextBox 76"/>
          <p:cNvSpPr txBox="1"/>
          <p:nvPr/>
        </p:nvSpPr>
        <p:spPr>
          <a:xfrm rot="19804674">
            <a:off x="9207208" y="1182866"/>
            <a:ext cx="1194924" cy="648957"/>
          </a:xfrm>
          <a:prstGeom prst="rect">
            <a:avLst/>
          </a:prstGeom>
        </p:spPr>
        <p:txBody>
          <a:bodyPr lIns="50800" tIns="50800" rIns="50800" bIns="50800" rtlCol="0" anchor="t"/>
          <a:lstStyle/>
          <a:p>
            <a:pPr algn="l">
              <a:lnSpc>
                <a:spcPts val="3240"/>
              </a:lnSpc>
            </a:pPr>
            <a:r>
              <a:rPr lang="en-US" sz="2700" spc="-12" dirty="0">
                <a:solidFill>
                  <a:srgbClr val="000000"/>
                </a:solidFill>
                <a:latin typeface="Evolventa Bold"/>
              </a:rPr>
              <a:t>CC-TV</a:t>
            </a:r>
          </a:p>
          <a:p>
            <a:pPr algn="l">
              <a:lnSpc>
                <a:spcPts val="3240"/>
              </a:lnSpc>
            </a:pPr>
            <a:endParaRPr lang="en-US" sz="2700" spc="-12" dirty="0">
              <a:solidFill>
                <a:srgbClr val="000000"/>
              </a:solidFill>
              <a:latin typeface="Evolventa Bold"/>
            </a:endParaRPr>
          </a:p>
        </p:txBody>
      </p:sp>
      <p:grpSp>
        <p:nvGrpSpPr>
          <p:cNvPr id="77" name="Group 77"/>
          <p:cNvGrpSpPr/>
          <p:nvPr/>
        </p:nvGrpSpPr>
        <p:grpSpPr>
          <a:xfrm rot="-5400000">
            <a:off x="16695443" y="3841434"/>
            <a:ext cx="1821002" cy="506432"/>
            <a:chOff x="0" y="0"/>
            <a:chExt cx="2428002" cy="675242"/>
          </a:xfrm>
        </p:grpSpPr>
        <p:sp>
          <p:nvSpPr>
            <p:cNvPr id="78" name="Freeform 78"/>
            <p:cNvSpPr/>
            <p:nvPr/>
          </p:nvSpPr>
          <p:spPr>
            <a:xfrm>
              <a:off x="19050" y="19050"/>
              <a:ext cx="2389886" cy="637159"/>
            </a:xfrm>
            <a:custGeom>
              <a:avLst/>
              <a:gdLst/>
              <a:ahLst/>
              <a:cxnLst/>
              <a:rect l="l" t="t" r="r" b="b"/>
              <a:pathLst>
                <a:path w="2389886" h="637159">
                  <a:moveTo>
                    <a:pt x="0" y="0"/>
                  </a:moveTo>
                  <a:lnTo>
                    <a:pt x="2389886" y="0"/>
                  </a:lnTo>
                  <a:lnTo>
                    <a:pt x="2389886" y="637159"/>
                  </a:lnTo>
                  <a:lnTo>
                    <a:pt x="0" y="637159"/>
                  </a:lnTo>
                  <a:close/>
                </a:path>
              </a:pathLst>
            </a:custGeom>
            <a:solidFill>
              <a:srgbClr val="FFFFFF"/>
            </a:solidFill>
          </p:spPr>
          <p:txBody>
            <a:bodyPr/>
            <a:lstStyle/>
            <a:p>
              <a:endParaRPr lang="en-CA"/>
            </a:p>
          </p:txBody>
        </p:sp>
        <p:sp>
          <p:nvSpPr>
            <p:cNvPr id="79" name="Freeform 79"/>
            <p:cNvSpPr/>
            <p:nvPr/>
          </p:nvSpPr>
          <p:spPr>
            <a:xfrm>
              <a:off x="0" y="0"/>
              <a:ext cx="2427986" cy="675259"/>
            </a:xfrm>
            <a:custGeom>
              <a:avLst/>
              <a:gdLst/>
              <a:ahLst/>
              <a:cxnLst/>
              <a:rect l="l" t="t" r="r" b="b"/>
              <a:pathLst>
                <a:path w="2427986" h="675259">
                  <a:moveTo>
                    <a:pt x="19050" y="0"/>
                  </a:moveTo>
                  <a:lnTo>
                    <a:pt x="2408936" y="0"/>
                  </a:lnTo>
                  <a:cubicBezTo>
                    <a:pt x="2419477" y="0"/>
                    <a:pt x="2427986" y="8509"/>
                    <a:pt x="2427986" y="19050"/>
                  </a:cubicBezTo>
                  <a:lnTo>
                    <a:pt x="2427986" y="656209"/>
                  </a:lnTo>
                  <a:cubicBezTo>
                    <a:pt x="2427986" y="666750"/>
                    <a:pt x="2419477" y="675259"/>
                    <a:pt x="2408936" y="675259"/>
                  </a:cubicBezTo>
                  <a:lnTo>
                    <a:pt x="19050" y="675259"/>
                  </a:lnTo>
                  <a:cubicBezTo>
                    <a:pt x="8509" y="675259"/>
                    <a:pt x="0" y="666750"/>
                    <a:pt x="0" y="656209"/>
                  </a:cubicBezTo>
                  <a:lnTo>
                    <a:pt x="0" y="19050"/>
                  </a:lnTo>
                  <a:cubicBezTo>
                    <a:pt x="0" y="8509"/>
                    <a:pt x="8509" y="0"/>
                    <a:pt x="19050" y="0"/>
                  </a:cubicBezTo>
                  <a:moveTo>
                    <a:pt x="19050" y="38100"/>
                  </a:moveTo>
                  <a:lnTo>
                    <a:pt x="19050" y="19050"/>
                  </a:lnTo>
                  <a:lnTo>
                    <a:pt x="38100" y="19050"/>
                  </a:lnTo>
                  <a:lnTo>
                    <a:pt x="38100" y="656209"/>
                  </a:lnTo>
                  <a:lnTo>
                    <a:pt x="19050" y="656209"/>
                  </a:lnTo>
                  <a:lnTo>
                    <a:pt x="19050" y="637159"/>
                  </a:lnTo>
                  <a:lnTo>
                    <a:pt x="2408936" y="637159"/>
                  </a:lnTo>
                  <a:lnTo>
                    <a:pt x="2408936" y="656209"/>
                  </a:lnTo>
                  <a:lnTo>
                    <a:pt x="2389886" y="656209"/>
                  </a:lnTo>
                  <a:lnTo>
                    <a:pt x="2389886" y="19050"/>
                  </a:lnTo>
                  <a:lnTo>
                    <a:pt x="2408936" y="19050"/>
                  </a:lnTo>
                  <a:lnTo>
                    <a:pt x="2408936" y="38100"/>
                  </a:lnTo>
                  <a:lnTo>
                    <a:pt x="19050" y="38100"/>
                  </a:lnTo>
                  <a:close/>
                </a:path>
              </a:pathLst>
            </a:custGeom>
            <a:solidFill>
              <a:srgbClr val="000000"/>
            </a:solidFill>
          </p:spPr>
          <p:txBody>
            <a:bodyPr/>
            <a:lstStyle/>
            <a:p>
              <a:endParaRPr lang="en-CA"/>
            </a:p>
          </p:txBody>
        </p:sp>
        <p:sp>
          <p:nvSpPr>
            <p:cNvPr id="80" name="TextBox 80"/>
            <p:cNvSpPr txBox="1"/>
            <p:nvPr/>
          </p:nvSpPr>
          <p:spPr>
            <a:xfrm>
              <a:off x="0" y="-85725"/>
              <a:ext cx="2428002" cy="760967"/>
            </a:xfrm>
            <a:prstGeom prst="rect">
              <a:avLst/>
            </a:prstGeom>
          </p:spPr>
          <p:txBody>
            <a:bodyPr lIns="50800" tIns="50800" rIns="50800" bIns="50800" rtlCol="0" anchor="ctr"/>
            <a:lstStyle/>
            <a:p>
              <a:pPr algn="ctr">
                <a:lnSpc>
                  <a:spcPts val="3240"/>
                </a:lnSpc>
              </a:pPr>
              <a:r>
                <a:rPr lang="en-US" sz="2700" spc="-12">
                  <a:solidFill>
                    <a:srgbClr val="FFFFFF"/>
                  </a:solidFill>
                  <a:latin typeface="Evolventa"/>
                </a:rPr>
                <a:t>bpw</a:t>
              </a:r>
            </a:p>
          </p:txBody>
        </p:sp>
      </p:grpSp>
      <p:sp>
        <p:nvSpPr>
          <p:cNvPr id="81" name="TextBox 81"/>
          <p:cNvSpPr txBox="1"/>
          <p:nvPr/>
        </p:nvSpPr>
        <p:spPr>
          <a:xfrm>
            <a:off x="17285493" y="3365193"/>
            <a:ext cx="505000" cy="1269578"/>
          </a:xfrm>
          <a:prstGeom prst="rect">
            <a:avLst/>
          </a:prstGeom>
        </p:spPr>
        <p:txBody>
          <a:bodyPr lIns="0" tIns="0" rIns="0" bIns="0" rtlCol="0" anchor="t">
            <a:spAutoFit/>
          </a:bodyPr>
          <a:lstStyle/>
          <a:p>
            <a:pPr algn="ctr">
              <a:lnSpc>
                <a:spcPts val="3317"/>
              </a:lnSpc>
            </a:pPr>
            <a:r>
              <a:rPr lang="en-US" sz="2764" spc="-11" dirty="0">
                <a:solidFill>
                  <a:srgbClr val="000000"/>
                </a:solidFill>
                <a:latin typeface="Evolventa Bold"/>
              </a:rPr>
              <a:t>B </a:t>
            </a:r>
          </a:p>
          <a:p>
            <a:pPr algn="ctr">
              <a:lnSpc>
                <a:spcPts val="3317"/>
              </a:lnSpc>
            </a:pPr>
            <a:r>
              <a:rPr lang="en-US" sz="2764" spc="-11" dirty="0">
                <a:solidFill>
                  <a:srgbClr val="000000"/>
                </a:solidFill>
                <a:latin typeface="Evolventa Bold"/>
              </a:rPr>
              <a:t>P </a:t>
            </a:r>
          </a:p>
          <a:p>
            <a:pPr algn="ctr">
              <a:lnSpc>
                <a:spcPts val="3317"/>
              </a:lnSpc>
            </a:pPr>
            <a:r>
              <a:rPr lang="en-US" sz="2764" spc="-13" dirty="0">
                <a:solidFill>
                  <a:srgbClr val="000000"/>
                </a:solidFill>
                <a:latin typeface="Evolventa Bold"/>
              </a:rPr>
              <a:t> W</a:t>
            </a:r>
          </a:p>
        </p:txBody>
      </p:sp>
      <p:sp>
        <p:nvSpPr>
          <p:cNvPr id="85" name="AutoShape 85"/>
          <p:cNvSpPr/>
          <p:nvPr/>
        </p:nvSpPr>
        <p:spPr>
          <a:xfrm flipV="1">
            <a:off x="8923705" y="6856271"/>
            <a:ext cx="9022044" cy="11554"/>
          </a:xfrm>
          <a:prstGeom prst="line">
            <a:avLst/>
          </a:prstGeom>
          <a:ln w="38100" cap="flat">
            <a:solidFill>
              <a:srgbClr val="000000"/>
            </a:solidFill>
            <a:prstDash val="solid"/>
            <a:headEnd type="diamond" w="lg" len="lg"/>
            <a:tailEnd type="diamond" w="lg" len="lg"/>
          </a:ln>
        </p:spPr>
        <p:txBody>
          <a:bodyPr/>
          <a:lstStyle/>
          <a:p>
            <a:endParaRPr lang="en-CA"/>
          </a:p>
        </p:txBody>
      </p:sp>
      <p:sp>
        <p:nvSpPr>
          <p:cNvPr id="86" name="AutoShape 86"/>
          <p:cNvSpPr/>
          <p:nvPr/>
        </p:nvSpPr>
        <p:spPr>
          <a:xfrm flipH="1">
            <a:off x="17915770" y="66185"/>
            <a:ext cx="28704" cy="6811165"/>
          </a:xfrm>
          <a:prstGeom prst="line">
            <a:avLst/>
          </a:prstGeom>
          <a:ln w="47625" cap="flat">
            <a:solidFill>
              <a:srgbClr val="000000"/>
            </a:solidFill>
            <a:prstDash val="solid"/>
            <a:headEnd type="diamond" w="lg" len="lg"/>
            <a:tailEnd type="diamond" w="lg" len="lg"/>
          </a:ln>
        </p:spPr>
        <p:txBody>
          <a:bodyPr/>
          <a:lstStyle/>
          <a:p>
            <a:endParaRPr lang="en-CA"/>
          </a:p>
        </p:txBody>
      </p:sp>
      <p:sp>
        <p:nvSpPr>
          <p:cNvPr id="87" name="AutoShape 87"/>
          <p:cNvSpPr/>
          <p:nvPr/>
        </p:nvSpPr>
        <p:spPr>
          <a:xfrm>
            <a:off x="8911566" y="31746"/>
            <a:ext cx="9088011" cy="20758"/>
          </a:xfrm>
          <a:prstGeom prst="line">
            <a:avLst/>
          </a:prstGeom>
          <a:ln w="38100" cap="flat">
            <a:solidFill>
              <a:srgbClr val="000000"/>
            </a:solidFill>
            <a:prstDash val="solid"/>
            <a:headEnd type="diamond" w="lg" len="lg"/>
            <a:tailEnd type="diamond" w="lg" len="lg"/>
          </a:ln>
        </p:spPr>
        <p:txBody>
          <a:bodyPr/>
          <a:lstStyle/>
          <a:p>
            <a:endParaRPr lang="en-CA"/>
          </a:p>
        </p:txBody>
      </p:sp>
      <p:sp>
        <p:nvSpPr>
          <p:cNvPr id="89" name="AutoShape 86">
            <a:extLst>
              <a:ext uri="{FF2B5EF4-FFF2-40B4-BE49-F238E27FC236}">
                <a16:creationId xmlns:a16="http://schemas.microsoft.com/office/drawing/2014/main" id="{73716A6B-6FC8-20FB-244A-84F4B68E1142}"/>
              </a:ext>
            </a:extLst>
          </p:cNvPr>
          <p:cNvSpPr/>
          <p:nvPr/>
        </p:nvSpPr>
        <p:spPr>
          <a:xfrm flipH="1">
            <a:off x="8873820" y="31746"/>
            <a:ext cx="29414" cy="6856837"/>
          </a:xfrm>
          <a:prstGeom prst="line">
            <a:avLst/>
          </a:prstGeom>
          <a:ln w="47625" cap="flat">
            <a:solidFill>
              <a:srgbClr val="000000"/>
            </a:solidFill>
            <a:prstDash val="solid"/>
            <a:headEnd type="diamond" w="lg" len="lg"/>
            <a:tailEnd type="diamond" w="lg" len="lg"/>
          </a:ln>
        </p:spPr>
        <p:txBody>
          <a:bodyPr/>
          <a:lstStyle/>
          <a:p>
            <a:endParaRPr lang="en-CA"/>
          </a:p>
        </p:txBody>
      </p:sp>
      <p:pic>
        <p:nvPicPr>
          <p:cNvPr id="92" name="Content Placeholder 4">
            <a:extLst>
              <a:ext uri="{FF2B5EF4-FFF2-40B4-BE49-F238E27FC236}">
                <a16:creationId xmlns:a16="http://schemas.microsoft.com/office/drawing/2014/main" id="{004C64DF-0887-99CB-877C-2182030EAAEB}"/>
              </a:ext>
            </a:extLst>
          </p:cNvPr>
          <p:cNvPicPr>
            <a:picLocks noChangeAspect="1"/>
          </p:cNvPicPr>
          <p:nvPr/>
        </p:nvPicPr>
        <p:blipFill rotWithShape="1">
          <a:blip r:embed="rId12"/>
          <a:srcRect l="19525" t="7672" r="17269" b="73471"/>
          <a:stretch/>
        </p:blipFill>
        <p:spPr>
          <a:xfrm>
            <a:off x="10428011" y="435938"/>
            <a:ext cx="5769687" cy="1506900"/>
          </a:xfrm>
          <a:prstGeom prst="rect">
            <a:avLst/>
          </a:prstGeom>
        </p:spPr>
      </p:pic>
      <p:sp>
        <p:nvSpPr>
          <p:cNvPr id="23" name="Freeform 23"/>
          <p:cNvSpPr/>
          <p:nvPr/>
        </p:nvSpPr>
        <p:spPr>
          <a:xfrm rot="971943">
            <a:off x="9970644" y="1865721"/>
            <a:ext cx="1100290" cy="771633"/>
          </a:xfrm>
          <a:custGeom>
            <a:avLst/>
            <a:gdLst/>
            <a:ahLst/>
            <a:cxnLst/>
            <a:rect l="l" t="t" r="r" b="b"/>
            <a:pathLst>
              <a:path w="1100290" h="771633">
                <a:moveTo>
                  <a:pt x="0" y="0"/>
                </a:moveTo>
                <a:lnTo>
                  <a:pt x="1100290" y="0"/>
                </a:lnTo>
                <a:lnTo>
                  <a:pt x="1100290" y="771633"/>
                </a:lnTo>
                <a:lnTo>
                  <a:pt x="0" y="771633"/>
                </a:lnTo>
                <a:lnTo>
                  <a:pt x="0" y="0"/>
                </a:lnTo>
                <a:close/>
              </a:path>
            </a:pathLst>
          </a:custGeom>
          <a:blipFill>
            <a:blip r:embed="rId11"/>
            <a:stretch>
              <a:fillRect/>
            </a:stretch>
          </a:blipFill>
        </p:spPr>
        <p:txBody>
          <a:bodyPr/>
          <a:lstStyle/>
          <a:p>
            <a:endParaRPr lang="en-CA"/>
          </a:p>
        </p:txBody>
      </p:sp>
      <p:sp>
        <p:nvSpPr>
          <p:cNvPr id="70" name="TextBox 70"/>
          <p:cNvSpPr txBox="1"/>
          <p:nvPr/>
        </p:nvSpPr>
        <p:spPr>
          <a:xfrm>
            <a:off x="10428011" y="1971039"/>
            <a:ext cx="153135" cy="548283"/>
          </a:xfrm>
          <a:prstGeom prst="rect">
            <a:avLst/>
          </a:prstGeom>
        </p:spPr>
        <p:txBody>
          <a:bodyPr lIns="0" tIns="0" rIns="0" bIns="0" rtlCol="0" anchor="t">
            <a:spAutoFit/>
          </a:bodyPr>
          <a:lstStyle/>
          <a:p>
            <a:pPr algn="l">
              <a:lnSpc>
                <a:spcPts val="3240"/>
              </a:lnSpc>
            </a:pPr>
            <a:r>
              <a:rPr lang="en-US" sz="2700" spc="-12" dirty="0">
                <a:solidFill>
                  <a:srgbClr val="EF53A5"/>
                </a:solidFill>
                <a:latin typeface="Evolventa Bold"/>
              </a:rPr>
              <a:t>4</a:t>
            </a:r>
          </a:p>
        </p:txBody>
      </p:sp>
      <p:pic>
        <p:nvPicPr>
          <p:cNvPr id="94" name="Picture 93">
            <a:extLst>
              <a:ext uri="{FF2B5EF4-FFF2-40B4-BE49-F238E27FC236}">
                <a16:creationId xmlns:a16="http://schemas.microsoft.com/office/drawing/2014/main" id="{D3AEAECF-BF2E-CD10-033B-E2EAA59423E4}"/>
              </a:ext>
            </a:extLst>
          </p:cNvPr>
          <p:cNvPicPr>
            <a:picLocks noChangeAspect="1"/>
          </p:cNvPicPr>
          <p:nvPr/>
        </p:nvPicPr>
        <p:blipFill>
          <a:blip r:embed="rId13"/>
          <a:stretch>
            <a:fillRect/>
          </a:stretch>
        </p:blipFill>
        <p:spPr>
          <a:xfrm>
            <a:off x="8686800" y="-114300"/>
            <a:ext cx="9441370" cy="7105650"/>
          </a:xfrm>
          <a:prstGeom prst="rect">
            <a:avLst/>
          </a:prstGeom>
        </p:spPr>
      </p:pic>
      <p:grpSp>
        <p:nvGrpSpPr>
          <p:cNvPr id="82" name="Group 82"/>
          <p:cNvGrpSpPr/>
          <p:nvPr/>
        </p:nvGrpSpPr>
        <p:grpSpPr>
          <a:xfrm>
            <a:off x="91800" y="83150"/>
            <a:ext cx="8526970" cy="1608274"/>
            <a:chOff x="-1902713" y="-371448"/>
            <a:chExt cx="11369293" cy="2144368"/>
          </a:xfrm>
        </p:grpSpPr>
        <p:sp>
          <p:nvSpPr>
            <p:cNvPr id="83" name="Freeform 83"/>
            <p:cNvSpPr/>
            <p:nvPr/>
          </p:nvSpPr>
          <p:spPr>
            <a:xfrm>
              <a:off x="1" y="0"/>
              <a:ext cx="9050828" cy="1102233"/>
            </a:xfrm>
            <a:custGeom>
              <a:avLst/>
              <a:gdLst/>
              <a:ahLst/>
              <a:cxnLst/>
              <a:rect l="l" t="t" r="r" b="b"/>
              <a:pathLst>
                <a:path w="10561828" h="1102233">
                  <a:moveTo>
                    <a:pt x="0" y="0"/>
                  </a:moveTo>
                  <a:lnTo>
                    <a:pt x="10561828" y="0"/>
                  </a:lnTo>
                  <a:lnTo>
                    <a:pt x="10561828" y="1102233"/>
                  </a:lnTo>
                  <a:lnTo>
                    <a:pt x="0" y="1102233"/>
                  </a:lnTo>
                  <a:close/>
                </a:path>
              </a:pathLst>
            </a:custGeom>
            <a:solidFill>
              <a:srgbClr val="FFFFFF"/>
            </a:solidFill>
          </p:spPr>
          <p:txBody>
            <a:bodyPr/>
            <a:lstStyle/>
            <a:p>
              <a:endParaRPr lang="en-CA"/>
            </a:p>
          </p:txBody>
        </p:sp>
        <p:sp>
          <p:nvSpPr>
            <p:cNvPr id="84" name="TextBox 84"/>
            <p:cNvSpPr txBox="1"/>
            <p:nvPr/>
          </p:nvSpPr>
          <p:spPr>
            <a:xfrm>
              <a:off x="-1902713" y="-371448"/>
              <a:ext cx="11369293" cy="2144368"/>
            </a:xfrm>
            <a:prstGeom prst="rect">
              <a:avLst/>
            </a:prstGeom>
          </p:spPr>
          <p:txBody>
            <a:bodyPr lIns="50800" tIns="50800" rIns="50800" bIns="50800" rtlCol="0" anchor="t"/>
            <a:lstStyle/>
            <a:p>
              <a:pPr defTabSz="609630"/>
              <a:r>
                <a:rPr lang="fr-CA" sz="4800" dirty="0">
                  <a:latin typeface="Century Gothic" panose="020B0502020202020204" pitchFamily="34" charset="0"/>
                  <a:ea typeface="+mj-ea"/>
                  <a:cs typeface="+mj-cs"/>
                </a:rPr>
                <a:t>Discussion pour la création </a:t>
              </a:r>
            </a:p>
            <a:p>
              <a:pPr defTabSz="609630"/>
              <a:r>
                <a:rPr lang="fr-CA" sz="4800" dirty="0">
                  <a:latin typeface="Century Gothic" panose="020B0502020202020204" pitchFamily="34" charset="0"/>
                  <a:ea typeface="+mj-ea"/>
                  <a:cs typeface="+mj-cs"/>
                </a:rPr>
                <a:t>de solutions</a:t>
              </a:r>
            </a:p>
          </p:txBody>
        </p:sp>
      </p:grpSp>
      <p:sp>
        <p:nvSpPr>
          <p:cNvPr id="20" name="TextBox 19">
            <a:extLst>
              <a:ext uri="{FF2B5EF4-FFF2-40B4-BE49-F238E27FC236}">
                <a16:creationId xmlns:a16="http://schemas.microsoft.com/office/drawing/2014/main" id="{B67E969A-5141-2EBB-572B-3E381E47EB38}"/>
              </a:ext>
            </a:extLst>
          </p:cNvPr>
          <p:cNvSpPr txBox="1"/>
          <p:nvPr/>
        </p:nvSpPr>
        <p:spPr>
          <a:xfrm>
            <a:off x="403574" y="5877477"/>
            <a:ext cx="8347073" cy="1200329"/>
          </a:xfrm>
          <a:prstGeom prst="rect">
            <a:avLst/>
          </a:prstGeom>
          <a:noFill/>
        </p:spPr>
        <p:txBody>
          <a:bodyPr wrap="square" rtlCol="0">
            <a:spAutoFit/>
          </a:bodyPr>
          <a:lstStyle/>
          <a:p>
            <a:pPr defTabSz="609630"/>
            <a:r>
              <a:rPr lang="fr-CA" sz="3600" dirty="0">
                <a:solidFill>
                  <a:prstClr val="black"/>
                </a:solidFill>
                <a:latin typeface="Century Gothic" panose="020B0502020202020204" pitchFamily="34" charset="0"/>
              </a:rPr>
              <a:t>Principaux sujets de discussion aux tables (en personne)</a:t>
            </a:r>
          </a:p>
        </p:txBody>
      </p:sp>
      <p:sp>
        <p:nvSpPr>
          <p:cNvPr id="22" name="TextBox 21">
            <a:extLst>
              <a:ext uri="{FF2B5EF4-FFF2-40B4-BE49-F238E27FC236}">
                <a16:creationId xmlns:a16="http://schemas.microsoft.com/office/drawing/2014/main" id="{758FB6F3-E36C-DAF2-7CD3-307376C8A0B3}"/>
              </a:ext>
            </a:extLst>
          </p:cNvPr>
          <p:cNvSpPr txBox="1"/>
          <p:nvPr/>
        </p:nvSpPr>
        <p:spPr>
          <a:xfrm>
            <a:off x="77377" y="9326947"/>
            <a:ext cx="17922200" cy="830997"/>
          </a:xfrm>
          <a:prstGeom prst="rect">
            <a:avLst/>
          </a:prstGeom>
          <a:noFill/>
        </p:spPr>
        <p:txBody>
          <a:bodyPr wrap="square">
            <a:spAutoFit/>
          </a:bodyPr>
          <a:lstStyle/>
          <a:p>
            <a:pPr marL="296348" indent="-296348" defTabSz="609630"/>
            <a:r>
              <a:rPr lang="fr-CA" sz="2800" dirty="0">
                <a:solidFill>
                  <a:prstClr val="black"/>
                </a:solidFill>
                <a:latin typeface="Century Gothic" panose="020B0502020202020204" pitchFamily="34" charset="0"/>
              </a:rPr>
              <a:t>Animatrices des salles virtuelles Zoom : </a:t>
            </a:r>
            <a:r>
              <a:rPr lang="fr-CA" sz="2000" dirty="0">
                <a:solidFill>
                  <a:prstClr val="black"/>
                </a:solidFill>
                <a:latin typeface="Century Gothic" panose="020B0502020202020204" pitchFamily="34" charset="0"/>
              </a:rPr>
              <a:t>attribution des groupes à déterminer </a:t>
            </a:r>
          </a:p>
          <a:p>
            <a:pPr marL="296348" indent="-296348" defTabSz="609630"/>
            <a:r>
              <a:rPr lang="fr-CA" sz="2000" dirty="0">
                <a:solidFill>
                  <a:srgbClr val="FF66CC"/>
                </a:solidFill>
                <a:latin typeface="Century Gothic" panose="020B0502020202020204" pitchFamily="34" charset="0"/>
              </a:rPr>
              <a:t>Nom</a:t>
            </a:r>
            <a:r>
              <a:rPr lang="fr-CA" sz="2000" dirty="0">
                <a:solidFill>
                  <a:prstClr val="black"/>
                </a:solidFill>
                <a:latin typeface="Century Gothic" panose="020B0502020202020204" pitchFamily="34" charset="0"/>
              </a:rPr>
              <a:t>, </a:t>
            </a:r>
            <a:r>
              <a:rPr lang="fr-CA" sz="2000" dirty="0">
                <a:solidFill>
                  <a:srgbClr val="00B0F0"/>
                </a:solidFill>
                <a:latin typeface="Century Gothic" panose="020B0502020202020204" pitchFamily="34" charset="0"/>
              </a:rPr>
              <a:t>Nom</a:t>
            </a:r>
            <a:r>
              <a:rPr lang="fr-CA" sz="2000" dirty="0">
                <a:solidFill>
                  <a:prstClr val="black"/>
                </a:solidFill>
                <a:latin typeface="Century Gothic" panose="020B0502020202020204" pitchFamily="34" charset="0"/>
              </a:rPr>
              <a:t>, </a:t>
            </a:r>
            <a:r>
              <a:rPr lang="fr-CA" sz="2000" dirty="0">
                <a:solidFill>
                  <a:srgbClr val="9148C8"/>
                </a:solidFill>
                <a:latin typeface="Century Gothic" panose="020B0502020202020204" pitchFamily="34" charset="0"/>
              </a:rPr>
              <a:t>Nom</a:t>
            </a:r>
            <a:r>
              <a:rPr lang="fr-CA" sz="2000" dirty="0">
                <a:solidFill>
                  <a:prstClr val="black"/>
                </a:solidFill>
                <a:latin typeface="Century Gothic" panose="020B0502020202020204" pitchFamily="34" charset="0"/>
              </a:rPr>
              <a:t>, </a:t>
            </a:r>
            <a:r>
              <a:rPr lang="fr-CA" sz="2000" dirty="0">
                <a:solidFill>
                  <a:srgbClr val="FF0000"/>
                </a:solidFill>
                <a:latin typeface="Century Gothic" panose="020B0502020202020204" pitchFamily="34" charset="0"/>
              </a:rPr>
              <a:t>Nom</a:t>
            </a:r>
            <a:r>
              <a:rPr lang="fr-CA" sz="2000" dirty="0">
                <a:solidFill>
                  <a:prstClr val="black"/>
                </a:solidFill>
                <a:latin typeface="Century Gothic" panose="020B0502020202020204" pitchFamily="34" charset="0"/>
              </a:rPr>
              <a:t> (</a:t>
            </a:r>
            <a:r>
              <a:rPr kumimoji="0" lang="fr-FR" altLang="en-US" sz="2000" b="0" i="0" u="none" strike="noStrike" cap="none" normalizeH="0" baseline="0" dirty="0">
                <a:ln>
                  <a:noFill/>
                </a:ln>
                <a:solidFill>
                  <a:srgbClr val="202124"/>
                </a:solidFill>
                <a:effectLst/>
                <a:latin typeface="Century Gothic" panose="020B0502020202020204" pitchFamily="34" charset="0"/>
              </a:rPr>
              <a:t>hôtes virtuels</a:t>
            </a:r>
            <a:r>
              <a:rPr kumimoji="0" lang="fr-FR" altLang="en-US" sz="2000" b="0" i="0" u="none" strike="noStrike" cap="none" normalizeH="0" baseline="0" dirty="0">
                <a:ln>
                  <a:noFill/>
                </a:ln>
                <a:solidFill>
                  <a:schemeClr val="tx1"/>
                </a:solidFill>
                <a:effectLst/>
                <a:latin typeface="Century Gothic" panose="020B0502020202020204" pitchFamily="34" charset="0"/>
              </a:rPr>
              <a:t> </a:t>
            </a:r>
            <a:r>
              <a:rPr lang="fr-CA" sz="2000" dirty="0">
                <a:solidFill>
                  <a:prstClr val="black"/>
                </a:solidFill>
                <a:latin typeface="Century Gothic" panose="020B0502020202020204" pitchFamily="34" charset="0"/>
              </a:rPr>
              <a:t>)</a:t>
            </a:r>
          </a:p>
        </p:txBody>
      </p:sp>
      <p:sp>
        <p:nvSpPr>
          <p:cNvPr id="73" name="TextBox 72">
            <a:extLst>
              <a:ext uri="{FF2B5EF4-FFF2-40B4-BE49-F238E27FC236}">
                <a16:creationId xmlns:a16="http://schemas.microsoft.com/office/drawing/2014/main" id="{71E80EEA-A5D0-714D-3FD2-BCEA7A468F65}"/>
              </a:ext>
            </a:extLst>
          </p:cNvPr>
          <p:cNvSpPr txBox="1"/>
          <p:nvPr/>
        </p:nvSpPr>
        <p:spPr>
          <a:xfrm>
            <a:off x="442159" y="7046722"/>
            <a:ext cx="15453845" cy="540806"/>
          </a:xfrm>
          <a:prstGeom prst="rect">
            <a:avLst/>
          </a:prstGeom>
          <a:noFill/>
        </p:spPr>
        <p:txBody>
          <a:bodyPr wrap="square" lIns="108856" tIns="54428" rIns="108856" bIns="54428" rtlCol="0">
            <a:spAutoFit/>
          </a:bodyPr>
          <a:lstStyle/>
          <a:p>
            <a:pPr marL="296348" indent="-296348" defTabSz="609630"/>
            <a:r>
              <a:rPr lang="fr-CA" sz="2800" b="1" dirty="0">
                <a:solidFill>
                  <a:srgbClr val="FF33CC"/>
                </a:solidFill>
                <a:latin typeface="Century Gothic" panose="020B0502020202020204" pitchFamily="34" charset="0"/>
              </a:rPr>
              <a:t>INCLUSION</a:t>
            </a:r>
            <a:r>
              <a:rPr lang="fr-CA" sz="2800" dirty="0">
                <a:solidFill>
                  <a:srgbClr val="FF33CC"/>
                </a:solidFill>
                <a:latin typeface="Century Gothic" panose="020B0502020202020204" pitchFamily="34" charset="0"/>
              </a:rPr>
              <a:t> (animatrices des tables 1, 2, 3, 4, 5 : Nom, Nom, Nom, Nom, Nom)</a:t>
            </a:r>
          </a:p>
        </p:txBody>
      </p:sp>
      <p:sp>
        <p:nvSpPr>
          <p:cNvPr id="74" name="TextBox 73">
            <a:extLst>
              <a:ext uri="{FF2B5EF4-FFF2-40B4-BE49-F238E27FC236}">
                <a16:creationId xmlns:a16="http://schemas.microsoft.com/office/drawing/2014/main" id="{3CFC902C-8B39-962C-653C-E8F98C503315}"/>
              </a:ext>
            </a:extLst>
          </p:cNvPr>
          <p:cNvSpPr txBox="1"/>
          <p:nvPr/>
        </p:nvSpPr>
        <p:spPr>
          <a:xfrm>
            <a:off x="451193" y="7591231"/>
            <a:ext cx="15314256" cy="540806"/>
          </a:xfrm>
          <a:prstGeom prst="rect">
            <a:avLst/>
          </a:prstGeom>
          <a:noFill/>
        </p:spPr>
        <p:txBody>
          <a:bodyPr wrap="square" lIns="108856" tIns="54428" rIns="108856" bIns="54428" rtlCol="0">
            <a:spAutoFit/>
          </a:bodyPr>
          <a:lstStyle/>
          <a:p>
            <a:pPr marL="408232" indent="-408232" defTabSz="609630"/>
            <a:r>
              <a:rPr lang="fr-CA" sz="2800" b="1" dirty="0">
                <a:solidFill>
                  <a:srgbClr val="0070C0"/>
                </a:solidFill>
                <a:latin typeface="Century Gothic" panose="020B0502020202020204" pitchFamily="34" charset="0"/>
              </a:rPr>
              <a:t>DIVERSITÉ</a:t>
            </a:r>
            <a:r>
              <a:rPr lang="fr-CA" sz="2800" dirty="0">
                <a:solidFill>
                  <a:srgbClr val="0070C0"/>
                </a:solidFill>
                <a:latin typeface="Century Gothic" panose="020B0502020202020204" pitchFamily="34" charset="0"/>
              </a:rPr>
              <a:t> (animatrices des tables 6, 7, 8, 9, 10 : Nom, Nom, Nom, Nom, Nom)</a:t>
            </a:r>
          </a:p>
        </p:txBody>
      </p:sp>
      <p:sp>
        <p:nvSpPr>
          <p:cNvPr id="75" name="TextBox 74">
            <a:extLst>
              <a:ext uri="{FF2B5EF4-FFF2-40B4-BE49-F238E27FC236}">
                <a16:creationId xmlns:a16="http://schemas.microsoft.com/office/drawing/2014/main" id="{96C3C36B-5795-3C1B-4AD6-17049BCD97DF}"/>
              </a:ext>
            </a:extLst>
          </p:cNvPr>
          <p:cNvSpPr txBox="1"/>
          <p:nvPr/>
        </p:nvSpPr>
        <p:spPr>
          <a:xfrm>
            <a:off x="453136" y="8120949"/>
            <a:ext cx="15314256" cy="540806"/>
          </a:xfrm>
          <a:prstGeom prst="rect">
            <a:avLst/>
          </a:prstGeom>
          <a:noFill/>
        </p:spPr>
        <p:txBody>
          <a:bodyPr wrap="square" lIns="108856" tIns="54428" rIns="108856" bIns="54428" rtlCol="0">
            <a:spAutoFit/>
          </a:bodyPr>
          <a:lstStyle/>
          <a:p>
            <a:pPr marL="408232" indent="-408232" defTabSz="609630"/>
            <a:r>
              <a:rPr lang="fr-CA" sz="2800" b="1" dirty="0">
                <a:solidFill>
                  <a:srgbClr val="6923CF"/>
                </a:solidFill>
                <a:latin typeface="Century Gothic" panose="020B0502020202020204" pitchFamily="34" charset="0"/>
              </a:rPr>
              <a:t>ÉQUITÉ</a:t>
            </a:r>
            <a:r>
              <a:rPr lang="fr-CA" sz="2800" dirty="0">
                <a:solidFill>
                  <a:srgbClr val="6923CF"/>
                </a:solidFill>
                <a:latin typeface="Century Gothic" panose="020B0502020202020204" pitchFamily="34" charset="0"/>
              </a:rPr>
              <a:t> (animatrices des tables 11, 12, 13, 14, 15 : Nom, Nom, Nom, Nom, Nom)</a:t>
            </a:r>
          </a:p>
        </p:txBody>
      </p:sp>
      <p:sp>
        <p:nvSpPr>
          <p:cNvPr id="88" name="TextBox 87">
            <a:extLst>
              <a:ext uri="{FF2B5EF4-FFF2-40B4-BE49-F238E27FC236}">
                <a16:creationId xmlns:a16="http://schemas.microsoft.com/office/drawing/2014/main" id="{431861D5-4EE2-AD2A-4A5E-690A3640F2E2}"/>
              </a:ext>
            </a:extLst>
          </p:cNvPr>
          <p:cNvSpPr txBox="1"/>
          <p:nvPr/>
        </p:nvSpPr>
        <p:spPr>
          <a:xfrm>
            <a:off x="467605" y="8619498"/>
            <a:ext cx="16696635" cy="540806"/>
          </a:xfrm>
          <a:prstGeom prst="rect">
            <a:avLst/>
          </a:prstGeom>
          <a:noFill/>
        </p:spPr>
        <p:txBody>
          <a:bodyPr wrap="square" lIns="108856" tIns="54428" rIns="108856" bIns="54428" rtlCol="0">
            <a:spAutoFit/>
          </a:bodyPr>
          <a:lstStyle/>
          <a:p>
            <a:pPr marL="408232" indent="-408232" defTabSz="609630"/>
            <a:r>
              <a:rPr lang="fr-CA" sz="2800" b="1" dirty="0">
                <a:solidFill>
                  <a:srgbClr val="FF0000"/>
                </a:solidFill>
                <a:latin typeface="Century Gothic" panose="020B0502020202020204" pitchFamily="34" charset="0"/>
              </a:rPr>
              <a:t>ACCESSIBILITÉ</a:t>
            </a:r>
            <a:r>
              <a:rPr lang="fr-CA" sz="2800" dirty="0">
                <a:solidFill>
                  <a:srgbClr val="FF0000"/>
                </a:solidFill>
                <a:latin typeface="Century Gothic" panose="020B0502020202020204" pitchFamily="34" charset="0"/>
              </a:rPr>
              <a:t> (animatrices des tables 16, 17, 18, 19, 20 : Nom, Nom, Nom, Nom, Nom)</a:t>
            </a:r>
            <a:endParaRPr lang="en-CA" sz="2800" dirty="0">
              <a:solidFill>
                <a:srgbClr val="FF0000"/>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59"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5B376E"/>
            </a:solidFill>
            <a:ln w="12700">
              <a:solidFill>
                <a:srgbClr val="000000"/>
              </a:solidFill>
            </a:ln>
          </p:spPr>
          <p:txBody>
            <a:bodyPr/>
            <a:lstStyle/>
            <a:p>
              <a:endParaRPr lang="en-CA"/>
            </a:p>
          </p:txBody>
        </p:sp>
      </p:grpSp>
      <p:sp>
        <p:nvSpPr>
          <p:cNvPr id="4" name="Freeform 4"/>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6" name="Freeform 6"/>
          <p:cNvSpPr/>
          <p:nvPr/>
        </p:nvSpPr>
        <p:spPr>
          <a:xfrm>
            <a:off x="12616300" y="2161992"/>
            <a:ext cx="4989359" cy="1496798"/>
          </a:xfrm>
          <a:custGeom>
            <a:avLst/>
            <a:gdLst/>
            <a:ahLst/>
            <a:cxnLst/>
            <a:rect l="l" t="t" r="r" b="b"/>
            <a:pathLst>
              <a:path w="4989359" h="1496798">
                <a:moveTo>
                  <a:pt x="0" y="0"/>
                </a:moveTo>
                <a:lnTo>
                  <a:pt x="4989359" y="0"/>
                </a:lnTo>
                <a:lnTo>
                  <a:pt x="4989359" y="1496798"/>
                </a:lnTo>
                <a:lnTo>
                  <a:pt x="0" y="14967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7" name="Freeform 7"/>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grpSp>
        <p:nvGrpSpPr>
          <p:cNvPr id="8" name="Group 8"/>
          <p:cNvGrpSpPr/>
          <p:nvPr/>
        </p:nvGrpSpPr>
        <p:grpSpPr>
          <a:xfrm>
            <a:off x="3459" y="12696"/>
            <a:ext cx="18288000" cy="10284620"/>
            <a:chOff x="0" y="0"/>
            <a:chExt cx="24384000" cy="13712826"/>
          </a:xfrm>
        </p:grpSpPr>
        <p:sp>
          <p:nvSpPr>
            <p:cNvPr id="9" name="Freeform 9"/>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grpSp>
        <p:nvGrpSpPr>
          <p:cNvPr id="10" name="Group 10"/>
          <p:cNvGrpSpPr/>
          <p:nvPr/>
        </p:nvGrpSpPr>
        <p:grpSpPr>
          <a:xfrm>
            <a:off x="15656718" y="0"/>
            <a:ext cx="1028700" cy="1714500"/>
            <a:chOff x="0" y="0"/>
            <a:chExt cx="1371600" cy="2286000"/>
          </a:xfrm>
        </p:grpSpPr>
        <p:sp>
          <p:nvSpPr>
            <p:cNvPr id="11" name="Freeform 11"/>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sp>
        <p:nvSpPr>
          <p:cNvPr id="12" name="TextBox 12"/>
          <p:cNvSpPr txBox="1"/>
          <p:nvPr/>
        </p:nvSpPr>
        <p:spPr>
          <a:xfrm>
            <a:off x="6034216" y="4296405"/>
            <a:ext cx="11161584" cy="3334246"/>
          </a:xfrm>
          <a:prstGeom prst="rect">
            <a:avLst/>
          </a:prstGeom>
        </p:spPr>
        <p:txBody>
          <a:bodyPr wrap="square" lIns="0" tIns="0" rIns="0" bIns="0" rtlCol="0" anchor="t">
            <a:spAutoFit/>
          </a:bodyPr>
          <a:lstStyle/>
          <a:p>
            <a:pPr algn="ctr">
              <a:lnSpc>
                <a:spcPts val="5184"/>
              </a:lnSpc>
            </a:pPr>
            <a:r>
              <a:rPr lang="fr-CA" sz="4800" b="1" kern="100" dirty="0">
                <a:latin typeface="Calibri" panose="020F0502020204030204" pitchFamily="34" charset="0"/>
                <a:ea typeface="Calibri" panose="020F0502020204030204" pitchFamily="34" charset="0"/>
                <a:cs typeface="Times New Roman" panose="02020603050405020304" pitchFamily="18" charset="0"/>
              </a:rPr>
              <a:t>Nous nous retrouverons à </a:t>
            </a:r>
            <a:r>
              <a:rPr kumimoji="0" lang="fr-FR" altLang="en-US" sz="4800" b="0" i="0" u="none" strike="noStrike" cap="none" normalizeH="0" baseline="0" dirty="0">
                <a:ln>
                  <a:noFill/>
                </a:ln>
                <a:solidFill>
                  <a:srgbClr val="202124"/>
                </a:solidFill>
                <a:effectLst/>
                <a:latin typeface="inherit"/>
              </a:rPr>
              <a:t>/</a:t>
            </a:r>
            <a:r>
              <a:rPr lang="en-CA" sz="4800" b="1" dirty="0">
                <a:solidFill>
                  <a:schemeClr val="tx1"/>
                </a:solidFill>
                <a:latin typeface="Century Gothic" panose="020B0502020202020204" pitchFamily="34" charset="0"/>
              </a:rPr>
              <a:t>Pause </a:t>
            </a:r>
            <a:r>
              <a:rPr lang="en-CA" sz="4800" b="1" dirty="0" err="1">
                <a:solidFill>
                  <a:schemeClr val="tx1"/>
                </a:solidFill>
                <a:latin typeface="Century Gothic" panose="020B0502020202020204" pitchFamily="34" charset="0"/>
              </a:rPr>
              <a:t>hybride</a:t>
            </a:r>
            <a:br>
              <a:rPr lang="en-US" sz="4800" b="0" dirty="0">
                <a:solidFill>
                  <a:schemeClr val="tx1"/>
                </a:solidFill>
                <a:latin typeface="Century Gothic" panose="020B0502020202020204" pitchFamily="34" charset="0"/>
                <a:ea typeface="+mj-ea"/>
                <a:cs typeface="+mj-cs"/>
              </a:rPr>
            </a:br>
            <a:br>
              <a:rPr lang="en-US" sz="4800" b="0" dirty="0">
                <a:solidFill>
                  <a:schemeClr val="tx1"/>
                </a:solidFill>
                <a:latin typeface="Century Gothic" panose="020B0502020202020204" pitchFamily="34" charset="0"/>
                <a:ea typeface="+mj-ea"/>
                <a:cs typeface="+mj-cs"/>
              </a:rPr>
            </a:br>
            <a:r>
              <a:rPr lang="en-CA" sz="4800" b="0" dirty="0">
                <a:solidFill>
                  <a:schemeClr val="tx1"/>
                </a:solidFill>
                <a:latin typeface="Century Gothic" panose="020B0502020202020204" pitchFamily="34" charset="0"/>
              </a:rPr>
              <a:t>Reprise à (16)h</a:t>
            </a:r>
            <a:br>
              <a:rPr lang="en-US" sz="4800" b="0" dirty="0">
                <a:solidFill>
                  <a:schemeClr val="tx1"/>
                </a:solidFill>
                <a:latin typeface="Century Gothic" panose="020B0502020202020204" pitchFamily="34" charset="0"/>
                <a:ea typeface="+mj-ea"/>
                <a:cs typeface="+mj-cs"/>
              </a:rPr>
            </a:br>
            <a:br>
              <a:rPr lang="en-US" sz="4800" b="0" dirty="0">
                <a:solidFill>
                  <a:schemeClr val="tx1"/>
                </a:solidFill>
                <a:latin typeface="Century Gothic" panose="020B0502020202020204" pitchFamily="34" charset="0"/>
                <a:ea typeface="+mj-ea"/>
                <a:cs typeface="+mj-cs"/>
              </a:rPr>
            </a:br>
            <a:r>
              <a:rPr lang="fr-FR" sz="4800" b="0" dirty="0">
                <a:solidFill>
                  <a:schemeClr val="tx1"/>
                </a:solidFill>
                <a:latin typeface="Century Gothic" panose="020B0502020202020204" pitchFamily="34" charset="0"/>
              </a:rPr>
              <a:t>Bonne recherche de Solutions IDEA!</a:t>
            </a:r>
            <a:endParaRPr lang="en-US" sz="4800" spc="-23" dirty="0">
              <a:solidFill>
                <a:srgbClr val="000000"/>
              </a:solidFill>
              <a:latin typeface="Century Gothic" panose="020B0502020202020204" pitchFamily="34" charset="0"/>
            </a:endParaRPr>
          </a:p>
        </p:txBody>
      </p:sp>
      <p:sp>
        <p:nvSpPr>
          <p:cNvPr id="13" name="Freeform 13" descr="E:\CCEWBPWC IDEAS Project\BPWC CCEW Project\Project Committees\Committees &amp;  Mtgs\Community Building\BPWCCEW Event Aug2022\Prommotion\Social media promotion\website\IDEAS Bulb.png"/>
          <p:cNvSpPr/>
          <p:nvPr/>
        </p:nvSpPr>
        <p:spPr>
          <a:xfrm>
            <a:off x="1281691" y="3691028"/>
            <a:ext cx="4317266" cy="4213510"/>
          </a:xfrm>
          <a:custGeom>
            <a:avLst/>
            <a:gdLst/>
            <a:ahLst/>
            <a:cxnLst/>
            <a:rect l="l" t="t" r="r" b="b"/>
            <a:pathLst>
              <a:path w="4317266" h="4213510">
                <a:moveTo>
                  <a:pt x="0" y="0"/>
                </a:moveTo>
                <a:lnTo>
                  <a:pt x="4317265" y="0"/>
                </a:lnTo>
                <a:lnTo>
                  <a:pt x="4317265" y="4213511"/>
                </a:lnTo>
                <a:lnTo>
                  <a:pt x="0" y="4213511"/>
                </a:lnTo>
                <a:lnTo>
                  <a:pt x="0" y="0"/>
                </a:lnTo>
                <a:close/>
              </a:path>
            </a:pathLst>
          </a:custGeom>
          <a:blipFill>
            <a:blip r:embed="rId11"/>
            <a:stretch>
              <a:fillRect r="-105"/>
            </a:stretch>
          </a:blipFill>
        </p:spPr>
        <p:txBody>
          <a:bodyPr/>
          <a:lstStyle/>
          <a:p>
            <a:endParaRPr lang="en-C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689259" y="2799607"/>
            <a:ext cx="13255341"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grpSp>
        <p:nvGrpSpPr>
          <p:cNvPr id="5" name="Group 5"/>
          <p:cNvGrpSpPr/>
          <p:nvPr/>
        </p:nvGrpSpPr>
        <p:grpSpPr>
          <a:xfrm>
            <a:off x="0" y="12696"/>
            <a:ext cx="18288000" cy="10284620"/>
            <a:chOff x="0" y="0"/>
            <a:chExt cx="24384000" cy="13712826"/>
          </a:xfrm>
        </p:grpSpPr>
        <p:sp>
          <p:nvSpPr>
            <p:cNvPr id="6" name="Freeform 6"/>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sp>
        <p:nvSpPr>
          <p:cNvPr id="9" name="Freeform 9"/>
          <p:cNvSpPr/>
          <p:nvPr/>
        </p:nvSpPr>
        <p:spPr>
          <a:xfrm>
            <a:off x="961913" y="772881"/>
            <a:ext cx="3024447" cy="8548918"/>
          </a:xfrm>
          <a:custGeom>
            <a:avLst/>
            <a:gdLst/>
            <a:ahLst/>
            <a:cxnLst/>
            <a:rect l="l" t="t" r="r" b="b"/>
            <a:pathLst>
              <a:path w="3024447" h="8548918">
                <a:moveTo>
                  <a:pt x="0" y="0"/>
                </a:moveTo>
                <a:lnTo>
                  <a:pt x="3024447" y="0"/>
                </a:lnTo>
                <a:lnTo>
                  <a:pt x="3024447" y="8548919"/>
                </a:lnTo>
                <a:lnTo>
                  <a:pt x="0" y="85489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0" name="Freeform 10"/>
          <p:cNvSpPr/>
          <p:nvPr/>
        </p:nvSpPr>
        <p:spPr>
          <a:xfrm>
            <a:off x="3208681" y="576637"/>
            <a:ext cx="1304453" cy="4872262"/>
          </a:xfrm>
          <a:custGeom>
            <a:avLst/>
            <a:gdLst/>
            <a:ahLst/>
            <a:cxnLst/>
            <a:rect l="l" t="t" r="r" b="b"/>
            <a:pathLst>
              <a:path w="1304453" h="4872262">
                <a:moveTo>
                  <a:pt x="0" y="0"/>
                </a:moveTo>
                <a:lnTo>
                  <a:pt x="1304453" y="0"/>
                </a:lnTo>
                <a:lnTo>
                  <a:pt x="1304453" y="4872262"/>
                </a:lnTo>
                <a:lnTo>
                  <a:pt x="0" y="487226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sp>
        <p:nvSpPr>
          <p:cNvPr id="12" name="TextBox 12"/>
          <p:cNvSpPr txBox="1"/>
          <p:nvPr/>
        </p:nvSpPr>
        <p:spPr>
          <a:xfrm>
            <a:off x="16587462" y="9529071"/>
            <a:ext cx="1074418" cy="470164"/>
          </a:xfrm>
          <a:prstGeom prst="rect">
            <a:avLst/>
          </a:prstGeom>
        </p:spPr>
        <p:txBody>
          <a:bodyPr lIns="0" tIns="0" rIns="0" bIns="0" rtlCol="0" anchor="t">
            <a:spAutoFit/>
          </a:bodyPr>
          <a:lstStyle/>
          <a:p>
            <a:pPr algn="r">
              <a:lnSpc>
                <a:spcPts val="1800"/>
              </a:lnSpc>
            </a:pPr>
            <a:r>
              <a:rPr lang="en-US" sz="1500" spc="-7">
                <a:solidFill>
                  <a:srgbClr val="B31166"/>
                </a:solidFill>
                <a:latin typeface="Evolventa"/>
              </a:rPr>
              <a:t>17</a:t>
            </a:r>
          </a:p>
        </p:txBody>
      </p:sp>
      <p:sp>
        <p:nvSpPr>
          <p:cNvPr id="13" name="TextBox 13"/>
          <p:cNvSpPr txBox="1"/>
          <p:nvPr/>
        </p:nvSpPr>
        <p:spPr>
          <a:xfrm>
            <a:off x="4066213" y="910858"/>
            <a:ext cx="10179668" cy="492443"/>
          </a:xfrm>
          <a:prstGeom prst="rect">
            <a:avLst/>
          </a:prstGeom>
        </p:spPr>
        <p:txBody>
          <a:bodyPr lIns="0" tIns="0" rIns="0" bIns="0" rtlCol="0" anchor="t">
            <a:spAutoFit/>
          </a:bodyPr>
          <a:lstStyle/>
          <a:p>
            <a:r>
              <a:rPr lang="fr-CA" sz="3200" dirty="0">
                <a:latin typeface="Century Gothic" panose="020B0502020202020204" pitchFamily="34" charset="0"/>
              </a:rPr>
              <a:t>Le défi commencera par une </a:t>
            </a:r>
            <a:r>
              <a:rPr lang="fr-CA" sz="3200" b="1" dirty="0">
                <a:latin typeface="Century Gothic" panose="020B0502020202020204" pitchFamily="34" charset="0"/>
              </a:rPr>
              <a:t>activité individuelle</a:t>
            </a:r>
          </a:p>
        </p:txBody>
      </p:sp>
      <p:pic>
        <p:nvPicPr>
          <p:cNvPr id="15" name="Picture 14">
            <a:extLst>
              <a:ext uri="{FF2B5EF4-FFF2-40B4-BE49-F238E27FC236}">
                <a16:creationId xmlns:a16="http://schemas.microsoft.com/office/drawing/2014/main" id="{D99E0BA7-26EA-FEAA-87B7-D9343B3DB9C3}"/>
              </a:ext>
            </a:extLst>
          </p:cNvPr>
          <p:cNvPicPr>
            <a:picLocks noChangeAspect="1"/>
          </p:cNvPicPr>
          <p:nvPr/>
        </p:nvPicPr>
        <p:blipFill>
          <a:blip r:embed="rId13"/>
          <a:stretch>
            <a:fillRect/>
          </a:stretch>
        </p:blipFill>
        <p:spPr>
          <a:xfrm>
            <a:off x="4066213" y="1505856"/>
            <a:ext cx="12180901" cy="8057798"/>
          </a:xfrm>
          <a:prstGeom prst="rect">
            <a:avLst/>
          </a:prstGeom>
        </p:spPr>
      </p:pic>
      <p:sp>
        <p:nvSpPr>
          <p:cNvPr id="14" name="Freeform 14"/>
          <p:cNvSpPr/>
          <p:nvPr/>
        </p:nvSpPr>
        <p:spPr>
          <a:xfrm>
            <a:off x="15247212" y="5356655"/>
            <a:ext cx="586794" cy="3792076"/>
          </a:xfrm>
          <a:custGeom>
            <a:avLst/>
            <a:gdLst/>
            <a:ahLst/>
            <a:cxnLst/>
            <a:rect l="l" t="t" r="r" b="b"/>
            <a:pathLst>
              <a:path w="586794" h="3792076">
                <a:moveTo>
                  <a:pt x="0" y="0"/>
                </a:moveTo>
                <a:lnTo>
                  <a:pt x="586795" y="0"/>
                </a:lnTo>
                <a:lnTo>
                  <a:pt x="586795" y="3792076"/>
                </a:lnTo>
                <a:lnTo>
                  <a:pt x="0" y="379207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grpSp>
        <p:nvGrpSpPr>
          <p:cNvPr id="7" name="Group 7"/>
          <p:cNvGrpSpPr/>
          <p:nvPr/>
        </p:nvGrpSpPr>
        <p:grpSpPr>
          <a:xfrm>
            <a:off x="15675822" y="12696"/>
            <a:ext cx="1028700" cy="1714500"/>
            <a:chOff x="0" y="0"/>
            <a:chExt cx="1371600" cy="2286000"/>
          </a:xfrm>
        </p:grpSpPr>
        <p:sp>
          <p:nvSpPr>
            <p:cNvPr id="8" name="Freeform 8"/>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4" name="Group 4"/>
          <p:cNvGrpSpPr/>
          <p:nvPr/>
        </p:nvGrpSpPr>
        <p:grpSpPr>
          <a:xfrm>
            <a:off x="0" y="-275566"/>
            <a:ext cx="18288000" cy="10562566"/>
            <a:chOff x="0" y="0"/>
            <a:chExt cx="24384000" cy="13712826"/>
          </a:xfrm>
        </p:grpSpPr>
        <p:sp>
          <p:nvSpPr>
            <p:cNvPr id="5" name="Freeform 5"/>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sp>
        <p:nvSpPr>
          <p:cNvPr id="6" name="TextBox 6"/>
          <p:cNvSpPr txBox="1"/>
          <p:nvPr/>
        </p:nvSpPr>
        <p:spPr>
          <a:xfrm>
            <a:off x="15620250" y="355963"/>
            <a:ext cx="1074418" cy="1193441"/>
          </a:xfrm>
          <a:prstGeom prst="rect">
            <a:avLst/>
          </a:prstGeom>
        </p:spPr>
        <p:txBody>
          <a:bodyPr lIns="0" tIns="0" rIns="0" bIns="0" rtlCol="0" anchor="t">
            <a:spAutoFit/>
          </a:bodyPr>
          <a:lstStyle/>
          <a:p>
            <a:pPr algn="ctr">
              <a:lnSpc>
                <a:spcPts val="5040"/>
              </a:lnSpc>
            </a:pPr>
            <a:r>
              <a:rPr lang="en-US" sz="4200" spc="-20">
                <a:solidFill>
                  <a:srgbClr val="FFFFFF"/>
                </a:solidFill>
                <a:latin typeface="Evolventa"/>
              </a:rPr>
              <a:t>18</a:t>
            </a:r>
          </a:p>
        </p:txBody>
      </p:sp>
      <p:pic>
        <p:nvPicPr>
          <p:cNvPr id="10" name="Picture 9">
            <a:extLst>
              <a:ext uri="{FF2B5EF4-FFF2-40B4-BE49-F238E27FC236}">
                <a16:creationId xmlns:a16="http://schemas.microsoft.com/office/drawing/2014/main" id="{009D0C2A-C1CA-C33F-EE2A-9F3721B75D57}"/>
              </a:ext>
            </a:extLst>
          </p:cNvPr>
          <p:cNvPicPr>
            <a:picLocks noChangeAspect="1"/>
          </p:cNvPicPr>
          <p:nvPr/>
        </p:nvPicPr>
        <p:blipFill>
          <a:blip r:embed="rId5"/>
          <a:stretch>
            <a:fillRect/>
          </a:stretch>
        </p:blipFill>
        <p:spPr>
          <a:xfrm>
            <a:off x="304800" y="98362"/>
            <a:ext cx="17221200" cy="984850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59" y="12696"/>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5B376E"/>
            </a:solidFill>
            <a:ln w="12700">
              <a:solidFill>
                <a:srgbClr val="000000"/>
              </a:solidFill>
            </a:ln>
          </p:spPr>
          <p:txBody>
            <a:bodyPr/>
            <a:lstStyle/>
            <a:p>
              <a:endParaRPr lang="en-CA"/>
            </a:p>
          </p:txBody>
        </p:sp>
      </p:grpSp>
      <p:sp>
        <p:nvSpPr>
          <p:cNvPr id="4" name="Freeform 4"/>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6" name="Freeform 6"/>
          <p:cNvSpPr/>
          <p:nvPr/>
        </p:nvSpPr>
        <p:spPr>
          <a:xfrm>
            <a:off x="12745882" y="2337925"/>
            <a:ext cx="4989359" cy="1496798"/>
          </a:xfrm>
          <a:custGeom>
            <a:avLst/>
            <a:gdLst/>
            <a:ahLst/>
            <a:cxnLst/>
            <a:rect l="l" t="t" r="r" b="b"/>
            <a:pathLst>
              <a:path w="4989359" h="1496798">
                <a:moveTo>
                  <a:pt x="0" y="0"/>
                </a:moveTo>
                <a:lnTo>
                  <a:pt x="4989359" y="0"/>
                </a:lnTo>
                <a:lnTo>
                  <a:pt x="4989359" y="1496798"/>
                </a:lnTo>
                <a:lnTo>
                  <a:pt x="0" y="14967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7" name="Freeform 7"/>
          <p:cNvSpPr/>
          <p:nvPr/>
        </p:nvSpPr>
        <p:spPr>
          <a:xfrm>
            <a:off x="689259" y="2799606"/>
            <a:ext cx="16916400" cy="7068293"/>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grpSp>
        <p:nvGrpSpPr>
          <p:cNvPr id="8" name="Group 8"/>
          <p:cNvGrpSpPr/>
          <p:nvPr/>
        </p:nvGrpSpPr>
        <p:grpSpPr>
          <a:xfrm>
            <a:off x="-1" y="2380"/>
            <a:ext cx="18291459" cy="10551320"/>
            <a:chOff x="0" y="0"/>
            <a:chExt cx="24384000" cy="13712826"/>
          </a:xfrm>
        </p:grpSpPr>
        <p:sp>
          <p:nvSpPr>
            <p:cNvPr id="9" name="Freeform 9"/>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grpSp>
        <p:nvGrpSpPr>
          <p:cNvPr id="10" name="Group 10"/>
          <p:cNvGrpSpPr/>
          <p:nvPr/>
        </p:nvGrpSpPr>
        <p:grpSpPr>
          <a:xfrm>
            <a:off x="15831088" y="-65664"/>
            <a:ext cx="1028700" cy="1714500"/>
            <a:chOff x="0" y="0"/>
            <a:chExt cx="1371600" cy="2286000"/>
          </a:xfrm>
        </p:grpSpPr>
        <p:sp>
          <p:nvSpPr>
            <p:cNvPr id="11" name="Freeform 11"/>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sp>
        <p:nvSpPr>
          <p:cNvPr id="12" name="TextBox 12"/>
          <p:cNvSpPr txBox="1"/>
          <p:nvPr/>
        </p:nvSpPr>
        <p:spPr>
          <a:xfrm>
            <a:off x="1524000" y="1546793"/>
            <a:ext cx="15466218" cy="833562"/>
          </a:xfrm>
          <a:prstGeom prst="rect">
            <a:avLst/>
          </a:prstGeom>
        </p:spPr>
        <p:txBody>
          <a:bodyPr wrap="square" lIns="0" tIns="0" rIns="0" bIns="0" rtlCol="0" anchor="t">
            <a:spAutoFit/>
          </a:bodyPr>
          <a:lstStyle/>
          <a:p>
            <a:pPr algn="ctr">
              <a:lnSpc>
                <a:spcPts val="6480"/>
              </a:lnSpc>
            </a:pPr>
            <a:r>
              <a:rPr lang="fr-CA" sz="6000" dirty="0">
                <a:solidFill>
                  <a:schemeClr val="bg1"/>
                </a:solidFill>
              </a:rPr>
              <a:t>Rapport de nos solutions innovantes </a:t>
            </a:r>
            <a:endParaRPr lang="en-US" sz="6000" dirty="0">
              <a:solidFill>
                <a:srgbClr val="FFFFFF"/>
              </a:solidFill>
              <a:latin typeface="Arial Bold"/>
            </a:endParaRPr>
          </a:p>
        </p:txBody>
      </p:sp>
      <p:grpSp>
        <p:nvGrpSpPr>
          <p:cNvPr id="13" name="Group 13"/>
          <p:cNvGrpSpPr/>
          <p:nvPr/>
        </p:nvGrpSpPr>
        <p:grpSpPr>
          <a:xfrm>
            <a:off x="3205932" y="3783171"/>
            <a:ext cx="4425903" cy="2475945"/>
            <a:chOff x="0" y="0"/>
            <a:chExt cx="5901204" cy="3301260"/>
          </a:xfrm>
        </p:grpSpPr>
        <p:sp>
          <p:nvSpPr>
            <p:cNvPr id="14" name="Freeform 14"/>
            <p:cNvSpPr/>
            <p:nvPr/>
          </p:nvSpPr>
          <p:spPr>
            <a:xfrm>
              <a:off x="0" y="0"/>
              <a:ext cx="5901182" cy="4011422"/>
            </a:xfrm>
            <a:custGeom>
              <a:avLst/>
              <a:gdLst/>
              <a:ahLst/>
              <a:cxnLst/>
              <a:rect l="l" t="t" r="r" b="b"/>
              <a:pathLst>
                <a:path w="5901182" h="4011422">
                  <a:moveTo>
                    <a:pt x="0" y="550164"/>
                  </a:moveTo>
                  <a:cubicBezTo>
                    <a:pt x="0" y="246380"/>
                    <a:pt x="246380" y="0"/>
                    <a:pt x="550164" y="0"/>
                  </a:cubicBezTo>
                  <a:lnTo>
                    <a:pt x="983488" y="0"/>
                  </a:lnTo>
                  <a:lnTo>
                    <a:pt x="2458847" y="0"/>
                  </a:lnTo>
                  <a:lnTo>
                    <a:pt x="5351018" y="0"/>
                  </a:lnTo>
                  <a:cubicBezTo>
                    <a:pt x="5654929" y="0"/>
                    <a:pt x="5901182" y="246380"/>
                    <a:pt x="5901182" y="550164"/>
                  </a:cubicBezTo>
                  <a:lnTo>
                    <a:pt x="5901182" y="1925701"/>
                  </a:lnTo>
                  <a:lnTo>
                    <a:pt x="5901182" y="2751074"/>
                  </a:lnTo>
                  <a:cubicBezTo>
                    <a:pt x="5901182" y="3054985"/>
                    <a:pt x="5654802" y="3301238"/>
                    <a:pt x="5351018" y="3301238"/>
                  </a:cubicBezTo>
                  <a:lnTo>
                    <a:pt x="2458847" y="3301238"/>
                  </a:lnTo>
                  <a:lnTo>
                    <a:pt x="2543683" y="4011422"/>
                  </a:lnTo>
                  <a:lnTo>
                    <a:pt x="983488" y="3301238"/>
                  </a:lnTo>
                  <a:lnTo>
                    <a:pt x="550164" y="3301238"/>
                  </a:lnTo>
                  <a:cubicBezTo>
                    <a:pt x="246380" y="3301238"/>
                    <a:pt x="0" y="3054858"/>
                    <a:pt x="0" y="2751074"/>
                  </a:cubicBezTo>
                  <a:lnTo>
                    <a:pt x="0" y="1925701"/>
                  </a:lnTo>
                  <a:close/>
                </a:path>
              </a:pathLst>
            </a:custGeom>
            <a:solidFill>
              <a:srgbClr val="EF53A5"/>
            </a:solidFill>
          </p:spPr>
          <p:txBody>
            <a:bodyPr/>
            <a:lstStyle/>
            <a:p>
              <a:endParaRPr lang="en-CA"/>
            </a:p>
          </p:txBody>
        </p:sp>
        <p:sp>
          <p:nvSpPr>
            <p:cNvPr id="15" name="TextBox 15"/>
            <p:cNvSpPr txBox="1"/>
            <p:nvPr/>
          </p:nvSpPr>
          <p:spPr>
            <a:xfrm>
              <a:off x="0" y="-104775"/>
              <a:ext cx="5901204" cy="3406035"/>
            </a:xfrm>
            <a:prstGeom prst="rect">
              <a:avLst/>
            </a:prstGeom>
          </p:spPr>
          <p:txBody>
            <a:bodyPr lIns="50800" tIns="50800" rIns="50800" bIns="50800" rtlCol="0" anchor="ctr"/>
            <a:lstStyle/>
            <a:p>
              <a:pPr algn="ctr">
                <a:lnSpc>
                  <a:spcPts val="6480"/>
                </a:lnSpc>
              </a:pPr>
              <a:r>
                <a:rPr lang="en-US" sz="5400" dirty="0">
                  <a:solidFill>
                    <a:srgbClr val="FFFFFF"/>
                  </a:solidFill>
                  <a:latin typeface="Arial Bold"/>
                </a:rPr>
                <a:t>Inclusion</a:t>
              </a:r>
            </a:p>
          </p:txBody>
        </p:sp>
      </p:grpSp>
      <p:grpSp>
        <p:nvGrpSpPr>
          <p:cNvPr id="16" name="Group 16"/>
          <p:cNvGrpSpPr/>
          <p:nvPr/>
        </p:nvGrpSpPr>
        <p:grpSpPr>
          <a:xfrm>
            <a:off x="3205930" y="7315410"/>
            <a:ext cx="4425903" cy="2400090"/>
            <a:chOff x="0" y="0"/>
            <a:chExt cx="5901204" cy="3200120"/>
          </a:xfrm>
        </p:grpSpPr>
        <p:sp>
          <p:nvSpPr>
            <p:cNvPr id="17" name="Freeform 17"/>
            <p:cNvSpPr/>
            <p:nvPr/>
          </p:nvSpPr>
          <p:spPr>
            <a:xfrm>
              <a:off x="0" y="0"/>
              <a:ext cx="5901182" cy="4104894"/>
            </a:xfrm>
            <a:custGeom>
              <a:avLst/>
              <a:gdLst/>
              <a:ahLst/>
              <a:cxnLst/>
              <a:rect l="l" t="t" r="r" b="b"/>
              <a:pathLst>
                <a:path w="5901182" h="4104894">
                  <a:moveTo>
                    <a:pt x="0" y="533400"/>
                  </a:moveTo>
                  <a:cubicBezTo>
                    <a:pt x="0" y="238760"/>
                    <a:pt x="238760" y="0"/>
                    <a:pt x="533400" y="0"/>
                  </a:cubicBezTo>
                  <a:lnTo>
                    <a:pt x="983488" y="0"/>
                  </a:lnTo>
                  <a:lnTo>
                    <a:pt x="2458847" y="0"/>
                  </a:lnTo>
                  <a:lnTo>
                    <a:pt x="5367782" y="0"/>
                  </a:lnTo>
                  <a:cubicBezTo>
                    <a:pt x="5662295" y="0"/>
                    <a:pt x="5901182" y="238760"/>
                    <a:pt x="5901182" y="533400"/>
                  </a:cubicBezTo>
                  <a:lnTo>
                    <a:pt x="5901182" y="1866773"/>
                  </a:lnTo>
                  <a:lnTo>
                    <a:pt x="5901182" y="2666746"/>
                  </a:lnTo>
                  <a:cubicBezTo>
                    <a:pt x="5901182" y="2961259"/>
                    <a:pt x="5662422" y="3200146"/>
                    <a:pt x="5367782" y="3200146"/>
                  </a:cubicBezTo>
                  <a:lnTo>
                    <a:pt x="2458847" y="3200146"/>
                  </a:lnTo>
                  <a:lnTo>
                    <a:pt x="745617" y="4104894"/>
                  </a:lnTo>
                  <a:lnTo>
                    <a:pt x="983488" y="3200019"/>
                  </a:lnTo>
                  <a:lnTo>
                    <a:pt x="533400" y="3200019"/>
                  </a:lnTo>
                  <a:cubicBezTo>
                    <a:pt x="238887" y="3200019"/>
                    <a:pt x="0" y="2961259"/>
                    <a:pt x="0" y="2666619"/>
                  </a:cubicBezTo>
                  <a:lnTo>
                    <a:pt x="0" y="1866646"/>
                  </a:lnTo>
                  <a:close/>
                </a:path>
              </a:pathLst>
            </a:custGeom>
            <a:solidFill>
              <a:srgbClr val="00B0F0"/>
            </a:solidFill>
          </p:spPr>
          <p:txBody>
            <a:bodyPr/>
            <a:lstStyle/>
            <a:p>
              <a:endParaRPr lang="en-CA"/>
            </a:p>
          </p:txBody>
        </p:sp>
        <p:sp>
          <p:nvSpPr>
            <p:cNvPr id="18" name="TextBox 18"/>
            <p:cNvSpPr txBox="1"/>
            <p:nvPr/>
          </p:nvSpPr>
          <p:spPr>
            <a:xfrm>
              <a:off x="0" y="-104775"/>
              <a:ext cx="5901204" cy="3304895"/>
            </a:xfrm>
            <a:prstGeom prst="rect">
              <a:avLst/>
            </a:prstGeom>
          </p:spPr>
          <p:txBody>
            <a:bodyPr lIns="50800" tIns="50800" rIns="50800" bIns="50800" rtlCol="0" anchor="ctr"/>
            <a:lstStyle/>
            <a:p>
              <a:pPr marL="0" marR="0" lvl="0" indent="0" algn="ctr" rtl="0">
                <a:lnSpc>
                  <a:spcPct val="100000"/>
                </a:lnSpc>
                <a:spcBef>
                  <a:spcPts val="0"/>
                </a:spcBef>
                <a:spcAft>
                  <a:spcPts val="0"/>
                </a:spcAft>
                <a:buNone/>
              </a:pPr>
              <a:r>
                <a:rPr lang="fr-CA" sz="5400" b="1" i="0" u="none" strike="noStrike" cap="none" dirty="0">
                  <a:solidFill>
                    <a:schemeClr val="lt1"/>
                  </a:solidFill>
                  <a:latin typeface="Arial"/>
                  <a:ea typeface="Arial"/>
                  <a:cs typeface="Arial"/>
                  <a:sym typeface="Arial"/>
                </a:rPr>
                <a:t>Diversité</a:t>
              </a:r>
            </a:p>
          </p:txBody>
        </p:sp>
      </p:grpSp>
      <p:grpSp>
        <p:nvGrpSpPr>
          <p:cNvPr id="19" name="Group 19"/>
          <p:cNvGrpSpPr/>
          <p:nvPr/>
        </p:nvGrpSpPr>
        <p:grpSpPr>
          <a:xfrm>
            <a:off x="10331132" y="7315410"/>
            <a:ext cx="4269525" cy="2400090"/>
            <a:chOff x="0" y="0"/>
            <a:chExt cx="5692700" cy="3200120"/>
          </a:xfrm>
        </p:grpSpPr>
        <p:sp>
          <p:nvSpPr>
            <p:cNvPr id="20" name="Freeform 20"/>
            <p:cNvSpPr/>
            <p:nvPr/>
          </p:nvSpPr>
          <p:spPr>
            <a:xfrm>
              <a:off x="0" y="0"/>
              <a:ext cx="5692775" cy="3888613"/>
            </a:xfrm>
            <a:custGeom>
              <a:avLst/>
              <a:gdLst/>
              <a:ahLst/>
              <a:cxnLst/>
              <a:rect l="l" t="t" r="r" b="b"/>
              <a:pathLst>
                <a:path w="5692775" h="3888613">
                  <a:moveTo>
                    <a:pt x="0" y="533400"/>
                  </a:moveTo>
                  <a:cubicBezTo>
                    <a:pt x="0" y="238760"/>
                    <a:pt x="238760" y="0"/>
                    <a:pt x="533400" y="0"/>
                  </a:cubicBezTo>
                  <a:lnTo>
                    <a:pt x="948817" y="0"/>
                  </a:lnTo>
                  <a:lnTo>
                    <a:pt x="2371979" y="0"/>
                  </a:lnTo>
                  <a:lnTo>
                    <a:pt x="5159375" y="0"/>
                  </a:lnTo>
                  <a:cubicBezTo>
                    <a:pt x="5453888" y="0"/>
                    <a:pt x="5692775" y="238760"/>
                    <a:pt x="5692775" y="533400"/>
                  </a:cubicBezTo>
                  <a:lnTo>
                    <a:pt x="5692775" y="1866773"/>
                  </a:lnTo>
                  <a:lnTo>
                    <a:pt x="5692775" y="2666746"/>
                  </a:lnTo>
                  <a:cubicBezTo>
                    <a:pt x="5692775" y="2961259"/>
                    <a:pt x="5454015" y="3200146"/>
                    <a:pt x="5159375" y="3200146"/>
                  </a:cubicBezTo>
                  <a:lnTo>
                    <a:pt x="2371979" y="3200146"/>
                  </a:lnTo>
                  <a:lnTo>
                    <a:pt x="2453894" y="3888613"/>
                  </a:lnTo>
                  <a:lnTo>
                    <a:pt x="948817" y="3200146"/>
                  </a:lnTo>
                  <a:lnTo>
                    <a:pt x="533400" y="3200146"/>
                  </a:lnTo>
                  <a:cubicBezTo>
                    <a:pt x="238887" y="3200146"/>
                    <a:pt x="0" y="2961386"/>
                    <a:pt x="0" y="2666746"/>
                  </a:cubicBezTo>
                  <a:lnTo>
                    <a:pt x="0" y="1866773"/>
                  </a:lnTo>
                  <a:close/>
                </a:path>
              </a:pathLst>
            </a:custGeom>
            <a:solidFill>
              <a:srgbClr val="FF0000"/>
            </a:solidFill>
          </p:spPr>
          <p:txBody>
            <a:bodyPr/>
            <a:lstStyle/>
            <a:p>
              <a:endParaRPr lang="en-CA"/>
            </a:p>
          </p:txBody>
        </p:sp>
        <p:sp>
          <p:nvSpPr>
            <p:cNvPr id="21" name="TextBox 21"/>
            <p:cNvSpPr txBox="1"/>
            <p:nvPr/>
          </p:nvSpPr>
          <p:spPr>
            <a:xfrm>
              <a:off x="0" y="-104775"/>
              <a:ext cx="5692700" cy="3304895"/>
            </a:xfrm>
            <a:prstGeom prst="rect">
              <a:avLst/>
            </a:prstGeom>
          </p:spPr>
          <p:txBody>
            <a:bodyPr lIns="50800" tIns="50800" rIns="50800" bIns="50800" rtlCol="0" anchor="ctr"/>
            <a:lstStyle/>
            <a:p>
              <a:pPr marL="0" marR="0" lvl="0" indent="0" algn="ctr" rtl="0">
                <a:lnSpc>
                  <a:spcPct val="100000"/>
                </a:lnSpc>
                <a:spcBef>
                  <a:spcPts val="0"/>
                </a:spcBef>
                <a:spcAft>
                  <a:spcPts val="0"/>
                </a:spcAft>
                <a:buNone/>
              </a:pPr>
              <a:r>
                <a:rPr lang="fr-CA" sz="5200" b="1" i="0" u="none" strike="noStrike" cap="none" dirty="0">
                  <a:solidFill>
                    <a:schemeClr val="lt1"/>
                  </a:solidFill>
                  <a:latin typeface="Arial"/>
                  <a:ea typeface="Arial"/>
                  <a:cs typeface="Arial"/>
                  <a:sym typeface="Arial"/>
                </a:rPr>
                <a:t>Accessibilité</a:t>
              </a:r>
            </a:p>
          </p:txBody>
        </p:sp>
      </p:grpSp>
      <p:grpSp>
        <p:nvGrpSpPr>
          <p:cNvPr id="22" name="Group 22"/>
          <p:cNvGrpSpPr/>
          <p:nvPr/>
        </p:nvGrpSpPr>
        <p:grpSpPr>
          <a:xfrm>
            <a:off x="10331131" y="3783171"/>
            <a:ext cx="4269525" cy="2475945"/>
            <a:chOff x="0" y="0"/>
            <a:chExt cx="5692700" cy="3301260"/>
          </a:xfrm>
        </p:grpSpPr>
        <p:sp>
          <p:nvSpPr>
            <p:cNvPr id="23" name="Freeform 23"/>
            <p:cNvSpPr/>
            <p:nvPr/>
          </p:nvSpPr>
          <p:spPr>
            <a:xfrm>
              <a:off x="0" y="0"/>
              <a:ext cx="5692648" cy="4234688"/>
            </a:xfrm>
            <a:custGeom>
              <a:avLst/>
              <a:gdLst/>
              <a:ahLst/>
              <a:cxnLst/>
              <a:rect l="l" t="t" r="r" b="b"/>
              <a:pathLst>
                <a:path w="5692648" h="4234688">
                  <a:moveTo>
                    <a:pt x="0" y="550164"/>
                  </a:moveTo>
                  <a:cubicBezTo>
                    <a:pt x="0" y="246380"/>
                    <a:pt x="246380" y="0"/>
                    <a:pt x="550164" y="0"/>
                  </a:cubicBezTo>
                  <a:lnTo>
                    <a:pt x="948817" y="0"/>
                  </a:lnTo>
                  <a:lnTo>
                    <a:pt x="2371979" y="0"/>
                  </a:lnTo>
                  <a:lnTo>
                    <a:pt x="5142484" y="0"/>
                  </a:lnTo>
                  <a:cubicBezTo>
                    <a:pt x="5446395" y="0"/>
                    <a:pt x="5692648" y="246380"/>
                    <a:pt x="5692648" y="550164"/>
                  </a:cubicBezTo>
                  <a:lnTo>
                    <a:pt x="5692648" y="1925701"/>
                  </a:lnTo>
                  <a:lnTo>
                    <a:pt x="5692648" y="2751074"/>
                  </a:lnTo>
                  <a:cubicBezTo>
                    <a:pt x="5692648" y="3054985"/>
                    <a:pt x="5446268" y="3301238"/>
                    <a:pt x="5142484" y="3301238"/>
                  </a:cubicBezTo>
                  <a:lnTo>
                    <a:pt x="2371979" y="3301238"/>
                  </a:lnTo>
                  <a:lnTo>
                    <a:pt x="719328" y="4234688"/>
                  </a:lnTo>
                  <a:lnTo>
                    <a:pt x="948817" y="3301238"/>
                  </a:lnTo>
                  <a:lnTo>
                    <a:pt x="550164" y="3301238"/>
                  </a:lnTo>
                  <a:cubicBezTo>
                    <a:pt x="246380" y="3301238"/>
                    <a:pt x="0" y="3054858"/>
                    <a:pt x="0" y="2751074"/>
                  </a:cubicBezTo>
                  <a:lnTo>
                    <a:pt x="0" y="1925701"/>
                  </a:lnTo>
                  <a:close/>
                </a:path>
              </a:pathLst>
            </a:custGeom>
            <a:solidFill>
              <a:srgbClr val="651BEB"/>
            </a:solidFill>
          </p:spPr>
          <p:txBody>
            <a:bodyPr/>
            <a:lstStyle/>
            <a:p>
              <a:endParaRPr lang="en-CA"/>
            </a:p>
          </p:txBody>
        </p:sp>
        <p:sp>
          <p:nvSpPr>
            <p:cNvPr id="24" name="TextBox 24"/>
            <p:cNvSpPr txBox="1"/>
            <p:nvPr/>
          </p:nvSpPr>
          <p:spPr>
            <a:xfrm>
              <a:off x="0" y="-104775"/>
              <a:ext cx="5692700" cy="3406035"/>
            </a:xfrm>
            <a:prstGeom prst="rect">
              <a:avLst/>
            </a:prstGeom>
          </p:spPr>
          <p:txBody>
            <a:bodyPr lIns="50800" tIns="50800" rIns="50800" bIns="50800" rtlCol="0" anchor="ctr"/>
            <a:lstStyle/>
            <a:p>
              <a:pPr marL="0" marR="0" lvl="0" indent="0" algn="ctr" rtl="0">
                <a:lnSpc>
                  <a:spcPct val="100000"/>
                </a:lnSpc>
                <a:spcBef>
                  <a:spcPts val="0"/>
                </a:spcBef>
                <a:spcAft>
                  <a:spcPts val="0"/>
                </a:spcAft>
                <a:buNone/>
              </a:pPr>
              <a:r>
                <a:rPr lang="fr-CA" sz="5400" b="1" i="0" u="none" strike="noStrike" cap="none" dirty="0">
                  <a:solidFill>
                    <a:schemeClr val="lt1"/>
                  </a:solidFill>
                  <a:latin typeface="Arial"/>
                  <a:ea typeface="Arial"/>
                  <a:cs typeface="Arial"/>
                  <a:sym typeface="Arial"/>
                </a:rPr>
                <a:t>Équité</a:t>
              </a:r>
            </a:p>
          </p:txBody>
        </p:sp>
      </p:grpSp>
      <p:sp>
        <p:nvSpPr>
          <p:cNvPr id="25" name="Freeform 25" descr="E:\CCEWBPWC IDEAS Project\BPWC CCEW Project\Project Committees\Committees &amp;  Mtgs\Community Building\BPWCCEW Event Aug2022\Prommotion\Social media promotion\website\IDEAS Bulb.png"/>
          <p:cNvSpPr/>
          <p:nvPr/>
        </p:nvSpPr>
        <p:spPr>
          <a:xfrm>
            <a:off x="7613621" y="5037744"/>
            <a:ext cx="2659046" cy="2595143"/>
          </a:xfrm>
          <a:custGeom>
            <a:avLst/>
            <a:gdLst/>
            <a:ahLst/>
            <a:cxnLst/>
            <a:rect l="l" t="t" r="r" b="b"/>
            <a:pathLst>
              <a:path w="2659046" h="2595143">
                <a:moveTo>
                  <a:pt x="0" y="0"/>
                </a:moveTo>
                <a:lnTo>
                  <a:pt x="2659046" y="0"/>
                </a:lnTo>
                <a:lnTo>
                  <a:pt x="2659046" y="2595143"/>
                </a:lnTo>
                <a:lnTo>
                  <a:pt x="0" y="2595143"/>
                </a:lnTo>
                <a:lnTo>
                  <a:pt x="0" y="0"/>
                </a:lnTo>
                <a:close/>
              </a:path>
            </a:pathLst>
          </a:custGeom>
          <a:blipFill>
            <a:blip r:embed="rId11"/>
            <a:stretch>
              <a:fillRect r="-105"/>
            </a:stretch>
          </a:blipFill>
        </p:spPr>
        <p:txBody>
          <a:bodyPr/>
          <a:lstStyle/>
          <a:p>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376E"/>
        </a:solidFill>
        <a:effectLst/>
      </p:bgPr>
    </p:bg>
    <p:spTree>
      <p:nvGrpSpPr>
        <p:cNvPr id="1" name=""/>
        <p:cNvGrpSpPr/>
        <p:nvPr/>
      </p:nvGrpSpPr>
      <p:grpSpPr>
        <a:xfrm>
          <a:off x="0" y="0"/>
          <a:ext cx="0" cy="0"/>
          <a:chOff x="0" y="0"/>
          <a:chExt cx="0" cy="0"/>
        </a:xfrm>
      </p:grpSpPr>
      <p:sp>
        <p:nvSpPr>
          <p:cNvPr id="4" name="Freeform 4"/>
          <p:cNvSpPr/>
          <p:nvPr/>
        </p:nvSpPr>
        <p:spPr>
          <a:xfrm>
            <a:off x="0" y="4000500"/>
            <a:ext cx="6286500" cy="6286500"/>
          </a:xfrm>
          <a:custGeom>
            <a:avLst/>
            <a:gdLst/>
            <a:ahLst/>
            <a:cxnLst/>
            <a:rect l="l" t="t" r="r" b="b"/>
            <a:pathLst>
              <a:path w="6286500" h="6286500">
                <a:moveTo>
                  <a:pt x="0" y="0"/>
                </a:moveTo>
                <a:lnTo>
                  <a:pt x="6286500" y="0"/>
                </a:lnTo>
                <a:lnTo>
                  <a:pt x="6286500" y="6286500"/>
                </a:lnTo>
                <a:lnTo>
                  <a:pt x="0" y="62865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a:off x="0" y="4343400"/>
            <a:ext cx="3543300" cy="3543300"/>
          </a:xfrm>
          <a:custGeom>
            <a:avLst/>
            <a:gdLst/>
            <a:ahLst/>
            <a:cxnLst/>
            <a:rect l="l" t="t" r="r" b="b"/>
            <a:pathLst>
              <a:path w="3543300" h="3543300">
                <a:moveTo>
                  <a:pt x="0" y="0"/>
                </a:moveTo>
                <a:lnTo>
                  <a:pt x="3543300" y="0"/>
                </a:lnTo>
                <a:lnTo>
                  <a:pt x="3543300" y="3543300"/>
                </a:lnTo>
                <a:lnTo>
                  <a:pt x="0" y="3543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6" name="Freeform 6"/>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7" name="Freeform 7"/>
          <p:cNvSpPr/>
          <p:nvPr/>
        </p:nvSpPr>
        <p:spPr>
          <a:xfrm>
            <a:off x="12913518" y="2514600"/>
            <a:ext cx="4229100" cy="4229100"/>
          </a:xfrm>
          <a:custGeom>
            <a:avLst/>
            <a:gdLst/>
            <a:ahLst/>
            <a:cxnLst/>
            <a:rect l="l" t="t" r="r" b="b"/>
            <a:pathLst>
              <a:path w="4229100" h="4229100">
                <a:moveTo>
                  <a:pt x="0" y="0"/>
                </a:moveTo>
                <a:lnTo>
                  <a:pt x="4229100" y="0"/>
                </a:lnTo>
                <a:lnTo>
                  <a:pt x="4229100" y="4229100"/>
                </a:lnTo>
                <a:lnTo>
                  <a:pt x="0" y="42291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8" name="Freeform 8"/>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sp>
        <p:nvSpPr>
          <p:cNvPr id="9" name="Freeform 9"/>
          <p:cNvSpPr/>
          <p:nvPr/>
        </p:nvSpPr>
        <p:spPr>
          <a:xfrm>
            <a:off x="12716302" y="2278570"/>
            <a:ext cx="4989359" cy="1496798"/>
          </a:xfrm>
          <a:custGeom>
            <a:avLst/>
            <a:gdLst/>
            <a:ahLst/>
            <a:cxnLst/>
            <a:rect l="l" t="t" r="r" b="b"/>
            <a:pathLst>
              <a:path w="4989359" h="1496798">
                <a:moveTo>
                  <a:pt x="0" y="0"/>
                </a:moveTo>
                <a:lnTo>
                  <a:pt x="4989359" y="0"/>
                </a:lnTo>
                <a:lnTo>
                  <a:pt x="4989359" y="1496797"/>
                </a:lnTo>
                <a:lnTo>
                  <a:pt x="0" y="149679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CA"/>
          </a:p>
        </p:txBody>
      </p:sp>
      <p:sp>
        <p:nvSpPr>
          <p:cNvPr id="10" name="Freeform 10"/>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CA"/>
          </a:p>
        </p:txBody>
      </p:sp>
      <p:grpSp>
        <p:nvGrpSpPr>
          <p:cNvPr id="17" name="Group 17"/>
          <p:cNvGrpSpPr/>
          <p:nvPr/>
        </p:nvGrpSpPr>
        <p:grpSpPr>
          <a:xfrm>
            <a:off x="0" y="-28219"/>
            <a:ext cx="18288000" cy="10287000"/>
            <a:chOff x="0" y="623353"/>
            <a:chExt cx="24384000" cy="13716000"/>
          </a:xfrm>
        </p:grpSpPr>
        <p:sp>
          <p:nvSpPr>
            <p:cNvPr id="18" name="Freeform 18"/>
            <p:cNvSpPr/>
            <p:nvPr/>
          </p:nvSpPr>
          <p:spPr>
            <a:xfrm>
              <a:off x="0" y="623353"/>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5B376E"/>
            </a:solidFill>
          </p:spPr>
          <p:txBody>
            <a:bodyPr/>
            <a:lstStyle/>
            <a:p>
              <a:endParaRPr lang="en-CA" sz="6000" dirty="0"/>
            </a:p>
          </p:txBody>
        </p:sp>
      </p:grpSp>
      <p:grpSp>
        <p:nvGrpSpPr>
          <p:cNvPr id="19" name="Group 19"/>
          <p:cNvGrpSpPr/>
          <p:nvPr/>
        </p:nvGrpSpPr>
        <p:grpSpPr>
          <a:xfrm>
            <a:off x="15868650" y="-28066"/>
            <a:ext cx="1028700" cy="1626975"/>
            <a:chOff x="0" y="0"/>
            <a:chExt cx="1371600" cy="2286000"/>
          </a:xfrm>
        </p:grpSpPr>
        <p:sp>
          <p:nvSpPr>
            <p:cNvPr id="20" name="Freeform 20"/>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sp>
        <p:nvSpPr>
          <p:cNvPr id="21" name="TextBox 21"/>
          <p:cNvSpPr txBox="1"/>
          <p:nvPr/>
        </p:nvSpPr>
        <p:spPr>
          <a:xfrm>
            <a:off x="1541098" y="1686435"/>
            <a:ext cx="15205805" cy="830997"/>
          </a:xfrm>
          <a:prstGeom prst="rect">
            <a:avLst/>
          </a:prstGeom>
        </p:spPr>
        <p:txBody>
          <a:bodyPr lIns="0" tIns="0" rIns="0" bIns="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CA" sz="4400" dirty="0">
                <a:solidFill>
                  <a:schemeClr val="bg1"/>
                </a:solidFill>
                <a:latin typeface="Century Gothic" panose="020B0502020202020204" pitchFamily="34" charset="0"/>
                <a:ea typeface="+mj-ea"/>
                <a:cs typeface="+mj-cs"/>
                <a:sym typeface="Arial"/>
              </a:rPr>
              <a:t>Solutions d’IDEA pour </a:t>
            </a:r>
            <a:r>
              <a:rPr lang="fr-CA" sz="5400" dirty="0">
                <a:solidFill>
                  <a:schemeClr val="bg1"/>
                </a:solidFill>
                <a:latin typeface="Century Gothic" panose="020B0502020202020204" pitchFamily="34" charset="0"/>
                <a:ea typeface="+mj-ea"/>
                <a:cs typeface="+mj-cs"/>
                <a:sym typeface="Arial"/>
              </a:rPr>
              <a:t>l’égalité</a:t>
            </a:r>
            <a:r>
              <a:rPr lang="fr-CA" sz="4400" dirty="0">
                <a:solidFill>
                  <a:schemeClr val="bg1"/>
                </a:solidFill>
                <a:latin typeface="Century Gothic" panose="020B0502020202020204" pitchFamily="34" charset="0"/>
                <a:ea typeface="+mj-ea"/>
                <a:cs typeface="+mj-cs"/>
                <a:sym typeface="Arial"/>
              </a:rPr>
              <a:t> des genres </a:t>
            </a:r>
            <a:r>
              <a:rPr kumimoji="0" lang="fr-FR" altLang="en-US" sz="4400" b="0" i="0" u="none" strike="noStrike" cap="none" normalizeH="0" baseline="0" dirty="0">
                <a:ln>
                  <a:noFill/>
                </a:ln>
                <a:solidFill>
                  <a:schemeClr val="bg1"/>
                </a:solidFill>
                <a:effectLst/>
                <a:latin typeface="Century Gothic" panose="020B0502020202020204" pitchFamily="34" charset="0"/>
              </a:rPr>
              <a:t>– Définition </a:t>
            </a:r>
          </a:p>
        </p:txBody>
      </p:sp>
      <p:sp>
        <p:nvSpPr>
          <p:cNvPr id="22" name="Freeform 22"/>
          <p:cNvSpPr/>
          <p:nvPr/>
        </p:nvSpPr>
        <p:spPr>
          <a:xfrm>
            <a:off x="9296925" y="2884580"/>
            <a:ext cx="8076675" cy="5916520"/>
          </a:xfrm>
          <a:custGeom>
            <a:avLst/>
            <a:gdLst/>
            <a:ahLst/>
            <a:cxnLst/>
            <a:rect l="l" t="t" r="r" b="b"/>
            <a:pathLst>
              <a:path w="8318096" h="6192353">
                <a:moveTo>
                  <a:pt x="0" y="0"/>
                </a:moveTo>
                <a:lnTo>
                  <a:pt x="8318095" y="0"/>
                </a:lnTo>
                <a:lnTo>
                  <a:pt x="8318095" y="6192353"/>
                </a:lnTo>
                <a:lnTo>
                  <a:pt x="0" y="6192353"/>
                </a:lnTo>
                <a:lnTo>
                  <a:pt x="0" y="0"/>
                </a:lnTo>
                <a:close/>
              </a:path>
            </a:pathLst>
          </a:custGeom>
          <a:blipFill>
            <a:blip r:embed="rId17"/>
            <a:stretch>
              <a:fillRect l="-1853" t="-2936" r="-1138" b="-2426"/>
            </a:stretch>
          </a:blipFill>
        </p:spPr>
        <p:txBody>
          <a:bodyPr/>
          <a:lstStyle/>
          <a:p>
            <a:endParaRPr lang="en-CA" dirty="0"/>
          </a:p>
        </p:txBody>
      </p:sp>
      <p:sp>
        <p:nvSpPr>
          <p:cNvPr id="23" name="Freeform 23"/>
          <p:cNvSpPr/>
          <p:nvPr/>
        </p:nvSpPr>
        <p:spPr>
          <a:xfrm>
            <a:off x="1032309" y="2884580"/>
            <a:ext cx="7992627" cy="5916520"/>
          </a:xfrm>
          <a:custGeom>
            <a:avLst/>
            <a:gdLst/>
            <a:ahLst/>
            <a:cxnLst/>
            <a:rect l="l" t="t" r="r" b="b"/>
            <a:pathLst>
              <a:path w="8076675" h="6181469">
                <a:moveTo>
                  <a:pt x="0" y="0"/>
                </a:moveTo>
                <a:lnTo>
                  <a:pt x="8076676" y="0"/>
                </a:lnTo>
                <a:lnTo>
                  <a:pt x="8076676" y="6181469"/>
                </a:lnTo>
                <a:lnTo>
                  <a:pt x="0" y="6181469"/>
                </a:lnTo>
                <a:lnTo>
                  <a:pt x="0" y="0"/>
                </a:lnTo>
                <a:close/>
              </a:path>
            </a:pathLst>
          </a:custGeom>
          <a:blipFill>
            <a:blip r:embed="rId18"/>
            <a:stretch>
              <a:fillRect l="-1051" t="-2293" r="-1444" b="-2395"/>
            </a:stretch>
          </a:blipFill>
        </p:spPr>
        <p:txBody>
          <a:bodyPr/>
          <a:lstStyle/>
          <a:p>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31166"/>
        </a:solidFill>
        <a:effectLst/>
      </p:bgPr>
    </p:bg>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Freeform 7" descr="A picture containing computer, table, sitting, computer  Description automatically generated"/>
          <p:cNvSpPr/>
          <p:nvPr/>
        </p:nvSpPr>
        <p:spPr>
          <a:xfrm rot="-10800000">
            <a:off x="0" y="-53691"/>
            <a:ext cx="18290802" cy="10327995"/>
          </a:xfrm>
          <a:custGeom>
            <a:avLst/>
            <a:gdLst/>
            <a:ahLst/>
            <a:cxnLst/>
            <a:rect l="l" t="t" r="r" b="b"/>
            <a:pathLst>
              <a:path w="18290802" h="10327995">
                <a:moveTo>
                  <a:pt x="0" y="0"/>
                </a:moveTo>
                <a:lnTo>
                  <a:pt x="18290802" y="0"/>
                </a:lnTo>
                <a:lnTo>
                  <a:pt x="18290802" y="10327995"/>
                </a:lnTo>
                <a:lnTo>
                  <a:pt x="0" y="10327995"/>
                </a:lnTo>
                <a:lnTo>
                  <a:pt x="0" y="0"/>
                </a:lnTo>
                <a:close/>
              </a:path>
            </a:pathLst>
          </a:custGeom>
          <a:blipFill>
            <a:blip r:embed="rId7"/>
            <a:stretch>
              <a:fillRect r="-27"/>
            </a:stretch>
          </a:blipFill>
        </p:spPr>
        <p:txBody>
          <a:bodyPr/>
          <a:lstStyle/>
          <a:p>
            <a:endParaRPr lang="en-CA"/>
          </a:p>
        </p:txBody>
      </p:sp>
      <p:grpSp>
        <p:nvGrpSpPr>
          <p:cNvPr id="8" name="Group 8"/>
          <p:cNvGrpSpPr/>
          <p:nvPr/>
        </p:nvGrpSpPr>
        <p:grpSpPr>
          <a:xfrm>
            <a:off x="15656718" y="0"/>
            <a:ext cx="1028700" cy="1714500"/>
            <a:chOff x="0" y="0"/>
            <a:chExt cx="1371600" cy="2286000"/>
          </a:xfrm>
        </p:grpSpPr>
        <p:sp>
          <p:nvSpPr>
            <p:cNvPr id="9" name="Freeform 9"/>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grpSp>
        <p:nvGrpSpPr>
          <p:cNvPr id="10" name="Group 10"/>
          <p:cNvGrpSpPr/>
          <p:nvPr/>
        </p:nvGrpSpPr>
        <p:grpSpPr>
          <a:xfrm>
            <a:off x="4607495" y="1212846"/>
            <a:ext cx="8674443" cy="7673546"/>
            <a:chOff x="0" y="0"/>
            <a:chExt cx="11565924" cy="10231394"/>
          </a:xfrm>
        </p:grpSpPr>
        <p:sp>
          <p:nvSpPr>
            <p:cNvPr id="11" name="Freeform 11"/>
            <p:cNvSpPr/>
            <p:nvPr/>
          </p:nvSpPr>
          <p:spPr>
            <a:xfrm>
              <a:off x="0" y="0"/>
              <a:ext cx="11565890" cy="10231374"/>
            </a:xfrm>
            <a:custGeom>
              <a:avLst/>
              <a:gdLst/>
              <a:ahLst/>
              <a:cxnLst/>
              <a:rect l="l" t="t" r="r" b="b"/>
              <a:pathLst>
                <a:path w="11565890" h="10231374">
                  <a:moveTo>
                    <a:pt x="0" y="0"/>
                  </a:moveTo>
                  <a:lnTo>
                    <a:pt x="11565890" y="0"/>
                  </a:lnTo>
                  <a:lnTo>
                    <a:pt x="11565890" y="10231374"/>
                  </a:lnTo>
                  <a:lnTo>
                    <a:pt x="0" y="10231374"/>
                  </a:lnTo>
                  <a:close/>
                </a:path>
              </a:pathLst>
            </a:custGeom>
            <a:solidFill>
              <a:schemeClr val="accent6">
                <a:lumMod val="75000"/>
              </a:schemeClr>
            </a:solidFill>
          </p:spPr>
          <p:txBody>
            <a:bodyPr/>
            <a:lstStyle/>
            <a:p>
              <a:endParaRPr lang="en-CA"/>
            </a:p>
          </p:txBody>
        </p:sp>
      </p:grpSp>
      <p:sp>
        <p:nvSpPr>
          <p:cNvPr id="12" name="TextBox 12"/>
          <p:cNvSpPr txBox="1"/>
          <p:nvPr/>
        </p:nvSpPr>
        <p:spPr>
          <a:xfrm>
            <a:off x="5566313" y="2260596"/>
            <a:ext cx="6756808" cy="1231106"/>
          </a:xfrm>
          <a:prstGeom prst="rect">
            <a:avLst/>
          </a:prstGeom>
        </p:spPr>
        <p:txBody>
          <a:bodyPr lIns="0" tIns="0" rIns="0" bIns="0" rtlCol="0" anchor="t">
            <a:spAutoFit/>
          </a:bodyPr>
          <a:lstStyle/>
          <a:p>
            <a:pPr marL="0" marR="0" lvl="0" indent="0" algn="ctr" rtl="0">
              <a:lnSpc>
                <a:spcPct val="100000"/>
              </a:lnSpc>
              <a:spcBef>
                <a:spcPts val="0"/>
              </a:spcBef>
              <a:spcAft>
                <a:spcPts val="0"/>
              </a:spcAft>
              <a:buClr>
                <a:srgbClr val="000000"/>
              </a:buClr>
              <a:buSzPts val="5000"/>
              <a:buFont typeface="Arial"/>
              <a:buNone/>
            </a:pPr>
            <a:r>
              <a:rPr lang="fr-CA" sz="8000" b="1" i="0" u="none" strike="noStrike" cap="none" dirty="0">
                <a:solidFill>
                  <a:srgbClr val="FFFFFF"/>
                </a:solidFill>
                <a:latin typeface="Arial"/>
                <a:ea typeface="Arial"/>
                <a:cs typeface="Arial"/>
                <a:sym typeface="Arial"/>
              </a:rPr>
              <a:t>Merci! </a:t>
            </a:r>
          </a:p>
        </p:txBody>
      </p:sp>
      <p:sp>
        <p:nvSpPr>
          <p:cNvPr id="13" name="Freeform 13"/>
          <p:cNvSpPr/>
          <p:nvPr/>
        </p:nvSpPr>
        <p:spPr>
          <a:xfrm>
            <a:off x="7263623" y="4369364"/>
            <a:ext cx="3087407" cy="2962241"/>
          </a:xfrm>
          <a:custGeom>
            <a:avLst/>
            <a:gdLst/>
            <a:ahLst/>
            <a:cxnLst/>
            <a:rect l="l" t="t" r="r" b="b"/>
            <a:pathLst>
              <a:path w="3087407" h="2962241">
                <a:moveTo>
                  <a:pt x="0" y="0"/>
                </a:moveTo>
                <a:lnTo>
                  <a:pt x="3087406" y="0"/>
                </a:lnTo>
                <a:lnTo>
                  <a:pt x="3087406" y="2962240"/>
                </a:lnTo>
                <a:lnTo>
                  <a:pt x="0" y="2962240"/>
                </a:lnTo>
                <a:lnTo>
                  <a:pt x="0" y="0"/>
                </a:lnTo>
                <a:close/>
              </a:path>
            </a:pathLst>
          </a:custGeom>
          <a:blipFill>
            <a:blip r:embed="rId8"/>
            <a:stretch>
              <a:fillRect/>
            </a:stretch>
          </a:blipFill>
        </p:spPr>
        <p:txBody>
          <a:bodyPr/>
          <a:lstStyle/>
          <a:p>
            <a:endParaRPr lang="en-CA"/>
          </a:p>
        </p:txBody>
      </p:sp>
      <p:sp>
        <p:nvSpPr>
          <p:cNvPr id="4" name="TextBox 3">
            <a:extLst>
              <a:ext uri="{FF2B5EF4-FFF2-40B4-BE49-F238E27FC236}">
                <a16:creationId xmlns:a16="http://schemas.microsoft.com/office/drawing/2014/main" id="{48FE72B8-A8C2-F7FC-14C9-B162CB417982}"/>
              </a:ext>
            </a:extLst>
          </p:cNvPr>
          <p:cNvSpPr txBox="1"/>
          <p:nvPr/>
        </p:nvSpPr>
        <p:spPr>
          <a:xfrm>
            <a:off x="12841466" y="8992931"/>
            <a:ext cx="5446534" cy="1107996"/>
          </a:xfrm>
          <a:prstGeom prst="rect">
            <a:avLst/>
          </a:prstGeom>
          <a:noFill/>
        </p:spPr>
        <p:txBody>
          <a:bodyPr wrap="square" rtlCol="0">
            <a:spAutoFit/>
          </a:bodyPr>
          <a:lstStyle/>
          <a:p>
            <a:r>
              <a:rPr lang="fr-CA" sz="6600" dirty="0">
                <a:latin typeface="Century Gothic" panose="020B0502020202020204" pitchFamily="34" charset="0"/>
              </a:rPr>
              <a:t>Et ensuite?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2913518" y="2514600"/>
            <a:ext cx="4229100" cy="4229100"/>
          </a:xfrm>
          <a:custGeom>
            <a:avLst/>
            <a:gdLst/>
            <a:ahLst/>
            <a:cxnLst/>
            <a:rect l="l" t="t" r="r" b="b"/>
            <a:pathLst>
              <a:path w="4229100" h="4229100">
                <a:moveTo>
                  <a:pt x="0" y="0"/>
                </a:moveTo>
                <a:lnTo>
                  <a:pt x="4229100" y="0"/>
                </a:lnTo>
                <a:lnTo>
                  <a:pt x="4229100" y="4229100"/>
                </a:lnTo>
                <a:lnTo>
                  <a:pt x="0" y="42291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5" name="Freeform 5"/>
          <p:cNvSpPr/>
          <p:nvPr/>
        </p:nvSpPr>
        <p:spPr>
          <a:xfrm>
            <a:off x="12716302" y="2278570"/>
            <a:ext cx="4989359" cy="1496798"/>
          </a:xfrm>
          <a:custGeom>
            <a:avLst/>
            <a:gdLst/>
            <a:ahLst/>
            <a:cxnLst/>
            <a:rect l="l" t="t" r="r" b="b"/>
            <a:pathLst>
              <a:path w="4989359" h="1496798">
                <a:moveTo>
                  <a:pt x="0" y="0"/>
                </a:moveTo>
                <a:lnTo>
                  <a:pt x="4989359" y="0"/>
                </a:lnTo>
                <a:lnTo>
                  <a:pt x="4989359" y="1496797"/>
                </a:lnTo>
                <a:lnTo>
                  <a:pt x="0" y="149679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6" name="Freeform 6"/>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grpSp>
        <p:nvGrpSpPr>
          <p:cNvPr id="7" name="Group 7"/>
          <p:cNvGrpSpPr/>
          <p:nvPr/>
        </p:nvGrpSpPr>
        <p:grpSpPr>
          <a:xfrm>
            <a:off x="3459" y="43090"/>
            <a:ext cx="18288000" cy="10330090"/>
            <a:chOff x="0" y="0"/>
            <a:chExt cx="24384000" cy="13712826"/>
          </a:xfrm>
        </p:grpSpPr>
        <p:sp>
          <p:nvSpPr>
            <p:cNvPr id="8" name="Freeform 8"/>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grpSp>
        <p:nvGrpSpPr>
          <p:cNvPr id="9" name="Group 9"/>
          <p:cNvGrpSpPr/>
          <p:nvPr/>
        </p:nvGrpSpPr>
        <p:grpSpPr>
          <a:xfrm>
            <a:off x="15656718" y="0"/>
            <a:ext cx="1028700" cy="1714500"/>
            <a:chOff x="0" y="0"/>
            <a:chExt cx="1371600" cy="2286000"/>
          </a:xfrm>
        </p:grpSpPr>
        <p:sp>
          <p:nvSpPr>
            <p:cNvPr id="10" name="Freeform 10"/>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grpSp>
        <p:nvGrpSpPr>
          <p:cNvPr id="11" name="Group 11"/>
          <p:cNvGrpSpPr/>
          <p:nvPr/>
        </p:nvGrpSpPr>
        <p:grpSpPr>
          <a:xfrm>
            <a:off x="15656718" y="0"/>
            <a:ext cx="1028700" cy="1714500"/>
            <a:chOff x="0" y="0"/>
            <a:chExt cx="1371600" cy="2286000"/>
          </a:xfrm>
        </p:grpSpPr>
        <p:sp>
          <p:nvSpPr>
            <p:cNvPr id="12" name="Freeform 12"/>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grpSp>
        <p:nvGrpSpPr>
          <p:cNvPr id="13" name="Group 13"/>
          <p:cNvGrpSpPr/>
          <p:nvPr/>
        </p:nvGrpSpPr>
        <p:grpSpPr>
          <a:xfrm>
            <a:off x="0" y="-200481"/>
            <a:ext cx="18316193" cy="10616749"/>
            <a:chOff x="0" y="0"/>
            <a:chExt cx="24384000" cy="13716000"/>
          </a:xfrm>
        </p:grpSpPr>
        <p:sp>
          <p:nvSpPr>
            <p:cNvPr id="14" name="Freeform 1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5B376E"/>
            </a:solidFill>
          </p:spPr>
          <p:txBody>
            <a:bodyPr/>
            <a:lstStyle/>
            <a:p>
              <a:endParaRPr lang="en-CA"/>
            </a:p>
          </p:txBody>
        </p:sp>
      </p:grpSp>
      <p:grpSp>
        <p:nvGrpSpPr>
          <p:cNvPr id="15" name="Group 15"/>
          <p:cNvGrpSpPr/>
          <p:nvPr/>
        </p:nvGrpSpPr>
        <p:grpSpPr>
          <a:xfrm>
            <a:off x="1028700" y="1085168"/>
            <a:ext cx="16230600" cy="8045454"/>
            <a:chOff x="0" y="0"/>
            <a:chExt cx="4274726" cy="2118967"/>
          </a:xfrm>
        </p:grpSpPr>
        <p:sp>
          <p:nvSpPr>
            <p:cNvPr id="16" name="Freeform 16"/>
            <p:cNvSpPr/>
            <p:nvPr/>
          </p:nvSpPr>
          <p:spPr>
            <a:xfrm>
              <a:off x="0" y="0"/>
              <a:ext cx="4274726" cy="2118967"/>
            </a:xfrm>
            <a:custGeom>
              <a:avLst/>
              <a:gdLst/>
              <a:ahLst/>
              <a:cxnLst/>
              <a:rect l="l" t="t" r="r" b="b"/>
              <a:pathLst>
                <a:path w="4274726" h="2118967">
                  <a:moveTo>
                    <a:pt x="0" y="0"/>
                  </a:moveTo>
                  <a:lnTo>
                    <a:pt x="4274726" y="0"/>
                  </a:lnTo>
                  <a:lnTo>
                    <a:pt x="4274726" y="2118967"/>
                  </a:lnTo>
                  <a:lnTo>
                    <a:pt x="0" y="2118967"/>
                  </a:lnTo>
                  <a:close/>
                </a:path>
              </a:pathLst>
            </a:custGeom>
            <a:solidFill>
              <a:srgbClr val="FFFFFF"/>
            </a:solidFill>
          </p:spPr>
          <p:txBody>
            <a:bodyPr/>
            <a:lstStyle/>
            <a:p>
              <a:endParaRPr lang="en-CA"/>
            </a:p>
          </p:txBody>
        </p:sp>
        <p:sp>
          <p:nvSpPr>
            <p:cNvPr id="17" name="TextBox 17"/>
            <p:cNvSpPr txBox="1"/>
            <p:nvPr/>
          </p:nvSpPr>
          <p:spPr>
            <a:xfrm>
              <a:off x="0" y="-47625"/>
              <a:ext cx="4274726" cy="2166592"/>
            </a:xfrm>
            <a:prstGeom prst="rect">
              <a:avLst/>
            </a:prstGeom>
          </p:spPr>
          <p:txBody>
            <a:bodyPr lIns="50800" tIns="50800" rIns="50800" bIns="50800" rtlCol="0" anchor="ctr"/>
            <a:lstStyle/>
            <a:p>
              <a:pPr algn="ctr">
                <a:lnSpc>
                  <a:spcPts val="1800"/>
                </a:lnSpc>
              </a:pPr>
              <a:endParaRPr/>
            </a:p>
          </p:txBody>
        </p:sp>
      </p:grpSp>
      <p:grpSp>
        <p:nvGrpSpPr>
          <p:cNvPr id="18" name="Group 18"/>
          <p:cNvGrpSpPr/>
          <p:nvPr/>
        </p:nvGrpSpPr>
        <p:grpSpPr>
          <a:xfrm>
            <a:off x="15635994" y="-119861"/>
            <a:ext cx="1028700" cy="1714500"/>
            <a:chOff x="0" y="0"/>
            <a:chExt cx="1371600" cy="2286000"/>
          </a:xfrm>
        </p:grpSpPr>
        <p:sp>
          <p:nvSpPr>
            <p:cNvPr id="19" name="Freeform 19"/>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sp>
        <p:nvSpPr>
          <p:cNvPr id="21" name="TextBox 21"/>
          <p:cNvSpPr txBox="1"/>
          <p:nvPr/>
        </p:nvSpPr>
        <p:spPr>
          <a:xfrm>
            <a:off x="689259" y="1474873"/>
            <a:ext cx="17016402" cy="646331"/>
          </a:xfrm>
          <a:prstGeom prst="rect">
            <a:avLst/>
          </a:prstGeom>
        </p:spPr>
        <p:txBody>
          <a:bodyPr wrap="square" lIns="0" tIns="0" rIns="0" bIns="0" rtlCol="0" anchor="t">
            <a:spAutoFit/>
          </a:bodyPr>
          <a:lstStyle/>
          <a:p>
            <a:pPr algn="ctr"/>
            <a:r>
              <a:rPr lang="fr-CA" sz="4200" dirty="0">
                <a:latin typeface="Century Gothic" panose="020B0502020202020204" pitchFamily="34" charset="0"/>
                <a:ea typeface="+mj-ea"/>
                <a:cs typeface="+mj-cs"/>
                <a:sym typeface="Arial"/>
              </a:rPr>
              <a:t>Le Défi d’innovation Solutions d’IDEA pour l’égalité des genres</a:t>
            </a:r>
          </a:p>
        </p:txBody>
      </p:sp>
      <p:sp>
        <p:nvSpPr>
          <p:cNvPr id="22" name="TextBox 22"/>
          <p:cNvSpPr txBox="1"/>
          <p:nvPr/>
        </p:nvSpPr>
        <p:spPr>
          <a:xfrm>
            <a:off x="3656692" y="7787543"/>
            <a:ext cx="10662048" cy="615553"/>
          </a:xfrm>
          <a:prstGeom prst="rect">
            <a:avLst/>
          </a:prstGeom>
        </p:spPr>
        <p:txBody>
          <a:bodyPr wrap="square" lIns="0" tIns="0" rIns="0" bIns="0" rtlCol="0" anchor="t">
            <a:spAutoFit/>
          </a:bodyPr>
          <a:lstStyle/>
          <a:p>
            <a:pPr algn="ctr"/>
            <a:r>
              <a:rPr lang="fr-CA" sz="4000" dirty="0">
                <a:latin typeface="Century Gothic" panose="020B0502020202020204" pitchFamily="34" charset="0"/>
              </a:rPr>
              <a:t>regroupe tous ces éléments</a:t>
            </a:r>
          </a:p>
        </p:txBody>
      </p:sp>
      <p:sp>
        <p:nvSpPr>
          <p:cNvPr id="23" name="TextBox 23"/>
          <p:cNvSpPr txBox="1"/>
          <p:nvPr/>
        </p:nvSpPr>
        <p:spPr>
          <a:xfrm>
            <a:off x="5774742" y="2244470"/>
            <a:ext cx="5938135" cy="492443"/>
          </a:xfrm>
          <a:prstGeom prst="rect">
            <a:avLst/>
          </a:prstGeom>
        </p:spPr>
        <p:txBody>
          <a:bodyPr wrap="square" lIns="0" tIns="0" rIns="0" bIns="0" rtlCol="0" anchor="t">
            <a:spAutoFit/>
          </a:bodyPr>
          <a:lstStyle/>
          <a:p>
            <a:pPr algn="ctr"/>
            <a:endParaRPr lang="fr-CA" sz="3200" dirty="0"/>
          </a:p>
        </p:txBody>
      </p:sp>
      <p:pic>
        <p:nvPicPr>
          <p:cNvPr id="24" name="Picture 2">
            <a:extLst>
              <a:ext uri="{FF2B5EF4-FFF2-40B4-BE49-F238E27FC236}">
                <a16:creationId xmlns:a16="http://schemas.microsoft.com/office/drawing/2014/main" id="{8D7981B2-F2EA-D667-493E-ECF2C4BE753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23915" y="2743275"/>
            <a:ext cx="13296556" cy="4480662"/>
          </a:xfrm>
          <a:prstGeom prst="rect">
            <a:avLst/>
          </a:prstGeom>
          <a:solidFill>
            <a:schemeClr val="bg1">
              <a:lumMod val="50000"/>
            </a:schemeClr>
          </a:solidFill>
          <a:ln>
            <a:solidFill>
              <a:schemeClr val="bg1">
                <a:lumMod val="50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000500"/>
            <a:ext cx="6286500" cy="6286500"/>
          </a:xfrm>
          <a:custGeom>
            <a:avLst/>
            <a:gdLst/>
            <a:ahLst/>
            <a:cxnLst/>
            <a:rect l="l" t="t" r="r" b="b"/>
            <a:pathLst>
              <a:path w="6286500" h="6286500">
                <a:moveTo>
                  <a:pt x="0" y="0"/>
                </a:moveTo>
                <a:lnTo>
                  <a:pt x="6286500" y="0"/>
                </a:lnTo>
                <a:lnTo>
                  <a:pt x="6286500" y="6286500"/>
                </a:lnTo>
                <a:lnTo>
                  <a:pt x="0" y="62865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0" y="4343400"/>
            <a:ext cx="3543300" cy="3543300"/>
          </a:xfrm>
          <a:custGeom>
            <a:avLst/>
            <a:gdLst/>
            <a:ahLst/>
            <a:cxnLst/>
            <a:rect l="l" t="t" r="r" b="b"/>
            <a:pathLst>
              <a:path w="3543300" h="3543300">
                <a:moveTo>
                  <a:pt x="0" y="0"/>
                </a:moveTo>
                <a:lnTo>
                  <a:pt x="3543300" y="0"/>
                </a:lnTo>
                <a:lnTo>
                  <a:pt x="3543300" y="3543300"/>
                </a:lnTo>
                <a:lnTo>
                  <a:pt x="0" y="3543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5" name="Freeform 5"/>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6" name="Freeform 6"/>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grpSp>
        <p:nvGrpSpPr>
          <p:cNvPr id="7" name="Group 7"/>
          <p:cNvGrpSpPr/>
          <p:nvPr/>
        </p:nvGrpSpPr>
        <p:grpSpPr>
          <a:xfrm>
            <a:off x="0" y="-68218"/>
            <a:ext cx="18288000" cy="10284620"/>
            <a:chOff x="0" y="0"/>
            <a:chExt cx="24384000" cy="13712826"/>
          </a:xfrm>
        </p:grpSpPr>
        <p:sp>
          <p:nvSpPr>
            <p:cNvPr id="8" name="Freeform 8"/>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sp>
        <p:nvSpPr>
          <p:cNvPr id="9" name="Freeform 9"/>
          <p:cNvSpPr/>
          <p:nvPr/>
        </p:nvSpPr>
        <p:spPr>
          <a:xfrm>
            <a:off x="0" y="4000500"/>
            <a:ext cx="6286500" cy="6286500"/>
          </a:xfrm>
          <a:custGeom>
            <a:avLst/>
            <a:gdLst/>
            <a:ahLst/>
            <a:cxnLst/>
            <a:rect l="l" t="t" r="r" b="b"/>
            <a:pathLst>
              <a:path w="6286500" h="6286500">
                <a:moveTo>
                  <a:pt x="0" y="0"/>
                </a:moveTo>
                <a:lnTo>
                  <a:pt x="6286500" y="0"/>
                </a:lnTo>
                <a:lnTo>
                  <a:pt x="6286500" y="6286500"/>
                </a:lnTo>
                <a:lnTo>
                  <a:pt x="0" y="62865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0" name="Freeform 10"/>
          <p:cNvSpPr/>
          <p:nvPr/>
        </p:nvSpPr>
        <p:spPr>
          <a:xfrm>
            <a:off x="0" y="4343400"/>
            <a:ext cx="3543300" cy="3543300"/>
          </a:xfrm>
          <a:custGeom>
            <a:avLst/>
            <a:gdLst/>
            <a:ahLst/>
            <a:cxnLst/>
            <a:rect l="l" t="t" r="r" b="b"/>
            <a:pathLst>
              <a:path w="3543300" h="3543300">
                <a:moveTo>
                  <a:pt x="0" y="0"/>
                </a:moveTo>
                <a:lnTo>
                  <a:pt x="3543300" y="0"/>
                </a:lnTo>
                <a:lnTo>
                  <a:pt x="3543300" y="3543300"/>
                </a:lnTo>
                <a:lnTo>
                  <a:pt x="0" y="3543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1" name="Freeform 11"/>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2" name="Freeform 12"/>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3" name="Freeform 13"/>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grpSp>
        <p:nvGrpSpPr>
          <p:cNvPr id="14" name="Group 14"/>
          <p:cNvGrpSpPr/>
          <p:nvPr/>
        </p:nvGrpSpPr>
        <p:grpSpPr>
          <a:xfrm>
            <a:off x="0" y="-15627"/>
            <a:ext cx="18288000" cy="10284620"/>
            <a:chOff x="0" y="0"/>
            <a:chExt cx="24384000" cy="13712826"/>
          </a:xfrm>
        </p:grpSpPr>
        <p:sp>
          <p:nvSpPr>
            <p:cNvPr id="15" name="Freeform 15"/>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grpSp>
        <p:nvGrpSpPr>
          <p:cNvPr id="16" name="Group 16"/>
          <p:cNvGrpSpPr/>
          <p:nvPr/>
        </p:nvGrpSpPr>
        <p:grpSpPr>
          <a:xfrm>
            <a:off x="16526308" y="701096"/>
            <a:ext cx="1043743" cy="8878674"/>
            <a:chOff x="0" y="0"/>
            <a:chExt cx="1391658" cy="11838232"/>
          </a:xfrm>
        </p:grpSpPr>
        <p:sp>
          <p:nvSpPr>
            <p:cNvPr id="17" name="Freeform 17"/>
            <p:cNvSpPr/>
            <p:nvPr/>
          </p:nvSpPr>
          <p:spPr>
            <a:xfrm>
              <a:off x="0" y="0"/>
              <a:ext cx="1391666" cy="11838178"/>
            </a:xfrm>
            <a:custGeom>
              <a:avLst/>
              <a:gdLst/>
              <a:ahLst/>
              <a:cxnLst/>
              <a:rect l="l" t="t" r="r" b="b"/>
              <a:pathLst>
                <a:path w="1391666" h="11838178">
                  <a:moveTo>
                    <a:pt x="0" y="0"/>
                  </a:moveTo>
                  <a:lnTo>
                    <a:pt x="1391666" y="0"/>
                  </a:lnTo>
                  <a:lnTo>
                    <a:pt x="1391666" y="11838178"/>
                  </a:lnTo>
                  <a:lnTo>
                    <a:pt x="0" y="11838178"/>
                  </a:lnTo>
                  <a:close/>
                </a:path>
              </a:pathLst>
            </a:custGeom>
            <a:solidFill>
              <a:srgbClr val="F4B05D"/>
            </a:solidFill>
          </p:spPr>
          <p:txBody>
            <a:bodyPr/>
            <a:lstStyle/>
            <a:p>
              <a:endParaRPr lang="en-CA"/>
            </a:p>
          </p:txBody>
        </p:sp>
      </p:grpSp>
      <p:sp>
        <p:nvSpPr>
          <p:cNvPr id="18" name="Freeform 18"/>
          <p:cNvSpPr/>
          <p:nvPr/>
        </p:nvSpPr>
        <p:spPr>
          <a:xfrm>
            <a:off x="0" y="1269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CA"/>
          </a:p>
        </p:txBody>
      </p:sp>
      <p:sp>
        <p:nvSpPr>
          <p:cNvPr id="19" name="TextBox 19"/>
          <p:cNvSpPr txBox="1"/>
          <p:nvPr/>
        </p:nvSpPr>
        <p:spPr>
          <a:xfrm>
            <a:off x="1214173" y="1539109"/>
            <a:ext cx="4368990" cy="2667397"/>
          </a:xfrm>
          <a:prstGeom prst="rect">
            <a:avLst/>
          </a:prstGeom>
        </p:spPr>
        <p:txBody>
          <a:bodyPr lIns="0" tIns="0" rIns="0" bIns="0" rtlCol="0" anchor="t">
            <a:spAutoFit/>
          </a:bodyPr>
          <a:lstStyle/>
          <a:p>
            <a:pPr algn="r">
              <a:lnSpc>
                <a:spcPts val="5184"/>
              </a:lnSpc>
            </a:pPr>
            <a:r>
              <a:rPr lang="fr-CA" sz="4800" dirty="0">
                <a:solidFill>
                  <a:schemeClr val="tx1"/>
                </a:solidFill>
                <a:latin typeface="Century Gothic" panose="020B0502020202020204" pitchFamily="34" charset="0"/>
                <a:sym typeface="Arial"/>
              </a:rPr>
              <a:t>Le Défi 50-30 et la boîte à outils « Ce qui fonctionne »</a:t>
            </a:r>
            <a:endParaRPr lang="en-US" sz="4800" spc="-23" dirty="0">
              <a:solidFill>
                <a:srgbClr val="000000"/>
              </a:solidFill>
              <a:latin typeface="Century Gothic" panose="020B0502020202020204" pitchFamily="34" charset="0"/>
            </a:endParaRPr>
          </a:p>
        </p:txBody>
      </p:sp>
      <p:sp>
        <p:nvSpPr>
          <p:cNvPr id="20" name="AutoShape 20"/>
          <p:cNvSpPr/>
          <p:nvPr/>
        </p:nvSpPr>
        <p:spPr>
          <a:xfrm>
            <a:off x="6025083" y="2799631"/>
            <a:ext cx="23812" cy="4824413"/>
          </a:xfrm>
          <a:prstGeom prst="line">
            <a:avLst/>
          </a:prstGeom>
          <a:ln w="9525" cap="rnd">
            <a:solidFill>
              <a:srgbClr val="3B3059"/>
            </a:solidFill>
            <a:prstDash val="solid"/>
            <a:headEnd type="none" w="sm" len="sm"/>
            <a:tailEnd type="none" w="sm" len="sm"/>
          </a:ln>
        </p:spPr>
        <p:txBody>
          <a:bodyPr/>
          <a:lstStyle/>
          <a:p>
            <a:endParaRPr lang="en-CA"/>
          </a:p>
        </p:txBody>
      </p:sp>
      <p:sp>
        <p:nvSpPr>
          <p:cNvPr id="21" name="TextBox 21"/>
          <p:cNvSpPr txBox="1"/>
          <p:nvPr/>
        </p:nvSpPr>
        <p:spPr>
          <a:xfrm>
            <a:off x="6479053" y="1531276"/>
            <a:ext cx="10069529" cy="5863144"/>
          </a:xfrm>
          <a:prstGeom prst="rect">
            <a:avLst/>
          </a:prstGeom>
          <a:noFill/>
        </p:spPr>
        <p:txBody>
          <a:bodyPr lIns="0" tIns="0" rIns="0" bIns="0" rtlCol="0" anchor="t">
            <a:spAutoFit/>
          </a:bodyPr>
          <a:lstStyle/>
          <a:p>
            <a:pPr marL="0" lvl="0" indent="0">
              <a:buClr>
                <a:schemeClr val="accent1"/>
              </a:buClr>
              <a:buSzPct val="80000"/>
            </a:pPr>
            <a:r>
              <a:rPr lang="fr-CA" sz="3600" b="1" dirty="0">
                <a:solidFill>
                  <a:schemeClr val="tx1"/>
                </a:solidFill>
                <a:latin typeface="Century Gothic" panose="020B0502020202020204" pitchFamily="34" charset="0"/>
                <a:sym typeface="Arial"/>
              </a:rPr>
              <a:t>Les deux buts des conseils d’administration </a:t>
            </a:r>
          </a:p>
          <a:p>
            <a:pPr marL="0" lvl="0" indent="0">
              <a:spcAft>
                <a:spcPts val="600"/>
              </a:spcAft>
              <a:buClr>
                <a:schemeClr val="accent1"/>
              </a:buClr>
              <a:buSzPct val="80000"/>
            </a:pPr>
            <a:r>
              <a:rPr lang="fr-CA" sz="3600" b="1" dirty="0">
                <a:solidFill>
                  <a:schemeClr val="tx1"/>
                </a:solidFill>
                <a:latin typeface="Century Gothic" panose="020B0502020202020204" pitchFamily="34" charset="0"/>
                <a:sym typeface="Arial"/>
              </a:rPr>
              <a:t>et des équipes de haute direction</a:t>
            </a:r>
            <a:r>
              <a:rPr lang="fr-CA" sz="3600" dirty="0">
                <a:solidFill>
                  <a:schemeClr val="tx1"/>
                </a:solidFill>
                <a:latin typeface="Century Gothic" panose="020B0502020202020204" pitchFamily="34" charset="0"/>
                <a:sym typeface="Arial"/>
              </a:rPr>
              <a:t>      </a:t>
            </a:r>
          </a:p>
          <a:p>
            <a:pPr marL="457200" indent="-457200">
              <a:buClr>
                <a:srgbClr val="7030A0"/>
              </a:buClr>
              <a:buSzPct val="80000"/>
              <a:buFont typeface="Wingdings" panose="05000000000000000000" pitchFamily="2" charset="2"/>
              <a:buChar char="Ø"/>
            </a:pPr>
            <a:r>
              <a:rPr lang="fr-CA" sz="3200" dirty="0">
                <a:solidFill>
                  <a:schemeClr val="tx1"/>
                </a:solidFill>
                <a:latin typeface="Century Gothic" panose="020B0502020202020204" pitchFamily="34" charset="0"/>
                <a:sym typeface="Arial"/>
              </a:rPr>
              <a:t>Atteindre la parité entre les genres</a:t>
            </a:r>
          </a:p>
          <a:p>
            <a:pPr marL="263525" lvl="0">
              <a:spcAft>
                <a:spcPts val="800"/>
              </a:spcAft>
              <a:buClr>
                <a:srgbClr val="7030A0"/>
              </a:buClr>
              <a:buSzPct val="80000"/>
            </a:pPr>
            <a:r>
              <a:rPr lang="fr-CA" sz="3200" dirty="0">
                <a:solidFill>
                  <a:schemeClr val="tx1"/>
                </a:solidFill>
                <a:latin typeface="Century Gothic" panose="020B0502020202020204" pitchFamily="34" charset="0"/>
                <a:sym typeface="Arial"/>
              </a:rPr>
              <a:t> (50 % de femmes/personnes non binaires)</a:t>
            </a:r>
          </a:p>
          <a:p>
            <a:pPr marL="457200" lvl="0" indent="-457200">
              <a:buClr>
                <a:srgbClr val="7030A0"/>
              </a:buClr>
              <a:buSzPct val="80000"/>
              <a:buFont typeface="Wingdings" panose="05000000000000000000" pitchFamily="2" charset="2"/>
              <a:buChar char="Ø"/>
            </a:pPr>
            <a:r>
              <a:rPr lang="fr-CA" sz="3200" dirty="0">
                <a:solidFill>
                  <a:schemeClr val="tx1"/>
                </a:solidFill>
                <a:latin typeface="Century Gothic" panose="020B0502020202020204" pitchFamily="34" charset="0"/>
                <a:sym typeface="Arial"/>
              </a:rPr>
              <a:t>Atteindre une proportion considérable  </a:t>
            </a:r>
          </a:p>
          <a:p>
            <a:pPr lvl="1" indent="-457200">
              <a:buClr>
                <a:srgbClr val="7030A0"/>
              </a:buClr>
              <a:buSzPct val="80000"/>
            </a:pPr>
            <a:r>
              <a:rPr lang="fr-CA" sz="3200" dirty="0">
                <a:solidFill>
                  <a:schemeClr val="tx1"/>
                </a:solidFill>
                <a:latin typeface="Century Gothic" panose="020B0502020202020204" pitchFamily="34" charset="0"/>
                <a:sym typeface="Arial"/>
              </a:rPr>
              <a:t>    (Proportion de 30 % de membres qui </a:t>
            </a:r>
          </a:p>
          <a:p>
            <a:pPr lvl="1" indent="-457200">
              <a:buClr>
                <a:srgbClr val="7030A0"/>
              </a:buClr>
              <a:buSzPct val="80000"/>
            </a:pPr>
            <a:r>
              <a:rPr lang="fr-CA" sz="3200" dirty="0">
                <a:solidFill>
                  <a:schemeClr val="tx1"/>
                </a:solidFill>
                <a:latin typeface="Century Gothic" panose="020B0502020202020204" pitchFamily="34" charset="0"/>
                <a:sym typeface="Arial"/>
              </a:rPr>
              <a:t>    s’identifient comme appartenant à </a:t>
            </a:r>
          </a:p>
          <a:p>
            <a:pPr lvl="1" indent="-457200">
              <a:spcAft>
                <a:spcPts val="800"/>
              </a:spcAft>
              <a:buClr>
                <a:srgbClr val="7030A0"/>
              </a:buClr>
              <a:buSzPct val="80000"/>
            </a:pPr>
            <a:r>
              <a:rPr lang="fr-CA" sz="3200" dirty="0">
                <a:latin typeface="Century Gothic" panose="020B0502020202020204" pitchFamily="34" charset="0"/>
                <a:sym typeface="Arial"/>
              </a:rPr>
              <a:t>    </a:t>
            </a:r>
            <a:r>
              <a:rPr lang="fr-CA" sz="3200" dirty="0">
                <a:solidFill>
                  <a:schemeClr val="tx1"/>
                </a:solidFill>
                <a:latin typeface="Century Gothic" panose="020B0502020202020204" pitchFamily="34" charset="0"/>
                <a:sym typeface="Arial"/>
              </a:rPr>
              <a:t>d’autres groupes méritant l’équité)</a:t>
            </a:r>
          </a:p>
          <a:p>
            <a:pPr marL="457200" lvl="0" indent="-457200">
              <a:spcAft>
                <a:spcPts val="800"/>
              </a:spcAft>
              <a:buClr>
                <a:srgbClr val="7030A0"/>
              </a:buClr>
              <a:buSzPct val="80000"/>
              <a:buFont typeface="Wingdings" panose="05000000000000000000" pitchFamily="2" charset="2"/>
              <a:buChar char="Ø"/>
            </a:pPr>
            <a:r>
              <a:rPr lang="fr-CA" sz="3200" dirty="0">
                <a:solidFill>
                  <a:schemeClr val="tx1"/>
                </a:solidFill>
                <a:latin typeface="Century Gothic" panose="020B0502020202020204" pitchFamily="34" charset="0"/>
              </a:rPr>
              <a:t>Boîte à outils « Ce qui fonctionne »</a:t>
            </a:r>
          </a:p>
          <a:p>
            <a:pPr marL="723821" lvl="1" indent="-361910" algn="l">
              <a:lnSpc>
                <a:spcPts val="3564"/>
              </a:lnSpc>
            </a:pPr>
            <a:endParaRPr lang="en-US" sz="3600" spc="-17" dirty="0">
              <a:solidFill>
                <a:srgbClr val="000000"/>
              </a:solidFill>
              <a:latin typeface="Evolventa"/>
            </a:endParaRPr>
          </a:p>
          <a:p>
            <a:pPr marL="723821" lvl="1" indent="-361910" algn="l">
              <a:lnSpc>
                <a:spcPts val="3564"/>
              </a:lnSpc>
            </a:pPr>
            <a:endParaRPr lang="en-US" sz="3600" spc="-17" dirty="0">
              <a:solidFill>
                <a:srgbClr val="000000"/>
              </a:solidFill>
              <a:latin typeface="Evolventa"/>
            </a:endParaRPr>
          </a:p>
        </p:txBody>
      </p:sp>
      <p:sp>
        <p:nvSpPr>
          <p:cNvPr id="23" name="Freeform 2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CA"/>
          </a:p>
        </p:txBody>
      </p:sp>
      <p:pic>
        <p:nvPicPr>
          <p:cNvPr id="25" name="Picture 2">
            <a:extLst>
              <a:ext uri="{FF2B5EF4-FFF2-40B4-BE49-F238E27FC236}">
                <a16:creationId xmlns:a16="http://schemas.microsoft.com/office/drawing/2014/main" id="{DE23686C-1C11-D85E-D958-CC8DE60CC4F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06825" y="6403066"/>
            <a:ext cx="6826670" cy="3584002"/>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CCC"/>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5B376E"/>
            </a:solidFill>
            <a:ln w="12700">
              <a:solidFill>
                <a:srgbClr val="000000"/>
              </a:solidFill>
            </a:ln>
          </p:spPr>
          <p:txBody>
            <a:bodyPr/>
            <a:lstStyle/>
            <a:p>
              <a:endParaRPr lang="en-CA"/>
            </a:p>
          </p:txBody>
        </p:sp>
      </p:grpSp>
      <p:sp>
        <p:nvSpPr>
          <p:cNvPr id="4" name="Freeform 4"/>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6" name="Freeform 6"/>
          <p:cNvSpPr/>
          <p:nvPr/>
        </p:nvSpPr>
        <p:spPr>
          <a:xfrm>
            <a:off x="12651854" y="2170164"/>
            <a:ext cx="4989359" cy="1496798"/>
          </a:xfrm>
          <a:custGeom>
            <a:avLst/>
            <a:gdLst/>
            <a:ahLst/>
            <a:cxnLst/>
            <a:rect l="l" t="t" r="r" b="b"/>
            <a:pathLst>
              <a:path w="4989359" h="1496798">
                <a:moveTo>
                  <a:pt x="0" y="0"/>
                </a:moveTo>
                <a:lnTo>
                  <a:pt x="4989358" y="0"/>
                </a:lnTo>
                <a:lnTo>
                  <a:pt x="4989358" y="1496798"/>
                </a:lnTo>
                <a:lnTo>
                  <a:pt x="0" y="14967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7" name="Freeform 7"/>
          <p:cNvSpPr/>
          <p:nvPr/>
        </p:nvSpPr>
        <p:spPr>
          <a:xfrm>
            <a:off x="405200" y="2754209"/>
            <a:ext cx="17477600" cy="7211516"/>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grpSp>
        <p:nvGrpSpPr>
          <p:cNvPr id="8" name="Group 8"/>
          <p:cNvGrpSpPr/>
          <p:nvPr/>
        </p:nvGrpSpPr>
        <p:grpSpPr>
          <a:xfrm>
            <a:off x="-152400" y="-249762"/>
            <a:ext cx="18452500" cy="10566395"/>
            <a:chOff x="16133" y="21864"/>
            <a:chExt cx="24384000" cy="13639529"/>
          </a:xfrm>
        </p:grpSpPr>
        <p:sp>
          <p:nvSpPr>
            <p:cNvPr id="9" name="Freeform 9"/>
            <p:cNvSpPr/>
            <p:nvPr/>
          </p:nvSpPr>
          <p:spPr>
            <a:xfrm>
              <a:off x="16133" y="21864"/>
              <a:ext cx="24384000" cy="13639529"/>
            </a:xfrm>
            <a:custGeom>
              <a:avLst/>
              <a:gdLst/>
              <a:ahLst/>
              <a:cxnLst/>
              <a:rect l="l" t="t" r="r" b="b"/>
              <a:pathLst>
                <a:path w="24384000" h="13639529">
                  <a:moveTo>
                    <a:pt x="0" y="0"/>
                  </a:moveTo>
                  <a:lnTo>
                    <a:pt x="0" y="13639529"/>
                  </a:lnTo>
                  <a:lnTo>
                    <a:pt x="24384000" y="13639529"/>
                  </a:lnTo>
                  <a:lnTo>
                    <a:pt x="24384000" y="0"/>
                  </a:lnTo>
                  <a:lnTo>
                    <a:pt x="0" y="0"/>
                  </a:lnTo>
                  <a:close/>
                  <a:moveTo>
                    <a:pt x="23418546" y="12692120"/>
                  </a:moveTo>
                  <a:lnTo>
                    <a:pt x="952754" y="12692120"/>
                  </a:lnTo>
                  <a:lnTo>
                    <a:pt x="952754" y="934777"/>
                  </a:lnTo>
                  <a:lnTo>
                    <a:pt x="23418546" y="934777"/>
                  </a:lnTo>
                  <a:lnTo>
                    <a:pt x="23418546" y="12692120"/>
                  </a:lnTo>
                  <a:close/>
                </a:path>
              </a:pathLst>
            </a:custGeom>
            <a:solidFill>
              <a:srgbClr val="FFFFFF"/>
            </a:solidFill>
          </p:spPr>
          <p:txBody>
            <a:bodyPr/>
            <a:lstStyle/>
            <a:p>
              <a:endParaRPr lang="en-CA"/>
            </a:p>
          </p:txBody>
        </p:sp>
      </p:grpSp>
      <p:grpSp>
        <p:nvGrpSpPr>
          <p:cNvPr id="10" name="Group 10"/>
          <p:cNvGrpSpPr/>
          <p:nvPr/>
        </p:nvGrpSpPr>
        <p:grpSpPr>
          <a:xfrm>
            <a:off x="15656718" y="0"/>
            <a:ext cx="1028700" cy="1714500"/>
            <a:chOff x="0" y="0"/>
            <a:chExt cx="1371600" cy="2286000"/>
          </a:xfrm>
        </p:grpSpPr>
        <p:sp>
          <p:nvSpPr>
            <p:cNvPr id="11" name="Freeform 11"/>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sp>
        <p:nvSpPr>
          <p:cNvPr id="12" name="TextBox 12"/>
          <p:cNvSpPr txBox="1"/>
          <p:nvPr/>
        </p:nvSpPr>
        <p:spPr>
          <a:xfrm>
            <a:off x="689259" y="3998807"/>
            <a:ext cx="6640300" cy="803570"/>
          </a:xfrm>
          <a:prstGeom prst="rect">
            <a:avLst/>
          </a:prstGeom>
        </p:spPr>
        <p:txBody>
          <a:bodyPr lIns="0" tIns="0" rIns="0" bIns="0" rtlCol="0" anchor="t">
            <a:spAutoFit/>
          </a:bodyPr>
          <a:lstStyle/>
          <a:p>
            <a:pPr algn="l">
              <a:lnSpc>
                <a:spcPts val="5160"/>
              </a:lnSpc>
            </a:pPr>
            <a:r>
              <a:rPr lang="en-US" sz="4300" dirty="0">
                <a:solidFill>
                  <a:srgbClr val="EF53A5"/>
                </a:solidFill>
                <a:latin typeface="Arial Bold"/>
              </a:rPr>
              <a:t>Inclusion</a:t>
            </a:r>
          </a:p>
        </p:txBody>
      </p:sp>
      <p:sp>
        <p:nvSpPr>
          <p:cNvPr id="13" name="TextBox 13"/>
          <p:cNvSpPr txBox="1"/>
          <p:nvPr/>
        </p:nvSpPr>
        <p:spPr>
          <a:xfrm>
            <a:off x="649676" y="7130255"/>
            <a:ext cx="7402300" cy="803570"/>
          </a:xfrm>
          <a:prstGeom prst="rect">
            <a:avLst/>
          </a:prstGeom>
        </p:spPr>
        <p:txBody>
          <a:bodyPr lIns="0" tIns="0" rIns="0" bIns="0" rtlCol="0" anchor="t">
            <a:spAutoFit/>
          </a:bodyPr>
          <a:lstStyle/>
          <a:p>
            <a:pPr algn="l">
              <a:lnSpc>
                <a:spcPts val="5160"/>
              </a:lnSpc>
            </a:pPr>
            <a:r>
              <a:rPr lang="en-US" sz="4300" dirty="0">
                <a:solidFill>
                  <a:srgbClr val="0070C0"/>
                </a:solidFill>
                <a:latin typeface="Arial Bold"/>
              </a:rPr>
              <a:t>Diversity</a:t>
            </a:r>
          </a:p>
        </p:txBody>
      </p:sp>
      <p:sp>
        <p:nvSpPr>
          <p:cNvPr id="14" name="TextBox 14"/>
          <p:cNvSpPr txBox="1"/>
          <p:nvPr/>
        </p:nvSpPr>
        <p:spPr>
          <a:xfrm>
            <a:off x="8991600" y="3987370"/>
            <a:ext cx="5268700" cy="677108"/>
          </a:xfrm>
          <a:prstGeom prst="rect">
            <a:avLst/>
          </a:prstGeom>
        </p:spPr>
        <p:txBody>
          <a:bodyPr lIns="0" tIns="0" rIns="0" bIns="0" rtlCol="0" anchor="t">
            <a:spAutoFit/>
          </a:bodyPr>
          <a:lstStyle/>
          <a:p>
            <a:pPr marL="408232" marR="0" lvl="0" indent="-408232" algn="l" rtl="0">
              <a:lnSpc>
                <a:spcPct val="100000"/>
              </a:lnSpc>
              <a:spcBef>
                <a:spcPts val="0"/>
              </a:spcBef>
              <a:spcAft>
                <a:spcPts val="0"/>
              </a:spcAft>
              <a:buNone/>
            </a:pPr>
            <a:r>
              <a:rPr lang="fr-CA" sz="4400" b="1" i="0" u="none" strike="noStrike" cap="none" dirty="0">
                <a:solidFill>
                  <a:srgbClr val="7030A0"/>
                </a:solidFill>
                <a:latin typeface="Arial"/>
                <a:ea typeface="Arial"/>
                <a:cs typeface="Arial"/>
                <a:sym typeface="Arial"/>
              </a:rPr>
              <a:t>Équité</a:t>
            </a:r>
          </a:p>
        </p:txBody>
      </p:sp>
      <p:sp>
        <p:nvSpPr>
          <p:cNvPr id="15" name="TextBox 15"/>
          <p:cNvSpPr txBox="1"/>
          <p:nvPr/>
        </p:nvSpPr>
        <p:spPr>
          <a:xfrm>
            <a:off x="8825918" y="7089905"/>
            <a:ext cx="7859500" cy="677108"/>
          </a:xfrm>
          <a:prstGeom prst="rect">
            <a:avLst/>
          </a:prstGeom>
        </p:spPr>
        <p:txBody>
          <a:bodyPr lIns="0" tIns="0" rIns="0" bIns="0" rtlCol="0" anchor="t">
            <a:spAutoFit/>
          </a:bodyPr>
          <a:lstStyle/>
          <a:p>
            <a:pPr marL="408232" marR="0" lvl="0" indent="-408232" algn="l" rtl="0">
              <a:lnSpc>
                <a:spcPct val="100000"/>
              </a:lnSpc>
              <a:spcBef>
                <a:spcPts val="0"/>
              </a:spcBef>
              <a:spcAft>
                <a:spcPts val="0"/>
              </a:spcAft>
              <a:buNone/>
            </a:pPr>
            <a:r>
              <a:rPr lang="fr-CA" sz="4400" b="1" i="0" u="none" strike="noStrike" cap="none" dirty="0">
                <a:solidFill>
                  <a:srgbClr val="FF0000"/>
                </a:solidFill>
                <a:latin typeface="Arial"/>
                <a:ea typeface="Arial"/>
                <a:cs typeface="Arial"/>
                <a:sym typeface="Arial"/>
              </a:rPr>
              <a:t>Accessibilité</a:t>
            </a:r>
          </a:p>
        </p:txBody>
      </p:sp>
      <p:sp>
        <p:nvSpPr>
          <p:cNvPr id="16" name="TextBox 16"/>
          <p:cNvSpPr txBox="1"/>
          <p:nvPr/>
        </p:nvSpPr>
        <p:spPr>
          <a:xfrm>
            <a:off x="661776" y="4736176"/>
            <a:ext cx="7665750" cy="1477328"/>
          </a:xfrm>
          <a:prstGeom prst="rect">
            <a:avLst/>
          </a:prstGeom>
        </p:spPr>
        <p:txBody>
          <a:bodyPr lIns="0" tIns="0" rIns="0" bIns="0" rtlCol="0" anchor="t">
            <a:spAutoFit/>
          </a:bodyPr>
          <a:lstStyle/>
          <a:p>
            <a:pPr marL="0" marR="0" lvl="0" indent="0" algn="l" rtl="0">
              <a:lnSpc>
                <a:spcPct val="100000"/>
              </a:lnSpc>
              <a:spcBef>
                <a:spcPts val="0"/>
              </a:spcBef>
              <a:spcAft>
                <a:spcPts val="0"/>
              </a:spcAft>
              <a:buNone/>
            </a:pPr>
            <a:r>
              <a:rPr lang="fr-CA" sz="2400" b="1" i="0" u="none" strike="noStrike" cap="none" dirty="0">
                <a:solidFill>
                  <a:srgbClr val="000000"/>
                </a:solidFill>
                <a:latin typeface="Arial"/>
                <a:ea typeface="Arial"/>
                <a:cs typeface="Arial"/>
                <a:sym typeface="Arial"/>
              </a:rPr>
              <a:t>Comportement de la direction : montrer la voie</a:t>
            </a:r>
          </a:p>
          <a:p>
            <a:pPr marL="121715" marR="0" lvl="0" indent="-121715" algn="l" rtl="0">
              <a:lnSpc>
                <a:spcPct val="100000"/>
              </a:lnSpc>
              <a:spcBef>
                <a:spcPts val="0"/>
              </a:spcBef>
              <a:spcAft>
                <a:spcPts val="0"/>
              </a:spcAft>
              <a:buNone/>
            </a:pPr>
            <a:r>
              <a:rPr lang="fr-CA" sz="2400" b="1" i="0" u="none" strike="noStrike" cap="none" dirty="0">
                <a:solidFill>
                  <a:srgbClr val="000000"/>
                </a:solidFill>
                <a:latin typeface="Arial"/>
                <a:ea typeface="Arial"/>
                <a:cs typeface="Arial"/>
                <a:sym typeface="Arial"/>
              </a:rPr>
              <a:t>Pratiques d’autonomisation individuelle</a:t>
            </a:r>
          </a:p>
          <a:p>
            <a:pPr marL="121715" marR="0" lvl="0" indent="-121715" algn="l" rtl="0">
              <a:lnSpc>
                <a:spcPct val="100000"/>
              </a:lnSpc>
              <a:spcBef>
                <a:spcPts val="0"/>
              </a:spcBef>
              <a:spcAft>
                <a:spcPts val="0"/>
              </a:spcAft>
              <a:buNone/>
            </a:pPr>
            <a:r>
              <a:rPr lang="fr-CA" sz="2400" b="1" i="0" u="none" strike="noStrike" cap="none" dirty="0">
                <a:solidFill>
                  <a:srgbClr val="000000"/>
                </a:solidFill>
                <a:latin typeface="Arial"/>
                <a:ea typeface="Arial"/>
                <a:cs typeface="Arial"/>
                <a:sym typeface="Arial"/>
              </a:rPr>
              <a:t>Communauté sûre et culture de la confiance</a:t>
            </a:r>
          </a:p>
          <a:p>
            <a:pPr marL="121715" marR="0" lvl="0" indent="-121715" algn="l" rtl="0">
              <a:lnSpc>
                <a:spcPct val="100000"/>
              </a:lnSpc>
              <a:spcBef>
                <a:spcPts val="0"/>
              </a:spcBef>
              <a:spcAft>
                <a:spcPts val="0"/>
              </a:spcAft>
              <a:buNone/>
            </a:pPr>
            <a:r>
              <a:rPr lang="fr-CA" sz="2400" b="1" i="0" u="none" strike="noStrike" cap="none" dirty="0">
                <a:solidFill>
                  <a:srgbClr val="000000"/>
                </a:solidFill>
                <a:latin typeface="Arial"/>
                <a:ea typeface="Arial"/>
                <a:cs typeface="Arial"/>
                <a:sym typeface="Arial"/>
              </a:rPr>
              <a:t>Sentiment d’appartenance et authenticité</a:t>
            </a:r>
          </a:p>
        </p:txBody>
      </p:sp>
      <p:sp>
        <p:nvSpPr>
          <p:cNvPr id="17" name="TextBox 17"/>
          <p:cNvSpPr txBox="1"/>
          <p:nvPr/>
        </p:nvSpPr>
        <p:spPr>
          <a:xfrm>
            <a:off x="8991600" y="4697815"/>
            <a:ext cx="9122233" cy="2215991"/>
          </a:xfrm>
          <a:prstGeom prst="rect">
            <a:avLst/>
          </a:prstGeom>
        </p:spPr>
        <p:txBody>
          <a:bodyPr wrap="square" lIns="0" tIns="0" rIns="0" bIns="0" rtlCol="0" anchor="t">
            <a:spAutoFit/>
          </a:bodyPr>
          <a:lstStyle/>
          <a:p>
            <a:pPr marL="0" marR="0" lvl="0" indent="0" algn="l" rtl="0">
              <a:lnSpc>
                <a:spcPct val="100000"/>
              </a:lnSpc>
              <a:spcBef>
                <a:spcPts val="0"/>
              </a:spcBef>
              <a:spcAft>
                <a:spcPts val="0"/>
              </a:spcAft>
              <a:buNone/>
            </a:pPr>
            <a:r>
              <a:rPr lang="fr-CA" sz="2400" b="1" i="0" u="none" strike="noStrike" cap="none" dirty="0">
                <a:solidFill>
                  <a:srgbClr val="000000"/>
                </a:solidFill>
                <a:latin typeface="Arial"/>
                <a:ea typeface="Arial"/>
                <a:cs typeface="Arial"/>
                <a:sym typeface="Arial"/>
              </a:rPr>
              <a:t>Politiques et processus de soutien </a:t>
            </a:r>
          </a:p>
          <a:p>
            <a:pPr marL="0" marR="0" lvl="0" indent="0" algn="l" rtl="0">
              <a:lnSpc>
                <a:spcPct val="100000"/>
              </a:lnSpc>
              <a:spcBef>
                <a:spcPts val="0"/>
              </a:spcBef>
              <a:spcAft>
                <a:spcPts val="0"/>
              </a:spcAft>
              <a:buNone/>
            </a:pPr>
            <a:r>
              <a:rPr lang="fr-CA" sz="2400" b="1" i="0" u="none" strike="noStrike" cap="none" dirty="0">
                <a:solidFill>
                  <a:srgbClr val="000000"/>
                </a:solidFill>
                <a:latin typeface="Arial"/>
                <a:ea typeface="Arial"/>
                <a:cs typeface="Arial"/>
                <a:sym typeface="Arial"/>
              </a:rPr>
              <a:t>Disponibilité de la direction </a:t>
            </a:r>
          </a:p>
          <a:p>
            <a:pPr marL="121715" marR="0" lvl="0" indent="-121715" algn="l" rtl="0">
              <a:lnSpc>
                <a:spcPct val="100000"/>
              </a:lnSpc>
              <a:spcBef>
                <a:spcPts val="0"/>
              </a:spcBef>
              <a:spcAft>
                <a:spcPts val="0"/>
              </a:spcAft>
              <a:buNone/>
            </a:pPr>
            <a:r>
              <a:rPr lang="fr-CA" sz="2400" b="1" i="0" u="none" strike="noStrike" cap="none" dirty="0">
                <a:solidFill>
                  <a:srgbClr val="000000"/>
                </a:solidFill>
                <a:latin typeface="Arial"/>
                <a:ea typeface="Arial"/>
                <a:cs typeface="Arial"/>
                <a:sym typeface="Arial"/>
              </a:rPr>
              <a:t>Outils et ressources d’avancement </a:t>
            </a:r>
          </a:p>
          <a:p>
            <a:pPr marL="121715" marR="0" lvl="0" indent="-121715" algn="l" rtl="0">
              <a:lnSpc>
                <a:spcPct val="100000"/>
              </a:lnSpc>
              <a:spcBef>
                <a:spcPts val="0"/>
              </a:spcBef>
              <a:spcAft>
                <a:spcPts val="0"/>
              </a:spcAft>
              <a:buNone/>
            </a:pPr>
            <a:r>
              <a:rPr lang="fr-CA" sz="2400" b="1" i="0" u="none" strike="noStrike" cap="none" dirty="0">
                <a:solidFill>
                  <a:srgbClr val="000000"/>
                </a:solidFill>
                <a:latin typeface="Arial"/>
                <a:ea typeface="Arial"/>
                <a:cs typeface="Arial"/>
                <a:sym typeface="Arial"/>
              </a:rPr>
              <a:t>Structures et systèmes réducteurs de préjugés et </a:t>
            </a:r>
          </a:p>
          <a:p>
            <a:pPr marL="121715" marR="0" lvl="0" indent="-121715" algn="l" rtl="0">
              <a:lnSpc>
                <a:spcPct val="100000"/>
              </a:lnSpc>
              <a:spcBef>
                <a:spcPts val="0"/>
              </a:spcBef>
              <a:spcAft>
                <a:spcPts val="0"/>
              </a:spcAft>
              <a:buNone/>
            </a:pPr>
            <a:r>
              <a:rPr lang="fr-CA" sz="2400" b="1" dirty="0">
                <a:solidFill>
                  <a:srgbClr val="000000"/>
                </a:solidFill>
                <a:latin typeface="Arial"/>
                <a:ea typeface="Arial"/>
                <a:cs typeface="Arial"/>
                <a:sym typeface="Arial"/>
              </a:rPr>
              <a:t>  </a:t>
            </a:r>
            <a:r>
              <a:rPr lang="fr-CA" sz="2400" b="1" i="0" u="none" strike="noStrike" cap="none" dirty="0">
                <a:solidFill>
                  <a:srgbClr val="000000"/>
                </a:solidFill>
                <a:latin typeface="Arial"/>
                <a:ea typeface="Arial"/>
                <a:cs typeface="Arial"/>
                <a:sym typeface="Arial"/>
              </a:rPr>
              <a:t>d’obstacles</a:t>
            </a:r>
          </a:p>
          <a:p>
            <a:pPr marL="121715" marR="0" lvl="0" indent="-121715" algn="l" rtl="0">
              <a:lnSpc>
                <a:spcPct val="100000"/>
              </a:lnSpc>
              <a:spcBef>
                <a:spcPts val="0"/>
              </a:spcBef>
              <a:spcAft>
                <a:spcPts val="0"/>
              </a:spcAft>
              <a:buNone/>
            </a:pPr>
            <a:r>
              <a:rPr lang="fr-CA" sz="2400" b="1" i="0" u="none" strike="noStrike" cap="none" dirty="0">
                <a:solidFill>
                  <a:srgbClr val="000000"/>
                </a:solidFill>
                <a:latin typeface="Arial"/>
                <a:ea typeface="Arial"/>
                <a:cs typeface="Arial"/>
                <a:sym typeface="Arial"/>
              </a:rPr>
              <a:t>Modalités et possibilités de travail flexibles</a:t>
            </a:r>
          </a:p>
        </p:txBody>
      </p:sp>
      <p:sp>
        <p:nvSpPr>
          <p:cNvPr id="18" name="TextBox 18"/>
          <p:cNvSpPr txBox="1"/>
          <p:nvPr/>
        </p:nvSpPr>
        <p:spPr>
          <a:xfrm>
            <a:off x="8847194" y="7749734"/>
            <a:ext cx="9411043" cy="2215991"/>
          </a:xfrm>
          <a:prstGeom prst="rect">
            <a:avLst/>
          </a:prstGeom>
        </p:spPr>
        <p:txBody>
          <a:bodyPr wrap="square" lIns="0" tIns="0" rIns="0" bIns="0" rtlCol="0" anchor="t">
            <a:spAutoFit/>
          </a:bodyPr>
          <a:lstStyle/>
          <a:p>
            <a:pPr marL="121715" marR="0" lvl="0" indent="-121715" algn="l" rtl="0">
              <a:lnSpc>
                <a:spcPct val="100000"/>
              </a:lnSpc>
              <a:spcBef>
                <a:spcPts val="0"/>
              </a:spcBef>
              <a:spcAft>
                <a:spcPts val="0"/>
              </a:spcAft>
              <a:buNone/>
            </a:pPr>
            <a:r>
              <a:rPr lang="fr-CA" sz="2400" b="1" i="0" u="none" strike="noStrike" cap="none" dirty="0">
                <a:solidFill>
                  <a:srgbClr val="000000"/>
                </a:solidFill>
                <a:latin typeface="Arial"/>
                <a:ea typeface="Arial"/>
                <a:cs typeface="Arial"/>
                <a:sym typeface="Arial"/>
              </a:rPr>
              <a:t>Conception des emplois et des espaces de travail</a:t>
            </a:r>
          </a:p>
          <a:p>
            <a:pPr marL="121715" marR="0" lvl="0" indent="-121715" algn="l" rtl="0">
              <a:lnSpc>
                <a:spcPct val="100000"/>
              </a:lnSpc>
              <a:spcBef>
                <a:spcPts val="0"/>
              </a:spcBef>
              <a:spcAft>
                <a:spcPts val="0"/>
              </a:spcAft>
              <a:buNone/>
            </a:pPr>
            <a:r>
              <a:rPr lang="fr-CA" sz="2400" b="1" i="0" u="none" strike="noStrike" cap="none" dirty="0">
                <a:solidFill>
                  <a:srgbClr val="000000"/>
                </a:solidFill>
                <a:latin typeface="Arial"/>
                <a:ea typeface="Arial"/>
                <a:cs typeface="Arial"/>
                <a:sym typeface="Arial"/>
              </a:rPr>
              <a:t>Accessibilité des connaissances et de leur partage</a:t>
            </a:r>
          </a:p>
          <a:p>
            <a:pPr marL="121715" marR="0" lvl="0" indent="-121715" algn="l" rtl="0">
              <a:lnSpc>
                <a:spcPct val="100000"/>
              </a:lnSpc>
              <a:spcBef>
                <a:spcPts val="0"/>
              </a:spcBef>
              <a:spcAft>
                <a:spcPts val="0"/>
              </a:spcAft>
              <a:buNone/>
            </a:pPr>
            <a:r>
              <a:rPr lang="fr-CA" sz="2400" b="1" i="0" u="none" strike="noStrike" cap="none" dirty="0">
                <a:solidFill>
                  <a:srgbClr val="000000"/>
                </a:solidFill>
                <a:latin typeface="Arial"/>
                <a:ea typeface="Arial"/>
                <a:cs typeface="Arial"/>
                <a:sym typeface="Arial"/>
              </a:rPr>
              <a:t>Mentorat, parrainage et accompagnement de carrière </a:t>
            </a:r>
          </a:p>
          <a:p>
            <a:pPr marL="121715" marR="0" lvl="0" indent="-121715" algn="l" rtl="0">
              <a:lnSpc>
                <a:spcPct val="100000"/>
              </a:lnSpc>
              <a:spcBef>
                <a:spcPts val="0"/>
              </a:spcBef>
              <a:spcAft>
                <a:spcPts val="0"/>
              </a:spcAft>
              <a:buNone/>
            </a:pPr>
            <a:r>
              <a:rPr lang="fr-CA" sz="2400" b="1" dirty="0">
                <a:solidFill>
                  <a:srgbClr val="000000"/>
                </a:solidFill>
                <a:latin typeface="Arial"/>
                <a:ea typeface="Arial"/>
                <a:cs typeface="Arial"/>
                <a:sym typeface="Arial"/>
              </a:rPr>
              <a:t>   </a:t>
            </a:r>
            <a:r>
              <a:rPr lang="fr-CA" sz="2400" b="1" i="0" u="none" strike="noStrike" cap="none" dirty="0">
                <a:solidFill>
                  <a:srgbClr val="000000"/>
                </a:solidFill>
                <a:latin typeface="Arial"/>
                <a:ea typeface="Arial"/>
                <a:cs typeface="Arial"/>
                <a:sym typeface="Arial"/>
              </a:rPr>
              <a:t>sans obstacles</a:t>
            </a:r>
          </a:p>
          <a:p>
            <a:pPr marL="121715" marR="0" lvl="0" indent="-121715" algn="l" rtl="0">
              <a:lnSpc>
                <a:spcPct val="100000"/>
              </a:lnSpc>
              <a:spcBef>
                <a:spcPts val="0"/>
              </a:spcBef>
              <a:spcAft>
                <a:spcPts val="0"/>
              </a:spcAft>
              <a:buNone/>
            </a:pPr>
            <a:r>
              <a:rPr lang="fr-CA" sz="2400" b="1" i="0" u="none" strike="noStrike" cap="none" dirty="0">
                <a:solidFill>
                  <a:srgbClr val="000000"/>
                </a:solidFill>
                <a:latin typeface="Arial"/>
                <a:ea typeface="Arial"/>
                <a:cs typeface="Arial"/>
                <a:sym typeface="Arial"/>
              </a:rPr>
              <a:t>Responsabilité individuelle </a:t>
            </a:r>
          </a:p>
          <a:p>
            <a:pPr marL="121715" marR="0" lvl="0" indent="-121715" algn="l" rtl="0">
              <a:lnSpc>
                <a:spcPct val="100000"/>
              </a:lnSpc>
              <a:spcBef>
                <a:spcPts val="0"/>
              </a:spcBef>
              <a:spcAft>
                <a:spcPts val="0"/>
              </a:spcAft>
              <a:buNone/>
            </a:pPr>
            <a:r>
              <a:rPr lang="fr-CA" sz="2400" b="1" i="0" u="none" strike="noStrike" cap="none" dirty="0">
                <a:solidFill>
                  <a:srgbClr val="000000"/>
                </a:solidFill>
                <a:latin typeface="Arial"/>
                <a:ea typeface="Arial"/>
                <a:cs typeface="Arial"/>
                <a:sym typeface="Arial"/>
              </a:rPr>
              <a:t>Formation et perfectionnement</a:t>
            </a:r>
          </a:p>
        </p:txBody>
      </p:sp>
      <p:sp>
        <p:nvSpPr>
          <p:cNvPr id="19" name="TextBox 19"/>
          <p:cNvSpPr txBox="1"/>
          <p:nvPr/>
        </p:nvSpPr>
        <p:spPr>
          <a:xfrm>
            <a:off x="661776" y="7764780"/>
            <a:ext cx="8615540" cy="2215991"/>
          </a:xfrm>
          <a:prstGeom prst="rect">
            <a:avLst/>
          </a:prstGeom>
        </p:spPr>
        <p:txBody>
          <a:bodyPr lIns="0" tIns="0" rIns="0" bIns="0" rtlCol="0" anchor="t">
            <a:spAutoFit/>
          </a:bodyPr>
          <a:lstStyle/>
          <a:p>
            <a:pPr marL="121715" marR="0" lvl="0" indent="-121715" algn="l" rtl="0">
              <a:lnSpc>
                <a:spcPct val="100000"/>
              </a:lnSpc>
              <a:spcBef>
                <a:spcPts val="0"/>
              </a:spcBef>
              <a:spcAft>
                <a:spcPts val="0"/>
              </a:spcAft>
              <a:buNone/>
            </a:pPr>
            <a:r>
              <a:rPr lang="fr-CA" sz="2400" b="1" i="0" u="none" strike="noStrike" cap="none" dirty="0">
                <a:solidFill>
                  <a:srgbClr val="000000"/>
                </a:solidFill>
                <a:latin typeface="Arial"/>
                <a:ea typeface="Arial"/>
                <a:cs typeface="Arial"/>
                <a:sym typeface="Arial"/>
              </a:rPr>
              <a:t>Recrutement intersectionnel intentionnel</a:t>
            </a:r>
          </a:p>
          <a:p>
            <a:pPr marL="121715" marR="0" lvl="0" indent="-121715" algn="l" rtl="0">
              <a:lnSpc>
                <a:spcPct val="100000"/>
              </a:lnSpc>
              <a:spcBef>
                <a:spcPts val="0"/>
              </a:spcBef>
              <a:spcAft>
                <a:spcPts val="0"/>
              </a:spcAft>
              <a:buNone/>
            </a:pPr>
            <a:r>
              <a:rPr lang="fr-CA" sz="2400" b="1" i="0" u="none" strike="noStrike" cap="none" dirty="0">
                <a:solidFill>
                  <a:srgbClr val="000000"/>
                </a:solidFill>
                <a:latin typeface="Arial"/>
                <a:ea typeface="Arial"/>
                <a:cs typeface="Arial"/>
                <a:sym typeface="Arial"/>
              </a:rPr>
              <a:t>Soutien en équipe : respect et célébration</a:t>
            </a:r>
          </a:p>
          <a:p>
            <a:pPr marL="121715" marR="0" lvl="0" indent="-121715" algn="l" rtl="0">
              <a:lnSpc>
                <a:spcPct val="100000"/>
              </a:lnSpc>
              <a:spcBef>
                <a:spcPts val="0"/>
              </a:spcBef>
              <a:spcAft>
                <a:spcPts val="0"/>
              </a:spcAft>
              <a:buNone/>
            </a:pPr>
            <a:r>
              <a:rPr lang="fr-CA" sz="2400" b="1" i="0" u="none" strike="noStrike" cap="none" dirty="0">
                <a:solidFill>
                  <a:srgbClr val="000000"/>
                </a:solidFill>
                <a:latin typeface="Arial"/>
                <a:ea typeface="Arial"/>
                <a:cs typeface="Arial"/>
                <a:sym typeface="Arial"/>
              </a:rPr>
              <a:t>Motivation et incidence </a:t>
            </a:r>
          </a:p>
          <a:p>
            <a:pPr marL="121715" marR="0" lvl="0" indent="-121715" algn="l" rtl="0">
              <a:lnSpc>
                <a:spcPct val="100000"/>
              </a:lnSpc>
              <a:spcBef>
                <a:spcPts val="0"/>
              </a:spcBef>
              <a:spcAft>
                <a:spcPts val="0"/>
              </a:spcAft>
              <a:buNone/>
            </a:pPr>
            <a:r>
              <a:rPr lang="fr-CA" sz="2400" b="1" i="0" u="none" strike="noStrike" cap="none" dirty="0">
                <a:solidFill>
                  <a:srgbClr val="000000"/>
                </a:solidFill>
                <a:latin typeface="Arial"/>
                <a:ea typeface="Arial"/>
                <a:cs typeface="Arial"/>
                <a:sym typeface="Arial"/>
              </a:rPr>
              <a:t>Collecte de données et prise de décisions </a:t>
            </a:r>
          </a:p>
          <a:p>
            <a:pPr marL="121715" marR="0" lvl="0" indent="-121715" algn="l" rtl="0">
              <a:lnSpc>
                <a:spcPct val="100000"/>
              </a:lnSpc>
              <a:spcBef>
                <a:spcPts val="0"/>
              </a:spcBef>
              <a:spcAft>
                <a:spcPts val="0"/>
              </a:spcAft>
              <a:buNone/>
            </a:pPr>
            <a:r>
              <a:rPr lang="fr-CA" sz="2400" b="1" dirty="0">
                <a:solidFill>
                  <a:srgbClr val="000000"/>
                </a:solidFill>
                <a:latin typeface="Arial"/>
                <a:ea typeface="Arial"/>
                <a:cs typeface="Arial"/>
                <a:sym typeface="Arial"/>
              </a:rPr>
              <a:t>   </a:t>
            </a:r>
            <a:r>
              <a:rPr lang="fr-CA" sz="2400" b="1" i="0" u="none" strike="noStrike" cap="none" dirty="0">
                <a:solidFill>
                  <a:srgbClr val="000000"/>
                </a:solidFill>
                <a:latin typeface="Arial"/>
                <a:ea typeface="Arial"/>
                <a:cs typeface="Arial"/>
                <a:sym typeface="Arial"/>
              </a:rPr>
              <a:t>basées</a:t>
            </a:r>
            <a:r>
              <a:rPr lang="fr-CA" sz="2400" b="1" dirty="0">
                <a:solidFill>
                  <a:srgbClr val="000000"/>
                </a:solidFill>
                <a:latin typeface="Arial"/>
                <a:ea typeface="Arial"/>
                <a:cs typeface="Arial"/>
                <a:sym typeface="Arial"/>
              </a:rPr>
              <a:t> </a:t>
            </a:r>
            <a:r>
              <a:rPr lang="fr-CA" sz="2400" b="1" i="0" u="none" strike="noStrike" cap="none" dirty="0">
                <a:solidFill>
                  <a:srgbClr val="000000"/>
                </a:solidFill>
                <a:latin typeface="Arial"/>
                <a:ea typeface="Arial"/>
                <a:cs typeface="Arial"/>
                <a:sym typeface="Arial"/>
              </a:rPr>
              <a:t>sur celles-ci </a:t>
            </a:r>
          </a:p>
          <a:p>
            <a:pPr marL="121715" marR="0" lvl="0" indent="-121715" algn="l" rtl="0">
              <a:lnSpc>
                <a:spcPct val="100000"/>
              </a:lnSpc>
              <a:spcBef>
                <a:spcPts val="0"/>
              </a:spcBef>
              <a:spcAft>
                <a:spcPts val="0"/>
              </a:spcAft>
              <a:buNone/>
            </a:pPr>
            <a:r>
              <a:rPr lang="fr-CA" sz="2400" b="1" i="0" u="none" strike="noStrike" cap="none" dirty="0">
                <a:solidFill>
                  <a:srgbClr val="000000"/>
                </a:solidFill>
                <a:latin typeface="Arial"/>
                <a:ea typeface="Arial"/>
                <a:cs typeface="Arial"/>
                <a:sym typeface="Arial"/>
              </a:rPr>
              <a:t>Mobilisation du personnel </a:t>
            </a:r>
          </a:p>
        </p:txBody>
      </p:sp>
      <p:sp>
        <p:nvSpPr>
          <p:cNvPr id="20" name="TextBox 20"/>
          <p:cNvSpPr txBox="1"/>
          <p:nvPr/>
        </p:nvSpPr>
        <p:spPr>
          <a:xfrm>
            <a:off x="3851719" y="1012361"/>
            <a:ext cx="10547699" cy="1415452"/>
          </a:xfrm>
          <a:prstGeom prst="rect">
            <a:avLst/>
          </a:prstGeom>
        </p:spPr>
        <p:txBody>
          <a:bodyPr wrap="square" lIns="0" tIns="0" rIns="0" bIns="0" rtlCol="0" anchor="t">
            <a:spAutoFit/>
          </a:bodyPr>
          <a:lstStyle/>
          <a:p>
            <a:pPr algn="ctr">
              <a:lnSpc>
                <a:spcPts val="5832"/>
              </a:lnSpc>
            </a:pPr>
            <a:r>
              <a:rPr lang="fr-CA" sz="6600" b="1" dirty="0">
                <a:solidFill>
                  <a:schemeClr val="bg1"/>
                </a:solidFill>
                <a:latin typeface="Century Gothic" panose="020B0502020202020204" pitchFamily="34" charset="0"/>
              </a:rPr>
              <a:t>Sujets de discussion</a:t>
            </a:r>
            <a:br>
              <a:rPr lang="fr-CA" sz="8800" dirty="0">
                <a:solidFill>
                  <a:schemeClr val="bg1"/>
                </a:solidFill>
                <a:latin typeface="Century Gothic" panose="020B0502020202020204" pitchFamily="34" charset="0"/>
              </a:rPr>
            </a:br>
            <a:r>
              <a:rPr lang="fr-CA" sz="4000" dirty="0">
                <a:solidFill>
                  <a:schemeClr val="bg1"/>
                </a:solidFill>
                <a:latin typeface="Century Gothic" panose="020B0502020202020204" pitchFamily="34" charset="0"/>
              </a:rPr>
              <a:t>(Solutions d’IDEA pour l’égalité des genres)</a:t>
            </a:r>
            <a:endParaRPr lang="en-US" sz="4000" dirty="0">
              <a:solidFill>
                <a:srgbClr val="FFFFFF"/>
              </a:solidFill>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12716302" y="2278570"/>
            <a:ext cx="4989359" cy="1496798"/>
          </a:xfrm>
          <a:custGeom>
            <a:avLst/>
            <a:gdLst/>
            <a:ahLst/>
            <a:cxnLst/>
            <a:rect l="l" t="t" r="r" b="b"/>
            <a:pathLst>
              <a:path w="4989359" h="1496798">
                <a:moveTo>
                  <a:pt x="0" y="0"/>
                </a:moveTo>
                <a:lnTo>
                  <a:pt x="4989359" y="0"/>
                </a:lnTo>
                <a:lnTo>
                  <a:pt x="4989359" y="1496797"/>
                </a:lnTo>
                <a:lnTo>
                  <a:pt x="0" y="14967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5" name="Freeform 5"/>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6" name="Freeform 6"/>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7" name="Freeform 7"/>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8" name="Freeform 8"/>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grpSp>
        <p:nvGrpSpPr>
          <p:cNvPr id="9" name="Group 9"/>
          <p:cNvGrpSpPr/>
          <p:nvPr/>
        </p:nvGrpSpPr>
        <p:grpSpPr>
          <a:xfrm>
            <a:off x="0" y="-114300"/>
            <a:ext cx="18288000" cy="10411616"/>
            <a:chOff x="0" y="0"/>
            <a:chExt cx="24384000" cy="13712826"/>
          </a:xfrm>
        </p:grpSpPr>
        <p:sp>
          <p:nvSpPr>
            <p:cNvPr id="10" name="Freeform 10"/>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5B376E"/>
            </a:solidFill>
          </p:spPr>
          <p:txBody>
            <a:bodyPr/>
            <a:lstStyle/>
            <a:p>
              <a:endParaRPr lang="en-CA"/>
            </a:p>
          </p:txBody>
        </p:sp>
      </p:grpSp>
      <p:sp>
        <p:nvSpPr>
          <p:cNvPr id="11" name="TextBox 11"/>
          <p:cNvSpPr txBox="1"/>
          <p:nvPr/>
        </p:nvSpPr>
        <p:spPr>
          <a:xfrm>
            <a:off x="1574122" y="3296231"/>
            <a:ext cx="4368990" cy="4001095"/>
          </a:xfrm>
          <a:prstGeom prst="rect">
            <a:avLst/>
          </a:prstGeom>
        </p:spPr>
        <p:txBody>
          <a:bodyPr lIns="0" tIns="0" rIns="0" bIns="0" rtlCol="0" anchor="t">
            <a:spAutoFit/>
          </a:bodyPr>
          <a:lstStyle/>
          <a:p>
            <a:pPr algn="r">
              <a:lnSpc>
                <a:spcPts val="5184"/>
              </a:lnSpc>
            </a:pPr>
            <a:r>
              <a:rPr lang="fr-CA" sz="4800" dirty="0">
                <a:solidFill>
                  <a:schemeClr val="tx1"/>
                </a:solidFill>
                <a:latin typeface="Century Gothic" panose="020B0502020202020204" pitchFamily="34" charset="0"/>
                <a:sym typeface="Arial"/>
              </a:rPr>
              <a:t>Le Défi d’innovation Solutions d’IDEA pour l’égalité des genres</a:t>
            </a:r>
            <a:endParaRPr lang="en-US" sz="4800" spc="-23" dirty="0">
              <a:solidFill>
                <a:srgbClr val="000000"/>
              </a:solidFill>
              <a:latin typeface="Century Gothic" panose="020B0502020202020204" pitchFamily="34" charset="0"/>
            </a:endParaRPr>
          </a:p>
        </p:txBody>
      </p:sp>
      <p:sp>
        <p:nvSpPr>
          <p:cNvPr id="12" name="AutoShape 12"/>
          <p:cNvSpPr/>
          <p:nvPr/>
        </p:nvSpPr>
        <p:spPr>
          <a:xfrm rot="5383031">
            <a:off x="4122795" y="5296779"/>
            <a:ext cx="4824471" cy="0"/>
          </a:xfrm>
          <a:prstGeom prst="line">
            <a:avLst/>
          </a:prstGeom>
          <a:ln w="9525" cap="rnd">
            <a:solidFill>
              <a:srgbClr val="3B3059"/>
            </a:solidFill>
            <a:prstDash val="solid"/>
            <a:headEnd type="none" w="sm" len="sm"/>
            <a:tailEnd type="none" w="sm" len="sm"/>
          </a:ln>
        </p:spPr>
        <p:txBody>
          <a:bodyPr/>
          <a:lstStyle/>
          <a:p>
            <a:endParaRPr lang="en-CA"/>
          </a:p>
        </p:txBody>
      </p:sp>
      <p:sp>
        <p:nvSpPr>
          <p:cNvPr id="13" name="TextBox 13"/>
          <p:cNvSpPr txBox="1"/>
          <p:nvPr/>
        </p:nvSpPr>
        <p:spPr>
          <a:xfrm>
            <a:off x="6936292" y="962025"/>
            <a:ext cx="10447511" cy="2954655"/>
          </a:xfrm>
          <a:prstGeom prst="rect">
            <a:avLst/>
          </a:prstGeom>
        </p:spPr>
        <p:txBody>
          <a:bodyPr wrap="square" lIns="0" tIns="0" rIns="0" bIns="0" rtlCol="0" anchor="t">
            <a:spAutoFit/>
          </a:bodyPr>
          <a:lstStyle/>
          <a:p>
            <a:pPr marL="457200" lvl="0" indent="-457200">
              <a:buClr>
                <a:srgbClr val="D60093"/>
              </a:buClr>
              <a:buSzPct val="80000"/>
              <a:buFont typeface="Wingdings" panose="05000000000000000000" pitchFamily="2" charset="2"/>
              <a:buChar char="Ø"/>
            </a:pPr>
            <a:r>
              <a:rPr lang="fr-CA" sz="3200" dirty="0">
                <a:solidFill>
                  <a:schemeClr val="tx1"/>
                </a:solidFill>
                <a:latin typeface="Century Gothic" panose="020B0502020202020204" pitchFamily="34" charset="0"/>
              </a:rPr>
              <a:t>Échanger sur nos connaissances et notre vécu</a:t>
            </a:r>
          </a:p>
          <a:p>
            <a:pPr marL="457200" lvl="0" indent="-457200">
              <a:buClr>
                <a:srgbClr val="D60093"/>
              </a:buClr>
              <a:buSzPct val="80000"/>
              <a:buFont typeface="Wingdings" panose="05000000000000000000" pitchFamily="2" charset="2"/>
              <a:buChar char="Ø"/>
            </a:pPr>
            <a:r>
              <a:rPr lang="fr-CA" sz="3200" dirty="0">
                <a:solidFill>
                  <a:schemeClr val="tx1"/>
                </a:solidFill>
                <a:latin typeface="Century Gothic" panose="020B0502020202020204" pitchFamily="34" charset="0"/>
              </a:rPr>
              <a:t>Arriver à une compréhension commune</a:t>
            </a:r>
          </a:p>
          <a:p>
            <a:pPr marL="457200" lvl="0" indent="-457200">
              <a:buClr>
                <a:srgbClr val="D60093"/>
              </a:buClr>
              <a:buSzPct val="80000"/>
              <a:buFont typeface="Wingdings" panose="05000000000000000000" pitchFamily="2" charset="2"/>
              <a:buChar char="Ø"/>
            </a:pPr>
            <a:r>
              <a:rPr lang="fr-CA" sz="3200" dirty="0">
                <a:solidFill>
                  <a:schemeClr val="tx1"/>
                </a:solidFill>
                <a:latin typeface="Century Gothic" panose="020B0502020202020204" pitchFamily="34" charset="0"/>
              </a:rPr>
              <a:t>Explorer les mythes et les préjugés </a:t>
            </a:r>
          </a:p>
          <a:p>
            <a:pPr marL="457200" lvl="0" indent="-457200">
              <a:buClr>
                <a:srgbClr val="D60093"/>
              </a:buClr>
              <a:buSzPct val="80000"/>
              <a:buFont typeface="Wingdings" panose="05000000000000000000" pitchFamily="2" charset="2"/>
              <a:buChar char="Ø"/>
            </a:pPr>
            <a:r>
              <a:rPr lang="fr-CA" sz="3200" dirty="0">
                <a:solidFill>
                  <a:schemeClr val="tx1"/>
                </a:solidFill>
                <a:latin typeface="Century Gothic" panose="020B0502020202020204" pitchFamily="34" charset="0"/>
              </a:rPr>
              <a:t>Faire un remue-méninge pour trouver des solutions d’IDEA</a:t>
            </a:r>
          </a:p>
          <a:p>
            <a:pPr marL="457200" lvl="0" indent="-457200">
              <a:buClr>
                <a:srgbClr val="D60093"/>
              </a:buClr>
              <a:buSzPct val="80000"/>
              <a:buFont typeface="Wingdings" panose="05000000000000000000" pitchFamily="2" charset="2"/>
              <a:buChar char="Ø"/>
            </a:pPr>
            <a:r>
              <a:rPr lang="fr-CA" sz="3200" dirty="0">
                <a:solidFill>
                  <a:schemeClr val="tx1"/>
                </a:solidFill>
                <a:latin typeface="Century Gothic" panose="020B0502020202020204" pitchFamily="34" charset="0"/>
              </a:rPr>
              <a:t>Produire une solution systémique innovante</a:t>
            </a:r>
            <a:endParaRPr lang="en-US" sz="3600" spc="-17" dirty="0">
              <a:solidFill>
                <a:srgbClr val="000000"/>
              </a:solidFill>
              <a:latin typeface="Century Gothic" panose="020B0502020202020204" pitchFamily="34" charset="0"/>
            </a:endParaRPr>
          </a:p>
        </p:txBody>
      </p:sp>
      <p:grpSp>
        <p:nvGrpSpPr>
          <p:cNvPr id="15" name="Group 15"/>
          <p:cNvGrpSpPr/>
          <p:nvPr/>
        </p:nvGrpSpPr>
        <p:grpSpPr>
          <a:xfrm>
            <a:off x="16409207" y="-132788"/>
            <a:ext cx="1028700" cy="1714500"/>
            <a:chOff x="0" y="0"/>
            <a:chExt cx="1371600" cy="2286000"/>
          </a:xfrm>
        </p:grpSpPr>
        <p:sp>
          <p:nvSpPr>
            <p:cNvPr id="16" name="Freeform 16"/>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pic>
        <p:nvPicPr>
          <p:cNvPr id="17" name="Picture 16">
            <a:extLst>
              <a:ext uri="{FF2B5EF4-FFF2-40B4-BE49-F238E27FC236}">
                <a16:creationId xmlns:a16="http://schemas.microsoft.com/office/drawing/2014/main" id="{BFE15F21-B318-159C-3CD3-5AD8FD770E3F}"/>
              </a:ext>
            </a:extLst>
          </p:cNvPr>
          <p:cNvPicPr>
            <a:picLocks noChangeAspect="1"/>
          </p:cNvPicPr>
          <p:nvPr/>
        </p:nvPicPr>
        <p:blipFill>
          <a:blip r:embed="rId11"/>
          <a:stretch>
            <a:fillRect/>
          </a:stretch>
        </p:blipFill>
        <p:spPr>
          <a:xfrm>
            <a:off x="7126949" y="4101261"/>
            <a:ext cx="10145403" cy="5898849"/>
          </a:xfrm>
          <a:prstGeom prst="rect">
            <a:avLst/>
          </a:prstGeom>
          <a:ln>
            <a:solidFill>
              <a:schemeClr val="bg1">
                <a:lumMod val="50000"/>
              </a:schemeClr>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5" name="Freeform 5"/>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7" name="Freeform 7"/>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grpSp>
        <p:nvGrpSpPr>
          <p:cNvPr id="8" name="Group 8"/>
          <p:cNvGrpSpPr/>
          <p:nvPr/>
        </p:nvGrpSpPr>
        <p:grpSpPr>
          <a:xfrm>
            <a:off x="16535471" y="495300"/>
            <a:ext cx="1043743" cy="9105157"/>
            <a:chOff x="0" y="0"/>
            <a:chExt cx="1391658" cy="11838232"/>
          </a:xfrm>
        </p:grpSpPr>
        <p:sp>
          <p:nvSpPr>
            <p:cNvPr id="9" name="Freeform 9"/>
            <p:cNvSpPr/>
            <p:nvPr/>
          </p:nvSpPr>
          <p:spPr>
            <a:xfrm>
              <a:off x="0" y="0"/>
              <a:ext cx="1391666" cy="11838178"/>
            </a:xfrm>
            <a:custGeom>
              <a:avLst/>
              <a:gdLst/>
              <a:ahLst/>
              <a:cxnLst/>
              <a:rect l="l" t="t" r="r" b="b"/>
              <a:pathLst>
                <a:path w="1391666" h="11838178">
                  <a:moveTo>
                    <a:pt x="0" y="0"/>
                  </a:moveTo>
                  <a:lnTo>
                    <a:pt x="1391666" y="0"/>
                  </a:lnTo>
                  <a:lnTo>
                    <a:pt x="1391666" y="11838178"/>
                  </a:lnTo>
                  <a:lnTo>
                    <a:pt x="0" y="11838178"/>
                  </a:lnTo>
                  <a:close/>
                </a:path>
              </a:pathLst>
            </a:custGeom>
            <a:solidFill>
              <a:srgbClr val="B31166"/>
            </a:solidFill>
          </p:spPr>
          <p:txBody>
            <a:bodyPr/>
            <a:lstStyle/>
            <a:p>
              <a:endParaRPr lang="en-CA"/>
            </a:p>
          </p:txBody>
        </p:sp>
      </p:grpSp>
      <p:sp>
        <p:nvSpPr>
          <p:cNvPr id="10" name="Freeform 10"/>
          <p:cNvSpPr/>
          <p:nvPr/>
        </p:nvSpPr>
        <p:spPr>
          <a:xfrm>
            <a:off x="0" y="-114300"/>
            <a:ext cx="18288000" cy="10413996"/>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1" name="TextBox 11"/>
          <p:cNvSpPr txBox="1"/>
          <p:nvPr/>
        </p:nvSpPr>
        <p:spPr>
          <a:xfrm>
            <a:off x="1591998" y="1765406"/>
            <a:ext cx="4368990" cy="2882840"/>
          </a:xfrm>
          <a:prstGeom prst="rect">
            <a:avLst/>
          </a:prstGeom>
        </p:spPr>
        <p:txBody>
          <a:bodyPr lIns="0" tIns="0" rIns="0" bIns="0" rtlCol="0" anchor="t">
            <a:spAutoFit/>
          </a:bodyPr>
          <a:lstStyle/>
          <a:p>
            <a:r>
              <a:rPr lang="en-CA" sz="4800" dirty="0">
                <a:latin typeface="Century Gothic" panose="020B0502020202020204" pitchFamily="34" charset="0"/>
                <a:ea typeface="+mj-ea"/>
                <a:cs typeface="+mj-cs"/>
                <a:sym typeface="Arial"/>
              </a:rPr>
              <a:t>Espace Défi d'innovation IDEAS4GE</a:t>
            </a:r>
          </a:p>
          <a:p>
            <a:pPr algn="r">
              <a:lnSpc>
                <a:spcPts val="5184"/>
              </a:lnSpc>
            </a:pPr>
            <a:endParaRPr lang="en-US" sz="4800" spc="-23" dirty="0">
              <a:solidFill>
                <a:srgbClr val="000000"/>
              </a:solidFill>
              <a:latin typeface="Century Gothic" panose="020B0502020202020204" pitchFamily="34" charset="0"/>
            </a:endParaRPr>
          </a:p>
        </p:txBody>
      </p:sp>
      <p:sp>
        <p:nvSpPr>
          <p:cNvPr id="12" name="AutoShape 12"/>
          <p:cNvSpPr/>
          <p:nvPr/>
        </p:nvSpPr>
        <p:spPr>
          <a:xfrm rot="5383031">
            <a:off x="4122795" y="5296779"/>
            <a:ext cx="4824471" cy="0"/>
          </a:xfrm>
          <a:prstGeom prst="line">
            <a:avLst/>
          </a:prstGeom>
          <a:ln w="9525" cap="rnd">
            <a:solidFill>
              <a:srgbClr val="3B3059"/>
            </a:solidFill>
            <a:prstDash val="solid"/>
            <a:headEnd type="none" w="sm" len="sm"/>
            <a:tailEnd type="none" w="sm" len="sm"/>
          </a:ln>
        </p:spPr>
        <p:txBody>
          <a:bodyPr/>
          <a:lstStyle/>
          <a:p>
            <a:endParaRPr lang="en-CA"/>
          </a:p>
        </p:txBody>
      </p:sp>
      <p:sp>
        <p:nvSpPr>
          <p:cNvPr id="13" name="TextBox 13"/>
          <p:cNvSpPr txBox="1"/>
          <p:nvPr/>
        </p:nvSpPr>
        <p:spPr>
          <a:xfrm>
            <a:off x="7064938" y="1111017"/>
            <a:ext cx="9444094" cy="8371523"/>
          </a:xfrm>
          <a:prstGeom prst="rect">
            <a:avLst/>
          </a:prstGeom>
        </p:spPr>
        <p:txBody>
          <a:bodyPr lIns="0" tIns="0" rIns="0" bIns="0" rtlCol="0" anchor="t">
            <a:spAutoFit/>
          </a:bodyPr>
          <a:lstStyle/>
          <a:p>
            <a:pPr marL="457200" lvl="0" indent="-457200">
              <a:lnSpc>
                <a:spcPct val="100000"/>
              </a:lnSpc>
              <a:spcBef>
                <a:spcPts val="600"/>
              </a:spcBef>
              <a:buClr>
                <a:srgbClr val="7030A0"/>
              </a:buClr>
              <a:buSzPct val="80000"/>
              <a:buFont typeface="Wingdings" panose="05000000000000000000" pitchFamily="2" charset="2"/>
              <a:buChar char="Ø"/>
            </a:pPr>
            <a:r>
              <a:rPr lang="fr-CA" sz="2800" dirty="0">
                <a:solidFill>
                  <a:schemeClr val="tx1"/>
                </a:solidFill>
                <a:latin typeface="+mn-lt"/>
                <a:ea typeface="+mn-ea"/>
                <a:cs typeface="+mn-cs"/>
              </a:rPr>
              <a:t>Une expérience d’apprentissage interactive </a:t>
            </a:r>
          </a:p>
          <a:p>
            <a:pPr marL="457200" indent="-457200">
              <a:lnSpc>
                <a:spcPct val="100000"/>
              </a:lnSpc>
              <a:spcBef>
                <a:spcPts val="600"/>
              </a:spcBef>
              <a:buClr>
                <a:srgbClr val="7030A0"/>
              </a:buClr>
              <a:buSzPct val="80000"/>
              <a:buFont typeface="Wingdings" panose="05000000000000000000" pitchFamily="2" charset="2"/>
              <a:buChar char="Ø"/>
            </a:pPr>
            <a:r>
              <a:rPr lang="fr-CA" sz="2800" dirty="0">
                <a:solidFill>
                  <a:schemeClr val="tx1"/>
                </a:solidFill>
                <a:latin typeface="+mn-lt"/>
                <a:ea typeface="+mn-ea"/>
                <a:cs typeface="+mn-cs"/>
              </a:rPr>
              <a:t>Chaque personne a quelque chose à apporter à la discussion </a:t>
            </a:r>
          </a:p>
          <a:p>
            <a:pPr marL="457200" indent="-457200">
              <a:lnSpc>
                <a:spcPct val="100000"/>
              </a:lnSpc>
              <a:spcBef>
                <a:spcPts val="600"/>
              </a:spcBef>
              <a:buClr>
                <a:srgbClr val="7030A0"/>
              </a:buClr>
              <a:buSzPct val="80000"/>
              <a:buFont typeface="Wingdings" panose="05000000000000000000" pitchFamily="2" charset="2"/>
              <a:buChar char="Ø"/>
            </a:pPr>
            <a:r>
              <a:rPr lang="fr-CA" sz="2800" dirty="0">
                <a:solidFill>
                  <a:schemeClr val="tx1"/>
                </a:solidFill>
                <a:latin typeface="+mn-lt"/>
                <a:ea typeface="+mn-ea"/>
                <a:cs typeface="+mn-cs"/>
              </a:rPr>
              <a:t>Chaque personne aborde les problèmes d’un point de vue différent</a:t>
            </a:r>
          </a:p>
          <a:p>
            <a:pPr marL="457200" indent="-457200">
              <a:lnSpc>
                <a:spcPct val="100000"/>
              </a:lnSpc>
              <a:spcBef>
                <a:spcPts val="600"/>
              </a:spcBef>
              <a:buClr>
                <a:srgbClr val="7030A0"/>
              </a:buClr>
              <a:buSzPct val="80000"/>
              <a:buFont typeface="Wingdings" panose="05000000000000000000" pitchFamily="2" charset="2"/>
              <a:buChar char="Ø"/>
            </a:pPr>
            <a:r>
              <a:rPr lang="fr-CA" sz="2800" dirty="0">
                <a:solidFill>
                  <a:schemeClr val="tx1"/>
                </a:solidFill>
                <a:latin typeface="+mn-lt"/>
                <a:ea typeface="+mn-ea"/>
                <a:cs typeface="+mn-cs"/>
              </a:rPr>
              <a:t>Faites preuve d’ouverture et de respect à l’égard des idées nouvelles ou différentes </a:t>
            </a:r>
          </a:p>
          <a:p>
            <a:pPr marL="457200" lvl="0" indent="-457200">
              <a:lnSpc>
                <a:spcPct val="100000"/>
              </a:lnSpc>
              <a:spcBef>
                <a:spcPts val="600"/>
              </a:spcBef>
              <a:buClr>
                <a:srgbClr val="7030A0"/>
              </a:buClr>
              <a:buSzPct val="80000"/>
              <a:buFont typeface="Wingdings" panose="05000000000000000000" pitchFamily="2" charset="2"/>
              <a:buChar char="Ø"/>
            </a:pPr>
            <a:r>
              <a:rPr lang="fr-CA" sz="2800" dirty="0">
                <a:solidFill>
                  <a:schemeClr val="tx1"/>
                </a:solidFill>
                <a:latin typeface="+mn-lt"/>
                <a:ea typeface="+mn-ea"/>
                <a:cs typeface="+mn-cs"/>
              </a:rPr>
              <a:t>Prenez conscience de votre optique, de vos émotions et de celles des autres</a:t>
            </a:r>
          </a:p>
          <a:p>
            <a:pPr marL="457200" indent="-457200">
              <a:lnSpc>
                <a:spcPct val="100000"/>
              </a:lnSpc>
              <a:spcBef>
                <a:spcPts val="600"/>
              </a:spcBef>
              <a:buClr>
                <a:srgbClr val="7030A0"/>
              </a:buClr>
              <a:buSzPct val="80000"/>
              <a:buFont typeface="Wingdings" panose="05000000000000000000" pitchFamily="2" charset="2"/>
              <a:buChar char="Ø"/>
            </a:pPr>
            <a:r>
              <a:rPr lang="fr-CA" sz="2800" dirty="0">
                <a:solidFill>
                  <a:schemeClr val="tx1"/>
                </a:solidFill>
                <a:latin typeface="+mn-lt"/>
                <a:ea typeface="+mn-ea"/>
                <a:cs typeface="+mn-cs"/>
              </a:rPr>
              <a:t>Vos connaissances et vos solutions d’IDEA sont les bienvenues et nous ne forçons personne à raconter ses expériences personnelles</a:t>
            </a:r>
          </a:p>
          <a:p>
            <a:pPr marL="457200" lvl="0" indent="-457200">
              <a:lnSpc>
                <a:spcPct val="100000"/>
              </a:lnSpc>
              <a:spcBef>
                <a:spcPts val="600"/>
              </a:spcBef>
              <a:buClr>
                <a:srgbClr val="7030A0"/>
              </a:buClr>
              <a:buSzPct val="80000"/>
              <a:buFont typeface="Wingdings" panose="05000000000000000000" pitchFamily="2" charset="2"/>
              <a:buChar char="Ø"/>
            </a:pPr>
            <a:r>
              <a:rPr lang="fr-CA" sz="2800" dirty="0">
                <a:solidFill>
                  <a:schemeClr val="tx1"/>
                </a:solidFill>
                <a:latin typeface="+mn-lt"/>
                <a:ea typeface="+mn-ea"/>
                <a:cs typeface="+mn-cs"/>
              </a:rPr>
              <a:t>Si nos conversations vous troublent, n’hésitez pas à faire une pause</a:t>
            </a:r>
          </a:p>
          <a:p>
            <a:pPr marL="457200" indent="-457200">
              <a:lnSpc>
                <a:spcPct val="100000"/>
              </a:lnSpc>
              <a:spcBef>
                <a:spcPts val="600"/>
              </a:spcBef>
              <a:buClr>
                <a:srgbClr val="7030A0"/>
              </a:buClr>
              <a:buSzPct val="80000"/>
              <a:buFont typeface="Wingdings" panose="05000000000000000000" pitchFamily="2" charset="2"/>
              <a:buChar char="Ø"/>
            </a:pPr>
            <a:r>
              <a:rPr lang="fr-CA" sz="2800" dirty="0">
                <a:solidFill>
                  <a:schemeClr val="tx1"/>
                </a:solidFill>
                <a:latin typeface="+mn-lt"/>
                <a:ea typeface="+mn-ea"/>
                <a:cs typeface="+mn-cs"/>
              </a:rPr>
              <a:t>La pleine conscience, l’ouverture d’esprit et le respect sont essentiels à la création de solutions innovantes</a:t>
            </a:r>
          </a:p>
          <a:p>
            <a:pPr marL="457200" indent="-457200">
              <a:lnSpc>
                <a:spcPct val="100000"/>
              </a:lnSpc>
              <a:spcBef>
                <a:spcPts val="600"/>
              </a:spcBef>
              <a:buClr>
                <a:srgbClr val="7030A0"/>
              </a:buClr>
              <a:buSzPct val="80000"/>
              <a:buFont typeface="Wingdings" panose="05000000000000000000" pitchFamily="2" charset="2"/>
              <a:buChar char="Ø"/>
            </a:pPr>
            <a:r>
              <a:rPr lang="fr-CA" sz="2800" dirty="0">
                <a:solidFill>
                  <a:schemeClr val="tx1"/>
                </a:solidFill>
                <a:latin typeface="+mn-lt"/>
                <a:ea typeface="+mn-ea"/>
                <a:cs typeface="+mn-cs"/>
              </a:rPr>
              <a:t>Ce sont les expériences, les rôles et les postes diversifiés des membres du groupe qui ajouteront à la synergie novatrice de nos discussions </a:t>
            </a:r>
          </a:p>
        </p:txBody>
      </p:sp>
      <p:sp>
        <p:nvSpPr>
          <p:cNvPr id="14" name="Freeform 14"/>
          <p:cNvSpPr/>
          <p:nvPr/>
        </p:nvSpPr>
        <p:spPr>
          <a:xfrm>
            <a:off x="262716" y="6784036"/>
            <a:ext cx="6601011" cy="3268040"/>
          </a:xfrm>
          <a:custGeom>
            <a:avLst/>
            <a:gdLst/>
            <a:ahLst/>
            <a:cxnLst/>
            <a:rect l="l" t="t" r="r" b="b"/>
            <a:pathLst>
              <a:path w="6601011" h="3268040">
                <a:moveTo>
                  <a:pt x="0" y="0"/>
                </a:moveTo>
                <a:lnTo>
                  <a:pt x="6601011" y="0"/>
                </a:lnTo>
                <a:lnTo>
                  <a:pt x="6601011" y="3268040"/>
                </a:lnTo>
                <a:lnTo>
                  <a:pt x="0" y="3268040"/>
                </a:lnTo>
                <a:lnTo>
                  <a:pt x="0" y="0"/>
                </a:lnTo>
                <a:close/>
              </a:path>
            </a:pathLst>
          </a:custGeom>
          <a:blipFill>
            <a:blip r:embed="rId11"/>
            <a:stretch>
              <a:fillRect r="-7"/>
            </a:stretch>
          </a:blipFill>
        </p:spPr>
        <p:txBody>
          <a:bodyPr/>
          <a:lstStyle/>
          <a:p>
            <a:endParaRPr lang="en-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5" name="Freeform 5"/>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7" name="Freeform 7"/>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grpSp>
        <p:nvGrpSpPr>
          <p:cNvPr id="8" name="Group 8"/>
          <p:cNvGrpSpPr/>
          <p:nvPr/>
        </p:nvGrpSpPr>
        <p:grpSpPr>
          <a:xfrm>
            <a:off x="0" y="-114300"/>
            <a:ext cx="18288000" cy="10411616"/>
            <a:chOff x="0" y="0"/>
            <a:chExt cx="24384000" cy="13712826"/>
          </a:xfrm>
        </p:grpSpPr>
        <p:sp>
          <p:nvSpPr>
            <p:cNvPr id="9" name="Freeform 9"/>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5B376E"/>
            </a:solidFill>
          </p:spPr>
          <p:txBody>
            <a:bodyPr/>
            <a:lstStyle/>
            <a:p>
              <a:endParaRPr lang="en-CA"/>
            </a:p>
          </p:txBody>
        </p:sp>
      </p:grpSp>
      <p:grpSp>
        <p:nvGrpSpPr>
          <p:cNvPr id="10" name="Group 10"/>
          <p:cNvGrpSpPr/>
          <p:nvPr/>
        </p:nvGrpSpPr>
        <p:grpSpPr>
          <a:xfrm>
            <a:off x="16526308" y="571500"/>
            <a:ext cx="1043743" cy="9008270"/>
            <a:chOff x="0" y="0"/>
            <a:chExt cx="1391658" cy="11838232"/>
          </a:xfrm>
        </p:grpSpPr>
        <p:sp>
          <p:nvSpPr>
            <p:cNvPr id="11" name="Freeform 11"/>
            <p:cNvSpPr/>
            <p:nvPr/>
          </p:nvSpPr>
          <p:spPr>
            <a:xfrm>
              <a:off x="0" y="0"/>
              <a:ext cx="1391666" cy="11838178"/>
            </a:xfrm>
            <a:custGeom>
              <a:avLst/>
              <a:gdLst/>
              <a:ahLst/>
              <a:cxnLst/>
              <a:rect l="l" t="t" r="r" b="b"/>
              <a:pathLst>
                <a:path w="1391666" h="11838178">
                  <a:moveTo>
                    <a:pt x="0" y="0"/>
                  </a:moveTo>
                  <a:lnTo>
                    <a:pt x="1391666" y="0"/>
                  </a:lnTo>
                  <a:lnTo>
                    <a:pt x="1391666" y="11838178"/>
                  </a:lnTo>
                  <a:lnTo>
                    <a:pt x="0" y="11838178"/>
                  </a:lnTo>
                  <a:close/>
                </a:path>
              </a:pathLst>
            </a:custGeom>
            <a:solidFill>
              <a:srgbClr val="B31166"/>
            </a:solidFill>
          </p:spPr>
          <p:txBody>
            <a:bodyPr/>
            <a:lstStyle/>
            <a:p>
              <a:endParaRPr lang="en-CA"/>
            </a:p>
          </p:txBody>
        </p:sp>
      </p:grpSp>
      <p:sp>
        <p:nvSpPr>
          <p:cNvPr id="12" name="TextBox 12"/>
          <p:cNvSpPr txBox="1"/>
          <p:nvPr/>
        </p:nvSpPr>
        <p:spPr>
          <a:xfrm>
            <a:off x="990600" y="4589670"/>
            <a:ext cx="5354168" cy="756617"/>
          </a:xfrm>
          <a:prstGeom prst="rect">
            <a:avLst/>
          </a:prstGeom>
        </p:spPr>
        <p:txBody>
          <a:bodyPr wrap="square" lIns="0" tIns="0" rIns="0" bIns="0" rtlCol="0" anchor="t">
            <a:spAutoFit/>
          </a:bodyPr>
          <a:lstStyle/>
          <a:p>
            <a:pPr algn="r">
              <a:lnSpc>
                <a:spcPts val="5924"/>
              </a:lnSpc>
            </a:pPr>
            <a:r>
              <a:rPr lang="fr-CA" sz="6000" b="0" dirty="0">
                <a:solidFill>
                  <a:schemeClr val="tx1"/>
                </a:solidFill>
                <a:latin typeface="Century Gothic" panose="020B0502020202020204" pitchFamily="34" charset="0"/>
                <a:ea typeface="+mj-ea"/>
                <a:cs typeface="+mj-cs"/>
              </a:rPr>
              <a:t>Commençons</a:t>
            </a:r>
            <a:endParaRPr lang="en-US" sz="5485" spc="-26" dirty="0">
              <a:solidFill>
                <a:srgbClr val="000000"/>
              </a:solidFill>
              <a:latin typeface="Century Gothic" panose="020B0502020202020204" pitchFamily="34" charset="0"/>
            </a:endParaRPr>
          </a:p>
        </p:txBody>
      </p:sp>
      <p:sp>
        <p:nvSpPr>
          <p:cNvPr id="13" name="AutoShape 13"/>
          <p:cNvSpPr/>
          <p:nvPr/>
        </p:nvSpPr>
        <p:spPr>
          <a:xfrm rot="5383031">
            <a:off x="4122795" y="5296779"/>
            <a:ext cx="4824471" cy="0"/>
          </a:xfrm>
          <a:prstGeom prst="line">
            <a:avLst/>
          </a:prstGeom>
          <a:ln w="9525" cap="rnd">
            <a:solidFill>
              <a:srgbClr val="3B3059"/>
            </a:solidFill>
            <a:prstDash val="solid"/>
            <a:headEnd type="none" w="sm" len="sm"/>
            <a:tailEnd type="none" w="sm" len="sm"/>
          </a:ln>
        </p:spPr>
        <p:txBody>
          <a:bodyPr/>
          <a:lstStyle/>
          <a:p>
            <a:endParaRPr lang="en-CA"/>
          </a:p>
        </p:txBody>
      </p:sp>
      <p:sp>
        <p:nvSpPr>
          <p:cNvPr id="14" name="TextBox 14"/>
          <p:cNvSpPr txBox="1"/>
          <p:nvPr/>
        </p:nvSpPr>
        <p:spPr>
          <a:xfrm>
            <a:off x="6725293" y="2095249"/>
            <a:ext cx="9252246" cy="6463308"/>
          </a:xfrm>
          <a:prstGeom prst="rect">
            <a:avLst/>
          </a:prstGeom>
        </p:spPr>
        <p:txBody>
          <a:bodyPr lIns="0" tIns="0" rIns="0" bIns="0" rtlCol="0" anchor="t">
            <a:spAutoFit/>
          </a:bodyPr>
          <a:lstStyle/>
          <a:p>
            <a:pPr marL="457200" lvl="0" indent="-457200">
              <a:buClr>
                <a:srgbClr val="C00000"/>
              </a:buClr>
              <a:buSzPct val="80000"/>
              <a:buFont typeface="Wingdings" panose="05000000000000000000" pitchFamily="2" charset="2"/>
              <a:buChar char="Ø"/>
            </a:pPr>
            <a:r>
              <a:rPr lang="fr-CA" sz="2800" dirty="0">
                <a:solidFill>
                  <a:schemeClr val="tx1"/>
                </a:solidFill>
                <a:latin typeface="+mn-lt"/>
                <a:ea typeface="+mn-ea"/>
                <a:cs typeface="+mn-cs"/>
              </a:rPr>
              <a:t>Nous allons interrompre la réunion hybride pendant le défi d’innovation (discussions en personne aux tables et discussions indépendantes dans les salles virtuelles Zoom).</a:t>
            </a:r>
          </a:p>
          <a:p>
            <a:pPr marL="457200" lvl="0" indent="-457200">
              <a:buClr>
                <a:srgbClr val="C00000"/>
              </a:buClr>
              <a:buSzPct val="80000"/>
              <a:buFont typeface="Wingdings" panose="05000000000000000000" pitchFamily="2" charset="2"/>
              <a:buChar char="Ø"/>
            </a:pPr>
            <a:r>
              <a:rPr lang="fr-CA" sz="2800" dirty="0">
                <a:solidFill>
                  <a:schemeClr val="tx1"/>
                </a:solidFill>
                <a:latin typeface="+mn-lt"/>
                <a:ea typeface="+mn-ea"/>
                <a:cs typeface="+mn-cs"/>
              </a:rPr>
              <a:t>Aucune traduction simultanée ne sera offerte pendant l’atelier.</a:t>
            </a:r>
          </a:p>
          <a:p>
            <a:pPr marL="457200" lvl="0" indent="-457200">
              <a:buClr>
                <a:srgbClr val="C00000"/>
              </a:buClr>
              <a:buSzPct val="80000"/>
              <a:buFont typeface="Wingdings" panose="05000000000000000000" pitchFamily="2" charset="2"/>
              <a:buChar char="Ø"/>
            </a:pPr>
            <a:r>
              <a:rPr lang="fr-CA" sz="2800" dirty="0">
                <a:solidFill>
                  <a:schemeClr val="tx1"/>
                </a:solidFill>
                <a:latin typeface="+mn-lt"/>
                <a:ea typeface="+mn-ea"/>
                <a:cs typeface="+mn-cs"/>
              </a:rPr>
              <a:t>Nous vous avons assigné votre sujet de discussion (inclusion, diversité, équité ou accessibilité) en fonction des champs d’intérêt que vous avez indiqués avant l’événement et selon vos préférences linguistiques (français, anglais ou bilingue) au moment de votre inscription.</a:t>
            </a:r>
          </a:p>
          <a:p>
            <a:pPr marL="457200" lvl="0" indent="-457200">
              <a:buClr>
                <a:srgbClr val="C00000"/>
              </a:buClr>
              <a:buSzPct val="80000"/>
              <a:buFont typeface="Wingdings" panose="05000000000000000000" pitchFamily="2" charset="2"/>
              <a:buChar char="Ø"/>
            </a:pPr>
            <a:r>
              <a:rPr lang="fr-CA" sz="2800" dirty="0">
                <a:solidFill>
                  <a:schemeClr val="tx1"/>
                </a:solidFill>
                <a:latin typeface="+mn-lt"/>
                <a:ea typeface="+mn-ea"/>
                <a:cs typeface="+mn-cs"/>
              </a:rPr>
              <a:t>Nous voulons que le nombre de personnes assises à chaque table soit équilibré. (Si vous voulez changer de table pour participer pleinement au défi ou si vous voulez vous séparer des autres membres de votre organisation pour échanger avec d’autres personnes, vous êtes libres de le faire.)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3518" y="8801100"/>
            <a:ext cx="1485900" cy="1485900"/>
          </a:xfrm>
          <a:custGeom>
            <a:avLst/>
            <a:gdLst/>
            <a:ahLst/>
            <a:cxnLst/>
            <a:rect l="l" t="t" r="r" b="b"/>
            <a:pathLst>
              <a:path w="1485900" h="1485900">
                <a:moveTo>
                  <a:pt x="0" y="0"/>
                </a:moveTo>
                <a:lnTo>
                  <a:pt x="1485900" y="0"/>
                </a:lnTo>
                <a:lnTo>
                  <a:pt x="1485900"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1999118" y="12696"/>
            <a:ext cx="2400300" cy="2400300"/>
          </a:xfrm>
          <a:custGeom>
            <a:avLst/>
            <a:gdLst/>
            <a:ahLst/>
            <a:cxnLst/>
            <a:rect l="l" t="t" r="r" b="b"/>
            <a:pathLst>
              <a:path w="2400300" h="2400300">
                <a:moveTo>
                  <a:pt x="0" y="0"/>
                </a:moveTo>
                <a:lnTo>
                  <a:pt x="2400300" y="0"/>
                </a:lnTo>
                <a:lnTo>
                  <a:pt x="2400300" y="2400300"/>
                </a:lnTo>
                <a:lnTo>
                  <a:pt x="0" y="2400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689259" y="2799607"/>
            <a:ext cx="16916400" cy="6800850"/>
          </a:xfrm>
          <a:custGeom>
            <a:avLst/>
            <a:gdLst/>
            <a:ahLst/>
            <a:cxnLst/>
            <a:rect l="l" t="t" r="r" b="b"/>
            <a:pathLst>
              <a:path w="16916400" h="6800850">
                <a:moveTo>
                  <a:pt x="0" y="0"/>
                </a:moveTo>
                <a:lnTo>
                  <a:pt x="16916400" y="0"/>
                </a:lnTo>
                <a:lnTo>
                  <a:pt x="16916400" y="6800851"/>
                </a:lnTo>
                <a:lnTo>
                  <a:pt x="0" y="68008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grpSp>
        <p:nvGrpSpPr>
          <p:cNvPr id="5" name="Group 5"/>
          <p:cNvGrpSpPr/>
          <p:nvPr/>
        </p:nvGrpSpPr>
        <p:grpSpPr>
          <a:xfrm>
            <a:off x="-91440" y="-35716"/>
            <a:ext cx="18470880" cy="10284620"/>
            <a:chOff x="0" y="0"/>
            <a:chExt cx="24384000" cy="13712826"/>
          </a:xfrm>
        </p:grpSpPr>
        <p:sp>
          <p:nvSpPr>
            <p:cNvPr id="6" name="Freeform 6"/>
            <p:cNvSpPr/>
            <p:nvPr/>
          </p:nvSpPr>
          <p:spPr>
            <a:xfrm>
              <a:off x="0" y="0"/>
              <a:ext cx="24384000" cy="13712825"/>
            </a:xfrm>
            <a:custGeom>
              <a:avLst/>
              <a:gdLst/>
              <a:ahLst/>
              <a:cxnLst/>
              <a:rect l="l" t="t" r="r" b="b"/>
              <a:pathLst>
                <a:path w="24384000" h="13712825">
                  <a:moveTo>
                    <a:pt x="0" y="0"/>
                  </a:moveTo>
                  <a:lnTo>
                    <a:pt x="0" y="13712825"/>
                  </a:lnTo>
                  <a:lnTo>
                    <a:pt x="24384000" y="13712825"/>
                  </a:lnTo>
                  <a:lnTo>
                    <a:pt x="24384000" y="0"/>
                  </a:lnTo>
                  <a:lnTo>
                    <a:pt x="0" y="0"/>
                  </a:lnTo>
                  <a:close/>
                  <a:moveTo>
                    <a:pt x="23418546" y="12760325"/>
                  </a:moveTo>
                  <a:lnTo>
                    <a:pt x="952754" y="12760325"/>
                  </a:lnTo>
                  <a:lnTo>
                    <a:pt x="952754" y="939800"/>
                  </a:lnTo>
                  <a:lnTo>
                    <a:pt x="23418546" y="939800"/>
                  </a:lnTo>
                  <a:lnTo>
                    <a:pt x="23418546" y="12760325"/>
                  </a:lnTo>
                  <a:close/>
                </a:path>
              </a:pathLst>
            </a:custGeom>
            <a:solidFill>
              <a:srgbClr val="FFFFFF"/>
            </a:solidFill>
          </p:spPr>
          <p:txBody>
            <a:bodyPr/>
            <a:lstStyle/>
            <a:p>
              <a:endParaRPr lang="en-CA"/>
            </a:p>
          </p:txBody>
        </p:sp>
      </p:grpSp>
      <p:grpSp>
        <p:nvGrpSpPr>
          <p:cNvPr id="10" name="Group 10"/>
          <p:cNvGrpSpPr/>
          <p:nvPr/>
        </p:nvGrpSpPr>
        <p:grpSpPr>
          <a:xfrm>
            <a:off x="15844599" y="1095223"/>
            <a:ext cx="1028700" cy="8706809"/>
            <a:chOff x="0" y="0"/>
            <a:chExt cx="1371600" cy="2286000"/>
          </a:xfrm>
        </p:grpSpPr>
        <p:sp>
          <p:nvSpPr>
            <p:cNvPr id="11" name="Freeform 11"/>
            <p:cNvSpPr/>
            <p:nvPr/>
          </p:nvSpPr>
          <p:spPr>
            <a:xfrm>
              <a:off x="0" y="0"/>
              <a:ext cx="1371600" cy="2286000"/>
            </a:xfrm>
            <a:custGeom>
              <a:avLst/>
              <a:gdLst/>
              <a:ahLst/>
              <a:cxnLst/>
              <a:rect l="l" t="t" r="r" b="b"/>
              <a:pathLst>
                <a:path w="1371600" h="2286000">
                  <a:moveTo>
                    <a:pt x="0" y="0"/>
                  </a:moveTo>
                  <a:lnTo>
                    <a:pt x="1371600" y="0"/>
                  </a:lnTo>
                  <a:lnTo>
                    <a:pt x="1371600" y="2286000"/>
                  </a:lnTo>
                  <a:lnTo>
                    <a:pt x="0" y="2286000"/>
                  </a:lnTo>
                  <a:close/>
                </a:path>
              </a:pathLst>
            </a:custGeom>
            <a:solidFill>
              <a:srgbClr val="B31166"/>
            </a:solidFill>
          </p:spPr>
          <p:txBody>
            <a:bodyPr/>
            <a:lstStyle/>
            <a:p>
              <a:endParaRPr lang="en-CA"/>
            </a:p>
          </p:txBody>
        </p:sp>
      </p:grpSp>
      <p:sp>
        <p:nvSpPr>
          <p:cNvPr id="12" name="TextBox 12"/>
          <p:cNvSpPr txBox="1"/>
          <p:nvPr/>
        </p:nvSpPr>
        <p:spPr>
          <a:xfrm>
            <a:off x="16587462" y="9529071"/>
            <a:ext cx="1074418" cy="470164"/>
          </a:xfrm>
          <a:prstGeom prst="rect">
            <a:avLst/>
          </a:prstGeom>
        </p:spPr>
        <p:txBody>
          <a:bodyPr lIns="0" tIns="0" rIns="0" bIns="0" rtlCol="0" anchor="t">
            <a:spAutoFit/>
          </a:bodyPr>
          <a:lstStyle/>
          <a:p>
            <a:pPr algn="r">
              <a:lnSpc>
                <a:spcPts val="1800"/>
              </a:lnSpc>
            </a:pPr>
            <a:r>
              <a:rPr lang="en-US" sz="1500" spc="-7">
                <a:solidFill>
                  <a:srgbClr val="B31166"/>
                </a:solidFill>
                <a:latin typeface="Evolventa"/>
              </a:rPr>
              <a:t>9</a:t>
            </a:r>
          </a:p>
        </p:txBody>
      </p:sp>
      <p:sp>
        <p:nvSpPr>
          <p:cNvPr id="13" name="TextBox 13"/>
          <p:cNvSpPr txBox="1"/>
          <p:nvPr/>
        </p:nvSpPr>
        <p:spPr>
          <a:xfrm>
            <a:off x="4054166" y="474765"/>
            <a:ext cx="10179668" cy="467692"/>
          </a:xfrm>
          <a:prstGeom prst="rect">
            <a:avLst/>
          </a:prstGeom>
        </p:spPr>
        <p:txBody>
          <a:bodyPr lIns="0" tIns="0" rIns="0" bIns="0" rtlCol="0" anchor="t">
            <a:spAutoFit/>
          </a:bodyPr>
          <a:lstStyle/>
          <a:p>
            <a:pPr>
              <a:lnSpc>
                <a:spcPct val="115000"/>
              </a:lnSpc>
              <a:spcAft>
                <a:spcPts val="1000"/>
              </a:spcAft>
            </a:pPr>
            <a:r>
              <a:rPr lang="fr-CA" sz="3000" spc="-14" dirty="0">
                <a:solidFill>
                  <a:srgbClr val="000000"/>
                </a:solidFill>
                <a:latin typeface="Evolventa"/>
              </a:rPr>
              <a:t>Le Défi commencera par une activité individuelle</a:t>
            </a:r>
            <a:endParaRPr lang="en-CA" sz="3000" spc="-14" dirty="0">
              <a:solidFill>
                <a:srgbClr val="000000"/>
              </a:solidFill>
              <a:latin typeface="Evolventa"/>
            </a:endParaRPr>
          </a:p>
        </p:txBody>
      </p:sp>
      <p:pic>
        <p:nvPicPr>
          <p:cNvPr id="16" name="Picture 15">
            <a:extLst>
              <a:ext uri="{FF2B5EF4-FFF2-40B4-BE49-F238E27FC236}">
                <a16:creationId xmlns:a16="http://schemas.microsoft.com/office/drawing/2014/main" id="{DB3CFF22-A4CE-11A3-91D0-9B46109E7173}"/>
              </a:ext>
            </a:extLst>
          </p:cNvPr>
          <p:cNvPicPr>
            <a:picLocks noChangeAspect="1"/>
          </p:cNvPicPr>
          <p:nvPr/>
        </p:nvPicPr>
        <p:blipFill>
          <a:blip r:embed="rId9"/>
          <a:stretch>
            <a:fillRect/>
          </a:stretch>
        </p:blipFill>
        <p:spPr>
          <a:xfrm>
            <a:off x="4005991" y="1095222"/>
            <a:ext cx="11704983" cy="8692743"/>
          </a:xfrm>
          <a:prstGeom prst="rect">
            <a:avLst/>
          </a:prstGeom>
          <a:ln>
            <a:solidFill>
              <a:schemeClr val="bg1">
                <a:lumMod val="65000"/>
              </a:schemeClr>
            </a:solidFill>
          </a:ln>
        </p:spPr>
      </p:pic>
      <p:sp>
        <p:nvSpPr>
          <p:cNvPr id="14" name="Freeform 14"/>
          <p:cNvSpPr/>
          <p:nvPr/>
        </p:nvSpPr>
        <p:spPr>
          <a:xfrm>
            <a:off x="14506814" y="5237224"/>
            <a:ext cx="586794" cy="3792076"/>
          </a:xfrm>
          <a:custGeom>
            <a:avLst/>
            <a:gdLst/>
            <a:ahLst/>
            <a:cxnLst/>
            <a:rect l="l" t="t" r="r" b="b"/>
            <a:pathLst>
              <a:path w="586794" h="3792076">
                <a:moveTo>
                  <a:pt x="0" y="0"/>
                </a:moveTo>
                <a:lnTo>
                  <a:pt x="586794" y="0"/>
                </a:lnTo>
                <a:lnTo>
                  <a:pt x="586794" y="3792077"/>
                </a:lnTo>
                <a:lnTo>
                  <a:pt x="0" y="379207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7" name="Freeform 7"/>
          <p:cNvSpPr/>
          <p:nvPr/>
        </p:nvSpPr>
        <p:spPr>
          <a:xfrm>
            <a:off x="904521" y="1057232"/>
            <a:ext cx="3088770" cy="8730734"/>
          </a:xfrm>
          <a:custGeom>
            <a:avLst/>
            <a:gdLst/>
            <a:ahLst/>
            <a:cxnLst/>
            <a:rect l="l" t="t" r="r" b="b"/>
            <a:pathLst>
              <a:path w="3088770" h="8730734">
                <a:moveTo>
                  <a:pt x="0" y="0"/>
                </a:moveTo>
                <a:lnTo>
                  <a:pt x="3088770" y="0"/>
                </a:lnTo>
                <a:lnTo>
                  <a:pt x="3088770" y="8730734"/>
                </a:lnTo>
                <a:lnTo>
                  <a:pt x="0" y="873073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8" name="Freeform 8"/>
          <p:cNvSpPr/>
          <p:nvPr/>
        </p:nvSpPr>
        <p:spPr>
          <a:xfrm>
            <a:off x="3208681" y="576637"/>
            <a:ext cx="1304453" cy="4872262"/>
          </a:xfrm>
          <a:custGeom>
            <a:avLst/>
            <a:gdLst/>
            <a:ahLst/>
            <a:cxnLst/>
            <a:rect l="l" t="t" r="r" b="b"/>
            <a:pathLst>
              <a:path w="1304453" h="4872262">
                <a:moveTo>
                  <a:pt x="0" y="0"/>
                </a:moveTo>
                <a:lnTo>
                  <a:pt x="1304453" y="0"/>
                </a:lnTo>
                <a:lnTo>
                  <a:pt x="1304453" y="4872262"/>
                </a:lnTo>
                <a:lnTo>
                  <a:pt x="0" y="487226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4933</Words>
  <Application>Microsoft Office PowerPoint</Application>
  <PresentationFormat>Custom</PresentationFormat>
  <Paragraphs>417</Paragraphs>
  <Slides>20</Slides>
  <Notes>20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20</vt:i4>
      </vt:variant>
    </vt:vector>
  </HeadingPairs>
  <TitlesOfParts>
    <vt:vector size="38" baseType="lpstr">
      <vt:lpstr>Wingdings</vt:lpstr>
      <vt:lpstr>Arial</vt:lpstr>
      <vt:lpstr>Open Sans Light</vt:lpstr>
      <vt:lpstr>Arial</vt:lpstr>
      <vt:lpstr>Open Sans</vt:lpstr>
      <vt:lpstr>Arial Nova</vt:lpstr>
      <vt:lpstr>Calibri</vt:lpstr>
      <vt:lpstr>Arial Bold</vt:lpstr>
      <vt:lpstr>Evolventa</vt:lpstr>
      <vt:lpstr>Evolventa Bold</vt:lpstr>
      <vt:lpstr>Calibri Light</vt:lpstr>
      <vt:lpstr>Montserrat Classic Bold</vt:lpstr>
      <vt:lpstr>Aptos</vt:lpstr>
      <vt:lpstr>Century Gothic</vt:lpstr>
      <vt:lpstr>Wingdings 3</vt:lpstr>
      <vt:lpstr>inherit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Name Lead Faciltator (She/Her) Enter Position/Organziations</dc:title>
  <dc:creator>smc22</dc:creator>
  <cp:lastModifiedBy>Sheila &amp; Mike Crook</cp:lastModifiedBy>
  <cp:revision>16</cp:revision>
  <dcterms:created xsi:type="dcterms:W3CDTF">2006-08-16T00:00:00Z</dcterms:created>
  <dcterms:modified xsi:type="dcterms:W3CDTF">2024-03-09T21:43:11Z</dcterms:modified>
  <dc:identifier>DAF9pYAAJ_w</dc:identifier>
</cp:coreProperties>
</file>