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Arial Bold" panose="020B0704020202020204" pitchFamily="34" charset="0"/>
      <p:regular r:id="rId23"/>
      <p:bold r:id="rId24"/>
    </p:embeddedFont>
    <p:embeddedFont>
      <p:font typeface="Evolventa" panose="020B0604020202020204" charset="0"/>
      <p:regular r:id="rId25"/>
    </p:embeddedFont>
    <p:embeddedFont>
      <p:font typeface="Evolventa Bold" panose="020B0604020202020204" charset="0"/>
      <p:regular r:id="rId26"/>
    </p:embeddedFont>
    <p:embeddedFont>
      <p:font typeface="Open Sans Light" panose="020B0306030504020204" pitchFamily="34" charset="0"/>
      <p:regular r:id="rId27"/>
      <p:italic r:id="rId28"/>
    </p:embeddedFont>
    <p:embeddedFont>
      <p:font typeface="Wingdings 3" panose="05040102010807070707" pitchFamily="18" charset="2"/>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8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18" d="100"/>
          <a:sy n="118" d="100"/>
        </p:scale>
        <p:origin x="308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E2EF03-E568-47B4-98E8-F690712B70FB}" type="datetimeFigureOut">
              <a:rPr lang="en-CA" smtClean="0"/>
              <a:t>2024-03-09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B5B4C-46C9-4BFB-999E-FD8EE84555FC}" type="slidenum">
              <a:rPr lang="en-CA" smtClean="0"/>
              <a:t>‹#›</a:t>
            </a:fld>
            <a:endParaRPr lang="en-CA"/>
          </a:p>
        </p:txBody>
      </p:sp>
    </p:spTree>
    <p:extLst>
      <p:ext uri="{BB962C8B-B14F-4D97-AF65-F5344CB8AC3E}">
        <p14:creationId xmlns:p14="http://schemas.microsoft.com/office/powerpoint/2010/main" val="218986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cew.ca/idea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hatworkstoolkit.50-30tools.c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SzPts val="1400"/>
              <a:buNone/>
            </a:pPr>
            <a:r>
              <a:rPr lang="en-CA" dirty="0">
                <a:latin typeface="Arial"/>
                <a:ea typeface="Arial"/>
                <a:cs typeface="Arial"/>
                <a:sym typeface="Arial"/>
              </a:rPr>
              <a:t>Lead Facilitator: Thought Starters</a:t>
            </a:r>
          </a:p>
          <a:p>
            <a:pPr marL="457200" marR="0" lvl="0" indent="-228600" algn="l" rtl="0">
              <a:lnSpc>
                <a:spcPct val="100000"/>
              </a:lnSpc>
              <a:spcBef>
                <a:spcPts val="0"/>
              </a:spcBef>
              <a:spcAft>
                <a:spcPts val="0"/>
              </a:spcAft>
              <a:buSzPts val="1400"/>
              <a:buNone/>
            </a:pPr>
            <a:endParaRPr lang="en-CA" dirty="0">
              <a:latin typeface="Arial"/>
              <a:ea typeface="Arial"/>
              <a:cs typeface="Arial"/>
              <a:sym typeface="Arial"/>
            </a:endParaRPr>
          </a:p>
          <a:p>
            <a:pPr marL="457200" marR="0" lvl="0" indent="-228600" algn="l" rtl="0">
              <a:lnSpc>
                <a:spcPct val="100000"/>
              </a:lnSpc>
              <a:spcBef>
                <a:spcPts val="0"/>
              </a:spcBef>
              <a:spcAft>
                <a:spcPts val="0"/>
              </a:spcAft>
              <a:buSzPts val="1400"/>
              <a:buNone/>
            </a:pPr>
            <a:endParaRPr lang="en-CA" dirty="0">
              <a:latin typeface="Arial"/>
              <a:ea typeface="Arial"/>
              <a:cs typeface="Arial"/>
              <a:sym typeface="Arial"/>
            </a:endParaRPr>
          </a:p>
          <a:p>
            <a:pPr marL="268288" marR="0" lvl="0" indent="0" algn="l" rtl="0">
              <a:lnSpc>
                <a:spcPct val="100000"/>
              </a:lnSpc>
              <a:spcBef>
                <a:spcPts val="0"/>
              </a:spcBef>
              <a:spcAft>
                <a:spcPts val="0"/>
              </a:spcAft>
              <a:buSzPts val="1400"/>
              <a:buNone/>
            </a:pPr>
            <a:r>
              <a:rPr lang="en-CA" b="1" dirty="0">
                <a:latin typeface="Arial"/>
                <a:ea typeface="Arial"/>
                <a:cs typeface="Arial"/>
                <a:sym typeface="Arial"/>
              </a:rPr>
              <a:t>Note: </a:t>
            </a:r>
            <a:r>
              <a:rPr lang="en-CA" dirty="0">
                <a:latin typeface="Arial"/>
                <a:ea typeface="Arial"/>
                <a:cs typeface="Arial"/>
                <a:sym typeface="Arial"/>
              </a:rPr>
              <a:t>this is a sample PPT used to deliver the IDEAS4GE Innovation Challenge workshop  held in conjunction with IDEAS4GE Community Building Events.</a:t>
            </a:r>
          </a:p>
          <a:p>
            <a:pPr marL="268288" marR="0" lvl="0" indent="0" algn="l" rtl="0">
              <a:lnSpc>
                <a:spcPct val="100000"/>
              </a:lnSpc>
              <a:spcBef>
                <a:spcPts val="0"/>
              </a:spcBef>
              <a:spcAft>
                <a:spcPts val="0"/>
              </a:spcAft>
              <a:buSzPts val="1400"/>
              <a:buNone/>
            </a:pPr>
            <a:endParaRPr lang="en-CA" dirty="0">
              <a:latin typeface="Arial"/>
              <a:ea typeface="Arial"/>
              <a:cs typeface="Arial"/>
              <a:sym typeface="Arial"/>
            </a:endParaRPr>
          </a:p>
          <a:p>
            <a:pPr marL="268288" marR="0" lvl="0" indent="0" algn="l" rtl="0">
              <a:lnSpc>
                <a:spcPct val="100000"/>
              </a:lnSpc>
              <a:spcBef>
                <a:spcPts val="0"/>
              </a:spcBef>
              <a:spcAft>
                <a:spcPts val="0"/>
              </a:spcAft>
              <a:buSzPts val="1400"/>
              <a:buNone/>
            </a:pPr>
            <a:r>
              <a:rPr lang="en-CA" dirty="0">
                <a:latin typeface="Arial"/>
                <a:ea typeface="Arial"/>
                <a:cs typeface="Arial"/>
                <a:sym typeface="Arial"/>
              </a:rPr>
              <a:t>Feel free to use it as a base to develop a  PPT presentation or visuals to support your own Innovation Challenge activity.</a:t>
            </a:r>
          </a:p>
          <a:p>
            <a:endParaRPr lang="en-CA" dirty="0">
              <a:latin typeface="Arial"/>
              <a:ea typeface="Arial"/>
              <a:cs typeface="Arial"/>
              <a:sym typeface="Arial"/>
            </a:endParaRPr>
          </a:p>
          <a:p>
            <a:r>
              <a:rPr lang="en-CA" dirty="0">
                <a:latin typeface="Arial"/>
                <a:ea typeface="Arial"/>
                <a:cs typeface="Arial"/>
                <a:sym typeface="Arial"/>
              </a:rPr>
              <a:t>Next slide</a:t>
            </a: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1</a:t>
            </a:fld>
            <a:endParaRPr lang="en-CA"/>
          </a:p>
        </p:txBody>
      </p:sp>
    </p:spTree>
    <p:extLst>
      <p:ext uri="{BB962C8B-B14F-4D97-AF65-F5344CB8AC3E}">
        <p14:creationId xmlns:p14="http://schemas.microsoft.com/office/powerpoint/2010/main" val="3225479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lvl="0" indent="0">
              <a:buClr>
                <a:schemeClr val="accent1"/>
              </a:buClr>
              <a:buSzPct val="80000"/>
              <a:buFont typeface="Wingdings 3" charset="2"/>
              <a:buNone/>
            </a:pPr>
            <a:r>
              <a:rPr lang="en-CA" dirty="0">
                <a:latin typeface="Arial"/>
                <a:ea typeface="Arial"/>
                <a:cs typeface="Arial"/>
                <a:sym typeface="Arial"/>
              </a:rPr>
              <a:t>Lead Facilitator: </a:t>
            </a:r>
            <a:r>
              <a:rPr lang="en-US" sz="2000" dirty="0">
                <a:solidFill>
                  <a:schemeClr val="tx1"/>
                </a:solidFill>
                <a:latin typeface="+mn-lt"/>
                <a:ea typeface="+mn-ea"/>
                <a:cs typeface="+mn-cs"/>
              </a:rPr>
              <a:t>: </a:t>
            </a:r>
            <a:r>
              <a:rPr lang="en-US" dirty="0">
                <a:solidFill>
                  <a:schemeClr val="tx1"/>
                </a:solidFill>
                <a:latin typeface="+mn-lt"/>
                <a:ea typeface="+mn-ea"/>
                <a:cs typeface="+mn-cs"/>
              </a:rPr>
              <a:t>(1 minutes)</a:t>
            </a:r>
          </a:p>
          <a:p>
            <a:pPr marL="114300" marR="0" lvl="0" indent="0" algn="l" defTabSz="914400" rtl="0" eaLnBrk="1" fontAlgn="auto" latinLnBrk="0" hangingPunct="1">
              <a:lnSpc>
                <a:spcPct val="100000"/>
              </a:lnSpc>
              <a:spcBef>
                <a:spcPts val="0"/>
              </a:spcBef>
              <a:spcAft>
                <a:spcPts val="0"/>
              </a:spcAft>
              <a:buClr>
                <a:schemeClr val="accent1"/>
              </a:buClr>
              <a:buSzPct val="80000"/>
              <a:buFont typeface="Wingdings 3" charset="2"/>
              <a:buNone/>
              <a:tabLst/>
              <a:defRPr/>
            </a:pPr>
            <a:endParaRPr lang="en-US" sz="1200" dirty="0"/>
          </a:p>
          <a:p>
            <a:pPr marL="114300" lvl="0" indent="0">
              <a:buClr>
                <a:schemeClr val="accent1"/>
              </a:buClr>
              <a:buSzPct val="80000"/>
              <a:buFont typeface="Wingdings 3" charset="2"/>
              <a:buNone/>
            </a:pPr>
            <a:r>
              <a:rPr lang="en-US" sz="1200" b="1" dirty="0">
                <a:solidFill>
                  <a:schemeClr val="tx1"/>
                </a:solidFill>
                <a:latin typeface="+mn-lt"/>
                <a:ea typeface="+mn-ea"/>
                <a:cs typeface="+mn-cs"/>
              </a:rPr>
              <a:t>For our Virtual participants - </a:t>
            </a:r>
            <a:r>
              <a:rPr lang="en-US" sz="1200" dirty="0">
                <a:solidFill>
                  <a:schemeClr val="tx1"/>
                </a:solidFill>
                <a:latin typeface="+mn-lt"/>
                <a:ea typeface="+mn-ea"/>
                <a:cs typeface="+mn-cs"/>
              </a:rPr>
              <a:t>Facilitators in the Zoom Break-out Rooms, will show this type of slide and ask you to select two numbers for the topics that you would like to discuss and enter them into the Chat. </a:t>
            </a:r>
          </a:p>
          <a:p>
            <a:pPr marL="114300" lvl="0" indent="0">
              <a:buClr>
                <a:schemeClr val="accent1"/>
              </a:buClr>
              <a:buSzPct val="80000"/>
              <a:buFont typeface="Wingdings 3" charset="2"/>
              <a:buNone/>
            </a:pPr>
            <a:endParaRPr lang="en-US" sz="1200" b="1" dirty="0">
              <a:solidFill>
                <a:schemeClr val="tx1"/>
              </a:solidFill>
              <a:latin typeface="+mn-lt"/>
              <a:ea typeface="+mn-ea"/>
              <a:cs typeface="+mn-cs"/>
            </a:endParaRPr>
          </a:p>
          <a:p>
            <a:pPr marL="114300" marR="0" lvl="0" indent="0" algn="l" defTabSz="914400" rtl="0" eaLnBrk="1" fontAlgn="auto" latinLnBrk="0" hangingPunct="1">
              <a:lnSpc>
                <a:spcPct val="100000"/>
              </a:lnSpc>
              <a:spcBef>
                <a:spcPts val="0"/>
              </a:spcBef>
              <a:spcAft>
                <a:spcPts val="0"/>
              </a:spcAft>
              <a:buClr>
                <a:schemeClr val="accent1"/>
              </a:buClr>
              <a:buSzPct val="80000"/>
              <a:buFont typeface="Wingdings 3" charset="2"/>
              <a:buNone/>
              <a:tabLst/>
              <a:defRPr/>
            </a:pPr>
            <a:r>
              <a:rPr lang="en-US" sz="1200" dirty="0">
                <a:solidFill>
                  <a:schemeClr val="tx1"/>
                </a:solidFill>
                <a:latin typeface="+mn-lt"/>
                <a:ea typeface="+mn-ea"/>
                <a:cs typeface="+mn-cs"/>
              </a:rPr>
              <a:t>Similar to the dots exercise, the topic number chosen by the greatest number of participants, will be the sub-topic the virtual group will explore during the Challenge activity.</a:t>
            </a:r>
          </a:p>
          <a:p>
            <a:pPr marL="114300" marR="0" lvl="0" indent="0" algn="l" defTabSz="914400" rtl="0" eaLnBrk="1" fontAlgn="auto" latinLnBrk="0" hangingPunct="1">
              <a:lnSpc>
                <a:spcPct val="100000"/>
              </a:lnSpc>
              <a:spcBef>
                <a:spcPts val="0"/>
              </a:spcBef>
              <a:spcAft>
                <a:spcPts val="0"/>
              </a:spcAft>
              <a:buClr>
                <a:schemeClr val="accent1"/>
              </a:buClr>
              <a:buSzPct val="80000"/>
              <a:buFont typeface="Wingdings 3" charset="2"/>
              <a:buNone/>
              <a:tabLst/>
              <a:defRPr/>
            </a:pPr>
            <a:endParaRPr lang="en-US" sz="1200" dirty="0">
              <a:solidFill>
                <a:schemeClr val="tx1"/>
              </a:solidFill>
              <a:latin typeface="+mn-lt"/>
              <a:ea typeface="+mn-ea"/>
              <a:cs typeface="+mn-cs"/>
            </a:endParaRPr>
          </a:p>
          <a:p>
            <a:pPr indent="-342900">
              <a:buClr>
                <a:schemeClr val="accent1"/>
              </a:buClr>
              <a:buSzPct val="80000"/>
              <a:buFont typeface="Wingdings 3" charset="2"/>
              <a:buChar char=""/>
              <a:defRPr/>
            </a:pPr>
            <a:r>
              <a:rPr lang="en-US" sz="1200" dirty="0">
                <a:solidFill>
                  <a:schemeClr val="tx1"/>
                </a:solidFill>
                <a:latin typeface="+mn-lt"/>
                <a:ea typeface="+mn-ea"/>
                <a:cs typeface="+mn-cs"/>
              </a:rPr>
              <a:t>This activity should take only few minutes for the group to complete.</a:t>
            </a:r>
          </a:p>
          <a:p>
            <a:pPr marL="342900" indent="-342900">
              <a:buClr>
                <a:schemeClr val="accent1"/>
              </a:buClr>
              <a:buSzPct val="80000"/>
              <a:buFont typeface="Wingdings 3" charset="2"/>
              <a:buChar char=""/>
              <a:defRPr/>
            </a:pPr>
            <a:r>
              <a:rPr lang="en-US" sz="1200" dirty="0">
                <a:solidFill>
                  <a:schemeClr val="tx1"/>
                </a:solidFill>
                <a:latin typeface="+mn-lt"/>
                <a:ea typeface="+mn-ea"/>
                <a:cs typeface="+mn-cs"/>
              </a:rPr>
              <a:t>If there are two equally high-ranking topics the facilitator will assist the  group in coming to consensus on one item of focus. </a:t>
            </a:r>
          </a:p>
          <a:p>
            <a:pPr marL="114300" marR="0" lvl="0" indent="0" algn="l" defTabSz="914400" rtl="0" eaLnBrk="1" fontAlgn="auto" latinLnBrk="0" hangingPunct="1">
              <a:lnSpc>
                <a:spcPct val="100000"/>
              </a:lnSpc>
              <a:spcBef>
                <a:spcPts val="0"/>
              </a:spcBef>
              <a:spcAft>
                <a:spcPts val="0"/>
              </a:spcAft>
              <a:buClr>
                <a:schemeClr val="accent1"/>
              </a:buClr>
              <a:buSzPct val="80000"/>
              <a:buFont typeface="Wingdings 3" charset="2"/>
              <a:buNone/>
              <a:tabLst/>
              <a:defRPr/>
            </a:pPr>
            <a:endParaRPr lang="en-US" sz="1200" dirty="0">
              <a:solidFill>
                <a:schemeClr val="tx1"/>
              </a:solidFill>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10</a:t>
            </a:fld>
            <a:endParaRPr lang="en-CA"/>
          </a:p>
        </p:txBody>
      </p:sp>
    </p:spTree>
    <p:extLst>
      <p:ext uri="{BB962C8B-B14F-4D97-AF65-F5344CB8AC3E}">
        <p14:creationId xmlns:p14="http://schemas.microsoft.com/office/powerpoint/2010/main" val="1074847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Clr>
                <a:srgbClr val="000000"/>
              </a:buClr>
              <a:buSzPts val="1400"/>
              <a:buFont typeface="Arial"/>
              <a:buNone/>
            </a:pPr>
            <a:r>
              <a:rPr lang="en-CA" dirty="0">
                <a:latin typeface="Arial"/>
                <a:ea typeface="Arial"/>
                <a:cs typeface="Arial"/>
                <a:sym typeface="Arial"/>
              </a:rPr>
              <a:t>Lead Facilitator:</a:t>
            </a:r>
            <a:r>
              <a:rPr lang="en-CA" sz="1200" dirty="0"/>
              <a:t>(1 minute)</a:t>
            </a:r>
          </a:p>
          <a:p>
            <a:pPr marL="457200" marR="0" lvl="0" indent="-228600" algn="l" rtl="0">
              <a:lnSpc>
                <a:spcPct val="100000"/>
              </a:lnSpc>
              <a:spcBef>
                <a:spcPts val="0"/>
              </a:spcBef>
              <a:spcAft>
                <a:spcPts val="0"/>
              </a:spcAft>
              <a:buClr>
                <a:srgbClr val="000000"/>
              </a:buClr>
              <a:buSzPts val="1400"/>
              <a:buFont typeface="Arial"/>
              <a:buNone/>
            </a:pPr>
            <a:endParaRPr lang="en-CA" sz="1200" b="1" dirty="0"/>
          </a:p>
          <a:p>
            <a:pPr marL="457200" marR="0" lvl="0" indent="-228600" algn="l" rtl="0">
              <a:lnSpc>
                <a:spcPct val="100000"/>
              </a:lnSpc>
              <a:spcBef>
                <a:spcPts val="0"/>
              </a:spcBef>
              <a:spcAft>
                <a:spcPts val="0"/>
              </a:spcAft>
              <a:buClr>
                <a:srgbClr val="000000"/>
              </a:buClr>
              <a:buSzPts val="1400"/>
              <a:buFont typeface="Arial"/>
              <a:buNone/>
            </a:pPr>
            <a:r>
              <a:rPr lang="en-CA" sz="1200" b="0" dirty="0"/>
              <a:t>After you have selected the topic that your group will explore.</a:t>
            </a:r>
          </a:p>
          <a:p>
            <a:pPr marL="457200" marR="0" lvl="0" indent="-228600" algn="l" rtl="0">
              <a:lnSpc>
                <a:spcPct val="100000"/>
              </a:lnSpc>
              <a:spcBef>
                <a:spcPts val="0"/>
              </a:spcBef>
              <a:spcAft>
                <a:spcPts val="0"/>
              </a:spcAft>
              <a:buClr>
                <a:srgbClr val="000000"/>
              </a:buClr>
              <a:buSzPts val="1400"/>
              <a:buFont typeface="Arial"/>
              <a:buNone/>
            </a:pPr>
            <a:endParaRPr lang="en-CA" sz="1200" b="1" dirty="0"/>
          </a:p>
          <a:p>
            <a:pPr marL="180975" marR="0" lvl="0" indent="0" algn="l" rtl="0">
              <a:lnSpc>
                <a:spcPct val="100000"/>
              </a:lnSpc>
              <a:spcBef>
                <a:spcPts val="0"/>
              </a:spcBef>
              <a:spcAft>
                <a:spcPts val="0"/>
              </a:spcAft>
              <a:buClr>
                <a:srgbClr val="000000"/>
              </a:buClr>
              <a:buSzPts val="1400"/>
              <a:buFont typeface="Arial"/>
              <a:buNone/>
            </a:pPr>
            <a:r>
              <a:rPr lang="en-US" b="1" dirty="0">
                <a:solidFill>
                  <a:schemeClr val="dk1"/>
                </a:solidFill>
                <a:latin typeface="Calibri"/>
                <a:ea typeface="Calibri"/>
                <a:cs typeface="Calibri"/>
              </a:rPr>
              <a:t>Your group will work together to complete the six-step IDEAS4GE Innovation Challenge process.</a:t>
            </a:r>
          </a:p>
          <a:p>
            <a:pPr marL="180975" marR="0" lvl="0" indent="0" algn="l" rtl="0">
              <a:lnSpc>
                <a:spcPct val="100000"/>
              </a:lnSpc>
              <a:spcBef>
                <a:spcPts val="0"/>
              </a:spcBef>
              <a:spcAft>
                <a:spcPts val="0"/>
              </a:spcAft>
              <a:buClr>
                <a:srgbClr val="000000"/>
              </a:buClr>
              <a:buSzPts val="1400"/>
              <a:buFont typeface="Arial"/>
              <a:buNone/>
            </a:pPr>
            <a:endParaRPr lang="en-CA" sz="1200" dirty="0"/>
          </a:p>
          <a:p>
            <a:pPr marL="179388"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You are encouraged to take </a:t>
            </a:r>
            <a:r>
              <a:rPr lang="en-CA" sz="1200" b="0" i="0" u="none" strike="noStrike" cap="none" dirty="0">
                <a:solidFill>
                  <a:schemeClr val="dk1"/>
                </a:solidFill>
                <a:latin typeface="Calibri"/>
                <a:ea typeface="Calibri"/>
                <a:cs typeface="Calibri"/>
                <a:sym typeface="Calibri"/>
              </a:rPr>
              <a:t>time to understand your selected topic from different perspectives. </a:t>
            </a:r>
          </a:p>
          <a:p>
            <a:pPr marL="179388"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dirty="0"/>
          </a:p>
          <a:p>
            <a:pPr marL="179388"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0" i="0" u="none" strike="noStrike" cap="none" dirty="0">
                <a:solidFill>
                  <a:schemeClr val="dk1"/>
                </a:solidFill>
                <a:latin typeface="Calibri"/>
                <a:ea typeface="Calibri"/>
                <a:cs typeface="Calibri"/>
                <a:sym typeface="Calibri"/>
              </a:rPr>
              <a:t>To listen, learn and ask questions before jumping into generating solutions. </a:t>
            </a:r>
          </a:p>
          <a:p>
            <a:pPr marL="179388"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dirty="0"/>
          </a:p>
          <a:p>
            <a:pPr marL="179388"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0" i="0" u="none" strike="noStrike" cap="none" dirty="0">
                <a:solidFill>
                  <a:schemeClr val="dk1"/>
                </a:solidFill>
                <a:latin typeface="Calibri"/>
                <a:ea typeface="Calibri"/>
                <a:cs typeface="Calibri"/>
                <a:sym typeface="Calibri"/>
              </a:rPr>
              <a:t>Each </a:t>
            </a:r>
            <a:r>
              <a:rPr lang="en-CA" dirty="0"/>
              <a:t>table has an assigned facilitator who will help to </a:t>
            </a:r>
            <a:r>
              <a:rPr lang="en-CA" sz="1200" b="0" i="0" u="none" strike="noStrike" cap="none" dirty="0">
                <a:solidFill>
                  <a:schemeClr val="dk1"/>
                </a:solidFill>
                <a:latin typeface="Calibri"/>
                <a:ea typeface="Calibri"/>
                <a:cs typeface="Calibri"/>
                <a:sym typeface="Calibri"/>
              </a:rPr>
              <a:t>guide the group through the challenge steps of building understanding, exploring some potential myths and biases impacting your topic, brainstorming ideas and work on developing </a:t>
            </a:r>
            <a:r>
              <a:rPr lang="en-CA" dirty="0"/>
              <a:t>one </a:t>
            </a:r>
            <a:r>
              <a:rPr lang="en-CA" sz="1200" b="0" i="0" u="none" strike="noStrike" cap="none" dirty="0">
                <a:solidFill>
                  <a:schemeClr val="dk1"/>
                </a:solidFill>
                <a:latin typeface="Calibri"/>
                <a:ea typeface="Calibri"/>
                <a:cs typeface="Calibri"/>
                <a:sym typeface="Calibri"/>
              </a:rPr>
              <a:t>systemic/structural solution.</a:t>
            </a:r>
            <a:endParaRPr lang="en-CA" dirty="0"/>
          </a:p>
          <a:p>
            <a:pPr marL="179388" marR="0" lvl="0" indent="0" algn="l" rtl="0">
              <a:lnSpc>
                <a:spcPct val="100000"/>
              </a:lnSpc>
              <a:spcBef>
                <a:spcPts val="0"/>
              </a:spcBef>
              <a:spcAft>
                <a:spcPts val="0"/>
              </a:spcAft>
              <a:buClr>
                <a:srgbClr val="000000"/>
              </a:buClr>
              <a:buSzPts val="1400"/>
              <a:buFont typeface="Arial"/>
              <a:buNone/>
            </a:pPr>
            <a:endParaRPr lang="en-CA" dirty="0"/>
          </a:p>
          <a:p>
            <a:pPr marL="457200" marR="0" lvl="0" indent="-228600" algn="l" rtl="0">
              <a:lnSpc>
                <a:spcPct val="100000"/>
              </a:lnSpc>
              <a:spcBef>
                <a:spcPts val="0"/>
              </a:spcBef>
              <a:spcAft>
                <a:spcPts val="0"/>
              </a:spcAft>
              <a:buClr>
                <a:srgbClr val="000000"/>
              </a:buClr>
              <a:buSzPts val="1400"/>
              <a:buFont typeface="Arial"/>
              <a:buNone/>
            </a:pPr>
            <a:endParaRPr lang="en-CA" baseline="0" dirty="0"/>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11</a:t>
            </a:fld>
            <a:endParaRPr lang="en-CA"/>
          </a:p>
        </p:txBody>
      </p:sp>
    </p:spTree>
    <p:extLst>
      <p:ext uri="{BB962C8B-B14F-4D97-AF65-F5344CB8AC3E}">
        <p14:creationId xmlns:p14="http://schemas.microsoft.com/office/powerpoint/2010/main" val="955373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388"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r>
              <a:rPr lang="en-CA" sz="1200" dirty="0">
                <a:latin typeface="Arial"/>
                <a:ea typeface="Arial"/>
                <a:cs typeface="Arial"/>
                <a:sym typeface="Arial"/>
              </a:rPr>
              <a:t>Lead Facilitator:</a:t>
            </a:r>
            <a:r>
              <a:rPr lang="en-US" sz="1200" dirty="0"/>
              <a:t>(1 minute) </a:t>
            </a:r>
          </a:p>
          <a:p>
            <a:pPr marL="179388"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endParaRPr lang="en-US" sz="1200" dirty="0"/>
          </a:p>
          <a:p>
            <a:pPr marL="179388"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r>
              <a:rPr lang="en-US" sz="1200" dirty="0"/>
              <a:t>All groups will select a recorder to capture their notes as they progress through the Innovation Challenge.</a:t>
            </a:r>
            <a:endParaRPr lang="en-US" sz="1200" b="1" dirty="0"/>
          </a:p>
          <a:p>
            <a:pPr marL="179388"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endParaRPr lang="en-US" sz="1200" b="1" dirty="0"/>
          </a:p>
          <a:p>
            <a:pPr marL="179388" lvl="0">
              <a:lnSpc>
                <a:spcPct val="120000"/>
              </a:lnSpc>
              <a:buClr>
                <a:srgbClr val="000000"/>
              </a:buClr>
              <a:buSzPts val="1400"/>
              <a:defRPr/>
            </a:pPr>
            <a:r>
              <a:rPr lang="en-US" sz="1200" b="1" dirty="0"/>
              <a:t>In-person Group Recorders </a:t>
            </a:r>
            <a:r>
              <a:rPr lang="en-US" sz="1200" dirty="0"/>
              <a:t>will use a graphic worksheet like this display, to capture a summary of their discussion (recorders </a:t>
            </a:r>
            <a:r>
              <a:rPr lang="en-US" dirty="0"/>
              <a:t>can also use </a:t>
            </a:r>
            <a:r>
              <a:rPr lang="en-US" sz="1200" dirty="0"/>
              <a:t>additional note pages if they so choose)</a:t>
            </a:r>
          </a:p>
          <a:p>
            <a:pPr marL="179388"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endParaRPr lang="en-US" sz="1200" dirty="0"/>
          </a:p>
          <a:p>
            <a:pPr marL="179388"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r>
              <a:rPr lang="en-CA" sz="1200" dirty="0"/>
              <a:t>I will review this process with you shortly.</a:t>
            </a:r>
          </a:p>
          <a:p>
            <a:pPr marL="179388"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endParaRPr lang="en-CA" sz="1200" dirty="0"/>
          </a:p>
          <a:p>
            <a:pPr marL="179388"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r>
              <a:rPr lang="en-CA" sz="1200" dirty="0"/>
              <a:t>Click to display the word document for the virtual recorders to capture their notes</a:t>
            </a: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12</a:t>
            </a:fld>
            <a:endParaRPr lang="en-CA"/>
          </a:p>
        </p:txBody>
      </p:sp>
    </p:spTree>
    <p:extLst>
      <p:ext uri="{BB962C8B-B14F-4D97-AF65-F5344CB8AC3E}">
        <p14:creationId xmlns:p14="http://schemas.microsoft.com/office/powerpoint/2010/main" val="1645161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Clr>
                <a:srgbClr val="000000"/>
              </a:buClr>
              <a:buSzPts val="1400"/>
              <a:buFont typeface="Arial"/>
              <a:buNone/>
            </a:pPr>
            <a:r>
              <a:rPr lang="en-CA" dirty="0">
                <a:latin typeface="Arial"/>
                <a:ea typeface="Arial"/>
                <a:cs typeface="Arial"/>
                <a:sym typeface="Arial"/>
              </a:rPr>
              <a:t>Lead Facilitator:</a:t>
            </a:r>
            <a:r>
              <a:rPr lang="en-CA" sz="1200" b="1" dirty="0"/>
              <a:t> </a:t>
            </a:r>
            <a:r>
              <a:rPr lang="en-CA" sz="1200" dirty="0"/>
              <a:t>(1 minute)</a:t>
            </a:r>
          </a:p>
          <a:p>
            <a:pPr marL="457200" marR="0" lvl="0" indent="-228600" algn="l" rtl="0">
              <a:lnSpc>
                <a:spcPct val="100000"/>
              </a:lnSpc>
              <a:spcBef>
                <a:spcPts val="0"/>
              </a:spcBef>
              <a:spcAft>
                <a:spcPts val="0"/>
              </a:spcAft>
              <a:buClr>
                <a:srgbClr val="000000"/>
              </a:buClr>
              <a:buSzPts val="1400"/>
              <a:buFont typeface="Arial"/>
              <a:buNone/>
            </a:pPr>
            <a:endParaRPr lang="en-CA" sz="1200" dirty="0"/>
          </a:p>
          <a:p>
            <a:pPr marL="179388"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r>
              <a:rPr lang="en-US" sz="1200" b="1" dirty="0"/>
              <a:t>Virtual Group Recorders  </a:t>
            </a:r>
            <a:r>
              <a:rPr lang="en-US" sz="1200" dirty="0"/>
              <a:t>will use a Word file that follows this same step-by-step process outlined in the graphic worksheet</a:t>
            </a:r>
            <a:r>
              <a:rPr lang="en-US" sz="1200" b="1" dirty="0"/>
              <a:t>. </a:t>
            </a:r>
          </a:p>
          <a:p>
            <a:pPr marL="179388"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endParaRPr lang="en-US" b="1" dirty="0"/>
          </a:p>
          <a:p>
            <a:pPr marL="179388"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r>
              <a:rPr lang="en-US" sz="1200" b="1" dirty="0"/>
              <a:t>Click to take participants through the graphic image of the Innovation Challenge process</a:t>
            </a:r>
          </a:p>
          <a:p>
            <a:pPr marL="179388"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endParaRPr lang="en-US" sz="1200" b="1" dirty="0"/>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13</a:t>
            </a:fld>
            <a:endParaRPr lang="en-CA"/>
          </a:p>
        </p:txBody>
      </p:sp>
    </p:spTree>
    <p:extLst>
      <p:ext uri="{BB962C8B-B14F-4D97-AF65-F5344CB8AC3E}">
        <p14:creationId xmlns:p14="http://schemas.microsoft.com/office/powerpoint/2010/main" val="1612629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42950"/>
            <a:ext cx="5486400" cy="3086100"/>
          </a:xfrm>
        </p:spPr>
      </p:sp>
      <p:sp>
        <p:nvSpPr>
          <p:cNvPr id="3" name="Notes Placeholder 2"/>
          <p:cNvSpPr>
            <a:spLocks noGrp="1"/>
          </p:cNvSpPr>
          <p:nvPr>
            <p:ph type="body" idx="1"/>
          </p:nvPr>
        </p:nvSpPr>
        <p:spPr>
          <a:xfrm>
            <a:off x="685800" y="4119788"/>
            <a:ext cx="5486400" cy="4591050"/>
          </a:xfrm>
        </p:spPr>
        <p:txBody>
          <a:bodyPr/>
          <a:lstStyle/>
          <a:p>
            <a:pPr marL="179388"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r>
              <a:rPr lang="en-CA" sz="1000" dirty="0">
                <a:latin typeface="Arial"/>
                <a:ea typeface="Arial"/>
                <a:cs typeface="Arial"/>
                <a:sym typeface="Arial"/>
              </a:rPr>
              <a:t>Lead Facilitator:</a:t>
            </a:r>
            <a:r>
              <a:rPr lang="en-US" sz="1000" dirty="0"/>
              <a:t> (2 minutes) </a:t>
            </a:r>
          </a:p>
          <a:p>
            <a:pPr marL="179388" indent="0">
              <a:lnSpc>
                <a:spcPct val="120000"/>
              </a:lnSpc>
            </a:pPr>
            <a:r>
              <a:rPr lang="en-US" sz="1000" dirty="0"/>
              <a:t>Your breakout group facilitator will guide you through the worksheet. </a:t>
            </a:r>
          </a:p>
          <a:p>
            <a:pPr marL="179388" indent="0">
              <a:lnSpc>
                <a:spcPct val="120000"/>
              </a:lnSpc>
            </a:pPr>
            <a:r>
              <a:rPr lang="en-US" sz="1000" dirty="0"/>
              <a:t>We know that it is human nature to want to jump right into suggesting solutions. </a:t>
            </a:r>
          </a:p>
          <a:p>
            <a:pPr marL="179388" indent="0">
              <a:lnSpc>
                <a:spcPct val="120000"/>
              </a:lnSpc>
            </a:pPr>
            <a:endParaRPr lang="en-US" sz="500" dirty="0"/>
          </a:p>
          <a:p>
            <a:pPr marL="179388" indent="0">
              <a:lnSpc>
                <a:spcPct val="120000"/>
              </a:lnSpc>
            </a:pPr>
            <a:r>
              <a:rPr lang="en-US" sz="1000" dirty="0"/>
              <a:t>You can see that the process reinforces the importance of e</a:t>
            </a:r>
            <a:r>
              <a:rPr lang="en-US" sz="1000" dirty="0">
                <a:sym typeface="Arial"/>
              </a:rPr>
              <a:t>ngaging all group members in open discussion about what the topic means to them. This open discussion up front will help everyone at the table develop a broader understanding of the diverse needs and issues associated with your sub-topic. </a:t>
            </a:r>
          </a:p>
          <a:p>
            <a:pPr marL="179388" indent="0">
              <a:lnSpc>
                <a:spcPct val="120000"/>
              </a:lnSpc>
            </a:pPr>
            <a:endParaRPr lang="en-US" sz="500" dirty="0">
              <a:sym typeface="Arial"/>
            </a:endParaRPr>
          </a:p>
          <a:p>
            <a:pPr marL="179388" indent="0">
              <a:lnSpc>
                <a:spcPct val="120000"/>
              </a:lnSpc>
            </a:pPr>
            <a:r>
              <a:rPr lang="en-US" sz="1000" dirty="0"/>
              <a:t>Gaining a</a:t>
            </a:r>
            <a:r>
              <a:rPr lang="en-US" sz="1000" dirty="0">
                <a:sym typeface="Arial"/>
              </a:rPr>
              <a:t> clear understanding of the topic from diverse perspectives will help you to  consider the pre-conscious myths or biases associated with your topic. </a:t>
            </a:r>
          </a:p>
          <a:p>
            <a:pPr marL="179388" indent="0">
              <a:lnSpc>
                <a:spcPct val="120000"/>
              </a:lnSpc>
            </a:pPr>
            <a:endParaRPr lang="en-US" sz="500" dirty="0">
              <a:sym typeface="Arial"/>
            </a:endParaRPr>
          </a:p>
          <a:p>
            <a:pPr marL="180975">
              <a:lnSpc>
                <a:spcPct val="115000"/>
              </a:lnSpc>
              <a:spcAft>
                <a:spcPts val="1000"/>
              </a:spcAft>
            </a:pPr>
            <a:r>
              <a:rPr lang="en-US" sz="1000" dirty="0"/>
              <a:t>With this shared understanding you will brainstorm some potential solutions and select one fresh idea that is not business as usual – it may be something we have not quite seen before, a combination of tweaked brainstormed responses or perhaps encourages an unusual partnership be formed. </a:t>
            </a:r>
            <a:endParaRPr lang="en-CA" sz="1000" dirty="0"/>
          </a:p>
          <a:p>
            <a:pPr marL="177800">
              <a:lnSpc>
                <a:spcPct val="115000"/>
              </a:lnSpc>
              <a:spcAft>
                <a:spcPts val="1000"/>
              </a:spcAft>
            </a:pPr>
            <a:r>
              <a:rPr lang="en-US" sz="1000" dirty="0"/>
              <a:t>Next the group will list a few bullet points that will indicate key aspects of the proposed solution and will attempt to create a short descriptive title for their solution.</a:t>
            </a:r>
            <a:endParaRPr lang="en-CA" sz="1000" dirty="0"/>
          </a:p>
          <a:p>
            <a:pPr marL="179388" indent="0">
              <a:lnSpc>
                <a:spcPct val="120000"/>
              </a:lnSpc>
            </a:pPr>
            <a:r>
              <a:rPr lang="en-US" sz="1000" dirty="0">
                <a:sym typeface="Arial"/>
              </a:rPr>
              <a:t>Take special care to make sure that the solution is structural, systemic or process based.</a:t>
            </a:r>
          </a:p>
          <a:p>
            <a:pPr marL="179388" indent="0">
              <a:lnSpc>
                <a:spcPct val="120000"/>
              </a:lnSpc>
            </a:pPr>
            <a:endParaRPr lang="en-US" sz="500" dirty="0">
              <a:sym typeface="Arial"/>
            </a:endParaRPr>
          </a:p>
          <a:p>
            <a:pPr marL="179388" marR="0" lvl="0" indent="0" algn="l" rtl="0">
              <a:lnSpc>
                <a:spcPct val="120000"/>
              </a:lnSpc>
              <a:spcBef>
                <a:spcPts val="0"/>
              </a:spcBef>
              <a:spcAft>
                <a:spcPts val="0"/>
              </a:spcAft>
              <a:buClr>
                <a:srgbClr val="000000"/>
              </a:buClr>
              <a:buSzPts val="1400"/>
              <a:buFont typeface="Arial"/>
              <a:buNone/>
            </a:pPr>
            <a:r>
              <a:rPr lang="en-US" sz="1000" dirty="0">
                <a:sym typeface="Arial"/>
              </a:rPr>
              <a:t>Finally, you will capture a few important steps or actions that will encourage incorporating an intersectional perspective into the solution design and will promote successful implementation?</a:t>
            </a:r>
            <a:endParaRPr lang="en-US" sz="1000" b="1" dirty="0"/>
          </a:p>
          <a:p>
            <a:endParaRPr lang="en-CA" dirty="0"/>
          </a:p>
        </p:txBody>
      </p:sp>
      <p:sp>
        <p:nvSpPr>
          <p:cNvPr id="4" name="Slide Number Placeholder 3"/>
          <p:cNvSpPr>
            <a:spLocks noGrp="1"/>
          </p:cNvSpPr>
          <p:nvPr>
            <p:ph type="sldNum" sz="quarter" idx="5"/>
          </p:nvPr>
        </p:nvSpPr>
        <p:spPr/>
        <p:txBody>
          <a:bodyPr/>
          <a:lstStyle/>
          <a:p>
            <a:r>
              <a:rPr lang="en-CA" dirty="0"/>
              <a:t> </a:t>
            </a:r>
            <a:fld id="{B62B5B4C-46C9-4BFB-999E-FD8EE84555FC}" type="slidenum">
              <a:rPr lang="en-CA" smtClean="0"/>
              <a:t>14</a:t>
            </a:fld>
            <a:endParaRPr lang="en-CA" dirty="0"/>
          </a:p>
        </p:txBody>
      </p:sp>
    </p:spTree>
    <p:extLst>
      <p:ext uri="{BB962C8B-B14F-4D97-AF65-F5344CB8AC3E}">
        <p14:creationId xmlns:p14="http://schemas.microsoft.com/office/powerpoint/2010/main" val="2674104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38651"/>
          </a:xfrm>
        </p:spPr>
        <p:txBody>
          <a:bodyPr/>
          <a:lstStyle/>
          <a:p>
            <a:pPr marL="179388"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000" dirty="0">
                <a:latin typeface="Arial"/>
                <a:ea typeface="Arial"/>
                <a:cs typeface="Arial"/>
                <a:sym typeface="Arial"/>
              </a:rPr>
              <a:t>Lead Facilitator:</a:t>
            </a:r>
            <a:r>
              <a:rPr lang="en-US" sz="1000" b="1" i="0" u="none" strike="noStrike" cap="none" dirty="0">
                <a:solidFill>
                  <a:schemeClr val="dk1"/>
                </a:solidFill>
                <a:latin typeface="Calibri"/>
                <a:ea typeface="Calibri"/>
                <a:cs typeface="Calibri"/>
                <a:sym typeface="Calibri"/>
              </a:rPr>
              <a:t> : 1 minute </a:t>
            </a:r>
            <a:r>
              <a:rPr lang="en-US" sz="1000" i="0" u="none" strike="noStrike" cap="none" dirty="0">
                <a:solidFill>
                  <a:schemeClr val="dk1"/>
                </a:solidFill>
                <a:latin typeface="Calibri"/>
                <a:ea typeface="Calibri"/>
                <a:cs typeface="Calibri"/>
                <a:sym typeface="Calibri"/>
              </a:rPr>
              <a:t>(Incorporate as appropriate instructions for hybrid and bilingual events)</a:t>
            </a:r>
          </a:p>
          <a:p>
            <a:pPr marL="179388"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000" b="1" dirty="0"/>
          </a:p>
          <a:p>
            <a:pPr marL="179388"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b="1" i="0" u="none" strike="noStrike" cap="none" dirty="0">
                <a:solidFill>
                  <a:schemeClr val="dk1"/>
                </a:solidFill>
                <a:latin typeface="Calibri"/>
                <a:ea typeface="Calibri"/>
                <a:cs typeface="Calibri"/>
                <a:sym typeface="Calibri"/>
              </a:rPr>
              <a:t>Each </a:t>
            </a:r>
            <a:r>
              <a:rPr lang="en-US" sz="1000" b="1" dirty="0"/>
              <a:t>table has been assigned a </a:t>
            </a:r>
          </a:p>
          <a:p>
            <a:pPr marL="350838"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000" b="1" dirty="0"/>
              <a:t>Main Topic (Inclusion, diversity, equity or access), </a:t>
            </a:r>
          </a:p>
          <a:p>
            <a:pPr marL="350838"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000" b="1" dirty="0"/>
              <a:t>Language (English/French or bilingual - if appropriate)</a:t>
            </a:r>
          </a:p>
          <a:p>
            <a:pPr marL="350838"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000" b="1" dirty="0"/>
              <a:t>Discussion Facilitator/Guide (will ask for a volunteer recorder)</a:t>
            </a:r>
          </a:p>
          <a:p>
            <a:pPr marL="350838"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000" dirty="0"/>
          </a:p>
          <a:p>
            <a:pPr marL="179388" marR="0" lvl="0" algn="l" defTabSz="914400" rtl="0" eaLnBrk="1" fontAlgn="auto" latinLnBrk="0" hangingPunct="1">
              <a:lnSpc>
                <a:spcPct val="100000"/>
              </a:lnSpc>
              <a:spcBef>
                <a:spcPts val="0"/>
              </a:spcBef>
              <a:spcAft>
                <a:spcPts val="0"/>
              </a:spcAft>
              <a:buClr>
                <a:srgbClr val="000000"/>
              </a:buClr>
              <a:buSzPts val="1400"/>
              <a:tabLst/>
              <a:defRPr/>
            </a:pPr>
            <a:r>
              <a:rPr lang="en-US" sz="1000" b="1" dirty="0"/>
              <a:t>Note: Lead In-person or virtual facilitators</a:t>
            </a:r>
            <a:r>
              <a:rPr lang="en-US" sz="1000" dirty="0"/>
              <a:t>: can pre-assign the break-out groups based on the participants expressed areas of interest  in pre-event engagement or have participants choose their seating based on the identified topic and language visible upon entry to the meeting space, or assigned by the virtual meeting host.</a:t>
            </a:r>
          </a:p>
          <a:p>
            <a:pPr marL="179388" marR="0" lvl="0" algn="l" defTabSz="914400" rtl="0" eaLnBrk="1" fontAlgn="auto" latinLnBrk="0" hangingPunct="1">
              <a:lnSpc>
                <a:spcPct val="100000"/>
              </a:lnSpc>
              <a:spcBef>
                <a:spcPts val="0"/>
              </a:spcBef>
              <a:spcAft>
                <a:spcPts val="0"/>
              </a:spcAft>
              <a:buClr>
                <a:srgbClr val="000000"/>
              </a:buClr>
              <a:buSzPts val="1400"/>
              <a:tabLst/>
              <a:defRPr/>
            </a:pPr>
            <a:endParaRPr lang="en-US" sz="1000" b="1" dirty="0"/>
          </a:p>
          <a:p>
            <a:endParaRPr lang="en-US" sz="1000" dirty="0"/>
          </a:p>
          <a:p>
            <a:pPr marL="180975" indent="0"/>
            <a:r>
              <a:rPr lang="en-US" sz="1000" dirty="0"/>
              <a:t>The </a:t>
            </a:r>
            <a:r>
              <a:rPr lang="en-US" sz="1000" b="1" dirty="0"/>
              <a:t>Zoom and in-person </a:t>
            </a:r>
            <a:r>
              <a:rPr lang="en-US" sz="1000" dirty="0"/>
              <a:t>lead facilitators will incorporate enough time (approximately 15 minutes) to conduct their own 1</a:t>
            </a:r>
            <a:r>
              <a:rPr lang="en-US" sz="1000" baseline="30000" dirty="0"/>
              <a:t>st </a:t>
            </a:r>
            <a:r>
              <a:rPr lang="en-US" sz="1000" dirty="0"/>
              <a:t>level report out to  gather information to prepare a summary report to the  whole Hybrid group when the group reconvenes at the established time. </a:t>
            </a:r>
          </a:p>
          <a:p>
            <a:endParaRPr lang="en-US" sz="1000" dirty="0"/>
          </a:p>
          <a:p>
            <a:pPr marL="180975" indent="0"/>
            <a:endParaRPr lang="en-US" sz="1000" b="1" dirty="0"/>
          </a:p>
          <a:p>
            <a:pPr marL="180975" indent="0"/>
            <a:r>
              <a:rPr lang="en-US" sz="1000" b="1" dirty="0"/>
              <a:t>Note :</a:t>
            </a:r>
            <a:r>
              <a:rPr lang="en-US" sz="1000" dirty="0"/>
              <a:t>  To ensure the group will experience a sense of satisfaction in completing their task, Facilitators can refer to the suggested timing for each of the challenge process steps in the Innovation Challenge Timeline Guidelines  and Break-out group Facilitator’s Tips and Training Resource.</a:t>
            </a: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15</a:t>
            </a:fld>
            <a:endParaRPr lang="en-CA"/>
          </a:p>
        </p:txBody>
      </p:sp>
    </p:spTree>
    <p:extLst>
      <p:ext uri="{BB962C8B-B14F-4D97-AF65-F5344CB8AC3E}">
        <p14:creationId xmlns:p14="http://schemas.microsoft.com/office/powerpoint/2010/main" val="3074352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Arial"/>
                <a:ea typeface="Arial"/>
                <a:cs typeface="Arial"/>
                <a:sym typeface="Arial"/>
              </a:rPr>
              <a:t>Lead Facilitator: </a:t>
            </a:r>
            <a:r>
              <a:rPr lang="en-CA" sz="1200" b="1" dirty="0"/>
              <a:t> </a:t>
            </a:r>
            <a:r>
              <a:rPr lang="en-CA" sz="1200" dirty="0"/>
              <a:t>(1 minute)</a:t>
            </a:r>
          </a:p>
          <a:p>
            <a:endParaRPr lang="en-CA" dirty="0"/>
          </a:p>
          <a:p>
            <a:r>
              <a:rPr lang="en-US" sz="1200" b="1" dirty="0"/>
              <a:t>Before we pause the Hybrid Meeting and start the Innovation Challenge</a:t>
            </a:r>
            <a:r>
              <a:rPr lang="en-US" sz="1200" dirty="0"/>
              <a:t>, let’s synchronize our time so that we all come back together at the established time for a summary report out and event wrap-up. </a:t>
            </a:r>
          </a:p>
          <a:p>
            <a:r>
              <a:rPr lang="en-US" dirty="0"/>
              <a:t>  </a:t>
            </a:r>
          </a:p>
          <a:p>
            <a:r>
              <a:rPr lang="en-CA" kern="100" dirty="0">
                <a:effectLst/>
                <a:latin typeface="Calibri" panose="020F0502020204030204" pitchFamily="34" charset="0"/>
                <a:ea typeface="Calibri" panose="020F0502020204030204" pitchFamily="34" charset="0"/>
                <a:cs typeface="Times New Roman" panose="02020603050405020304" pitchFamily="18" charset="0"/>
              </a:rPr>
              <a:t>This will allow time for a 15 – 20 minute report out and wrap-up in the large group or Hybrid meeting space. </a:t>
            </a:r>
          </a:p>
          <a:p>
            <a:r>
              <a:rPr lang="en-US" dirty="0"/>
              <a:t>                                                                                                                                                                                                                                                                                           </a:t>
            </a:r>
          </a:p>
          <a:p>
            <a:endParaRPr lang="en-US" dirty="0"/>
          </a:p>
          <a:p>
            <a:r>
              <a:rPr lang="en-CA" kern="100" dirty="0">
                <a:effectLst/>
                <a:latin typeface="Calibri" panose="020F0502020204030204" pitchFamily="34" charset="0"/>
                <a:ea typeface="Calibri" panose="020F0502020204030204" pitchFamily="34" charset="0"/>
                <a:cs typeface="Times New Roman" panose="02020603050405020304" pitchFamily="18" charset="0"/>
              </a:rPr>
              <a:t>(Have fun and see you at (              )  enter the established time to reconvene.  </a:t>
            </a:r>
          </a:p>
          <a:p>
            <a:r>
              <a:rPr lang="en-CA" b="1" kern="100" dirty="0">
                <a:latin typeface="Calibri" panose="020F0502020204030204" pitchFamily="34" charset="0"/>
                <a:ea typeface="Calibri" panose="020F0502020204030204" pitchFamily="34" charset="0"/>
                <a:cs typeface="Times New Roman" panose="02020603050405020304" pitchFamily="18" charset="0"/>
              </a:rPr>
              <a:t>Note: </a:t>
            </a:r>
            <a:r>
              <a:rPr lang="en-CA" b="1" kern="100" dirty="0">
                <a:effectLst/>
                <a:latin typeface="Calibri" panose="020F0502020204030204" pitchFamily="34" charset="0"/>
                <a:ea typeface="Calibri" panose="020F0502020204030204" pitchFamily="34" charset="0"/>
                <a:cs typeface="Times New Roman" panose="02020603050405020304" pitchFamily="18" charset="0"/>
              </a:rPr>
              <a:t>(</a:t>
            </a:r>
            <a:r>
              <a:rPr lang="en-CA" kern="100" dirty="0">
                <a:effectLst/>
                <a:latin typeface="Calibri" panose="020F0502020204030204" pitchFamily="34" charset="0"/>
                <a:ea typeface="Calibri" panose="020F0502020204030204" pitchFamily="34" charset="0"/>
                <a:cs typeface="Times New Roman" panose="02020603050405020304" pitchFamily="18" charset="0"/>
              </a:rPr>
              <a:t>Typically, one hour) </a:t>
            </a:r>
          </a:p>
          <a:p>
            <a:endParaRPr lang="en-CA" kern="100" dirty="0">
              <a:latin typeface="Calibri" panose="020F0502020204030204" pitchFamily="34" charset="0"/>
              <a:ea typeface="Calibri" panose="020F0502020204030204" pitchFamily="34" charset="0"/>
              <a:cs typeface="Times New Roman" panose="02020603050405020304" pitchFamily="18" charset="0"/>
            </a:endParaRPr>
          </a:p>
          <a:p>
            <a:endParaRPr lang="en-CA"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b="1" dirty="0"/>
              <a:t>Note: </a:t>
            </a:r>
            <a:r>
              <a:rPr lang="en-US" dirty="0"/>
              <a:t>If you are holding a hybrid event  with simultaneous translation let them know you will put the hybrid event and translation on Pause and enter the time the group will reconvene.</a:t>
            </a:r>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16</a:t>
            </a:fld>
            <a:endParaRPr lang="en-CA"/>
          </a:p>
        </p:txBody>
      </p:sp>
    </p:spTree>
    <p:extLst>
      <p:ext uri="{BB962C8B-B14F-4D97-AF65-F5344CB8AC3E}">
        <p14:creationId xmlns:p14="http://schemas.microsoft.com/office/powerpoint/2010/main" val="871985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a:ea typeface="Arial"/>
              <a:cs typeface="Arial"/>
              <a:sym typeface="Arial"/>
            </a:endParaRPr>
          </a:p>
          <a:p>
            <a:r>
              <a:rPr lang="en-US" sz="1200" dirty="0">
                <a:solidFill>
                  <a:schemeClr val="tx1"/>
                </a:solidFill>
                <a:latin typeface="+mn-lt"/>
                <a:ea typeface="+mn-ea"/>
                <a:cs typeface="+mn-cs"/>
              </a:rPr>
              <a:t>(This slide can be on display for 5 minutes as the groups engage in the individual dotmocracy activity)</a:t>
            </a: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17</a:t>
            </a:fld>
            <a:endParaRPr lang="en-CA"/>
          </a:p>
        </p:txBody>
      </p:sp>
    </p:spTree>
    <p:extLst>
      <p:ext uri="{BB962C8B-B14F-4D97-AF65-F5344CB8AC3E}">
        <p14:creationId xmlns:p14="http://schemas.microsoft.com/office/powerpoint/2010/main" val="3435509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 display for the duration of the challenge in person event room, leading up to th1</a:t>
            </a:r>
            <a:r>
              <a:rPr lang="en-CA" baseline="30000" dirty="0"/>
              <a:t>st</a:t>
            </a:r>
            <a:r>
              <a:rPr lang="en-CA" dirty="0"/>
              <a:t> step report out. </a:t>
            </a: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18</a:t>
            </a:fld>
            <a:endParaRPr lang="en-CA"/>
          </a:p>
        </p:txBody>
      </p:sp>
    </p:spTree>
    <p:extLst>
      <p:ext uri="{BB962C8B-B14F-4D97-AF65-F5344CB8AC3E}">
        <p14:creationId xmlns:p14="http://schemas.microsoft.com/office/powerpoint/2010/main" val="710326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609600"/>
            <a:ext cx="5486400" cy="3086100"/>
          </a:xfrm>
        </p:spPr>
      </p:sp>
      <p:sp>
        <p:nvSpPr>
          <p:cNvPr id="3" name="Notes Placeholder 2"/>
          <p:cNvSpPr>
            <a:spLocks noGrp="1"/>
          </p:cNvSpPr>
          <p:nvPr>
            <p:ph type="body" idx="1"/>
          </p:nvPr>
        </p:nvSpPr>
        <p:spPr>
          <a:xfrm>
            <a:off x="304800" y="4019550"/>
            <a:ext cx="6248400" cy="4514850"/>
          </a:xfrm>
        </p:spPr>
        <p:txBody>
          <a:bodyPr/>
          <a:lstStyle/>
          <a:p>
            <a:pPr>
              <a:lnSpc>
                <a:spcPct val="80000"/>
              </a:lnSpc>
              <a:buClr>
                <a:srgbClr val="000000"/>
              </a:buClr>
              <a:buSzPts val="1400"/>
            </a:pPr>
            <a:r>
              <a:rPr lang="en-CA" sz="800" dirty="0">
                <a:latin typeface="Arial"/>
                <a:ea typeface="Arial"/>
                <a:cs typeface="Arial"/>
                <a:sym typeface="Arial"/>
              </a:rPr>
              <a:t>Lead Facilitator: (approx. 15 minutes)</a:t>
            </a:r>
          </a:p>
          <a:p>
            <a:pPr>
              <a:lnSpc>
                <a:spcPct val="80000"/>
              </a:lnSpc>
              <a:buClr>
                <a:srgbClr val="000000"/>
              </a:buClr>
              <a:buSzPts val="1400"/>
            </a:pPr>
            <a:endParaRPr lang="en-CA" sz="800" dirty="0">
              <a:latin typeface="Arial"/>
              <a:ea typeface="Arial"/>
              <a:cs typeface="Arial"/>
              <a:sym typeface="Arial"/>
            </a:endParaRPr>
          </a:p>
          <a:p>
            <a:pPr>
              <a:lnSpc>
                <a:spcPct val="80000"/>
              </a:lnSpc>
              <a:buClr>
                <a:srgbClr val="000000"/>
              </a:buClr>
              <a:buSzPts val="1400"/>
            </a:pPr>
            <a:r>
              <a:rPr lang="en-CA" sz="900" dirty="0"/>
              <a:t>See detailed facilitator training and tips resource for more report ideas.</a:t>
            </a:r>
            <a:endParaRPr lang="en-CA" sz="900" dirty="0">
              <a:latin typeface="Arial"/>
              <a:ea typeface="Arial"/>
              <a:cs typeface="Arial"/>
              <a:sym typeface="Arial"/>
            </a:endParaRPr>
          </a:p>
          <a:p>
            <a:pPr marL="0" marR="0" lvl="0" indent="0" algn="l" rtl="0">
              <a:lnSpc>
                <a:spcPct val="80000"/>
              </a:lnSpc>
              <a:spcBef>
                <a:spcPts val="0"/>
              </a:spcBef>
              <a:spcAft>
                <a:spcPts val="0"/>
              </a:spcAft>
              <a:buClr>
                <a:srgbClr val="000000"/>
              </a:buClr>
              <a:buSzPts val="1400"/>
              <a:buFont typeface="Arial"/>
              <a:buNone/>
            </a:pPr>
            <a:endParaRPr lang="en-CA" sz="800" dirty="0">
              <a:latin typeface="Arial"/>
              <a:ea typeface="Arial"/>
              <a:cs typeface="Arial"/>
              <a:sym typeface="Arial"/>
            </a:endParaRPr>
          </a:p>
          <a:p>
            <a:pPr>
              <a:lnSpc>
                <a:spcPct val="80000"/>
              </a:lnSpc>
              <a:buClr>
                <a:srgbClr val="000000"/>
              </a:buClr>
              <a:buSzPts val="1400"/>
            </a:pPr>
            <a:r>
              <a:rPr lang="en-CA" sz="900" b="1" dirty="0"/>
              <a:t>Note for the Event Lead Facilitator: </a:t>
            </a:r>
            <a:r>
              <a:rPr lang="en-CA" sz="900" dirty="0"/>
              <a:t>The process for report out will vary based on the number of breakout groups and whether the event is an in-person, virtual or hybrid event. Report out tips can be found in the Facilitator Training &amp; Tips Resource</a:t>
            </a:r>
          </a:p>
          <a:p>
            <a:pPr>
              <a:lnSpc>
                <a:spcPct val="80000"/>
              </a:lnSpc>
              <a:buClr>
                <a:srgbClr val="000000"/>
              </a:buClr>
              <a:buSzPts val="1400"/>
            </a:pPr>
            <a:endParaRPr lang="en-CA" sz="800" dirty="0"/>
          </a:p>
          <a:p>
            <a:pPr marL="0" marR="0" lvl="0" indent="0" algn="l" rtl="0">
              <a:lnSpc>
                <a:spcPct val="80000"/>
              </a:lnSpc>
              <a:spcBef>
                <a:spcPts val="0"/>
              </a:spcBef>
              <a:spcAft>
                <a:spcPts val="0"/>
              </a:spcAft>
              <a:buClr>
                <a:srgbClr val="000000"/>
              </a:buClr>
              <a:buSzPts val="1400"/>
              <a:buFont typeface="Arial"/>
              <a:buNone/>
            </a:pPr>
            <a:r>
              <a:rPr lang="en-CA" sz="900" b="1" dirty="0">
                <a:sym typeface="Arial"/>
              </a:rPr>
              <a:t>If the challenge is a hybrid event </a:t>
            </a:r>
            <a:r>
              <a:rPr lang="en-CA" sz="900" dirty="0">
                <a:sym typeface="Arial"/>
              </a:rPr>
              <a:t>the lead facilitator will (15 minutes before the established time to reconvene both the in person and virtual participants) begin to gather information  for their 1st level summary report for the in-person participants as outlined under Hybrid Event.  </a:t>
            </a:r>
            <a:endParaRPr lang="en-CA" sz="900" dirty="0"/>
          </a:p>
          <a:p>
            <a:pPr marL="0" marR="0" lvl="0" indent="0" algn="l" rtl="0">
              <a:lnSpc>
                <a:spcPct val="110000"/>
              </a:lnSpc>
              <a:spcBef>
                <a:spcPts val="0"/>
              </a:spcBef>
              <a:spcAft>
                <a:spcPts val="0"/>
              </a:spcAft>
              <a:buClr>
                <a:srgbClr val="000000"/>
              </a:buClr>
              <a:buSzPts val="1400"/>
              <a:buFont typeface="Arial"/>
              <a:buNone/>
            </a:pPr>
            <a:endParaRPr lang="en-CA" sz="500" b="1" dirty="0"/>
          </a:p>
          <a:p>
            <a:pPr marL="0" marR="0" lvl="0" indent="0" algn="l" rtl="0">
              <a:lnSpc>
                <a:spcPct val="110000"/>
              </a:lnSpc>
              <a:spcBef>
                <a:spcPts val="0"/>
              </a:spcBef>
              <a:spcAft>
                <a:spcPts val="0"/>
              </a:spcAft>
              <a:buClr>
                <a:srgbClr val="000000"/>
              </a:buClr>
              <a:buSzPts val="1400"/>
              <a:buFont typeface="Arial"/>
              <a:buNone/>
            </a:pPr>
            <a:r>
              <a:rPr lang="en-CA" sz="900" b="1" dirty="0"/>
              <a:t>If it is In-person event </a:t>
            </a:r>
            <a:r>
              <a:rPr lang="en-CA" sz="900" dirty="0"/>
              <a:t>the lead facilitator will manage the report out based on the number of groups.  </a:t>
            </a:r>
          </a:p>
          <a:p>
            <a:pPr marL="0" marR="0" lvl="0" indent="0" algn="l" rtl="0">
              <a:lnSpc>
                <a:spcPct val="110000"/>
              </a:lnSpc>
              <a:spcBef>
                <a:spcPts val="0"/>
              </a:spcBef>
              <a:spcAft>
                <a:spcPts val="0"/>
              </a:spcAft>
              <a:buClr>
                <a:srgbClr val="000000"/>
              </a:buClr>
              <a:buSzPts val="1400"/>
              <a:buFont typeface="Arial"/>
              <a:buNone/>
            </a:pPr>
            <a:r>
              <a:rPr lang="en-CA" sz="900" dirty="0"/>
              <a:t>If there are more than one group for each of the “IDEA” topics and additional specific language groups (EN, FR or Bilingual), the in-person Lead Facilitator and designated reps, will circulate around the room to capture notes for each group and synthesize all the group solution topics that will then be shared with the larger in person group by lead facilitator. </a:t>
            </a:r>
          </a:p>
          <a:p>
            <a:pPr marL="0" marR="0" lvl="0" indent="0" algn="l" rtl="0">
              <a:lnSpc>
                <a:spcPct val="110000"/>
              </a:lnSpc>
              <a:spcBef>
                <a:spcPts val="0"/>
              </a:spcBef>
              <a:spcAft>
                <a:spcPts val="0"/>
              </a:spcAft>
              <a:buClr>
                <a:srgbClr val="000000"/>
              </a:buClr>
              <a:buSzPts val="1400"/>
              <a:buFont typeface="Arial"/>
              <a:buNone/>
            </a:pPr>
            <a:endParaRPr lang="en-CA" sz="500" dirty="0"/>
          </a:p>
          <a:p>
            <a:pPr marL="0" marR="0" lvl="0" indent="0" algn="l" rtl="0">
              <a:lnSpc>
                <a:spcPct val="110000"/>
              </a:lnSpc>
              <a:spcBef>
                <a:spcPts val="0"/>
              </a:spcBef>
              <a:spcAft>
                <a:spcPts val="0"/>
              </a:spcAft>
              <a:buClr>
                <a:srgbClr val="000000"/>
              </a:buClr>
              <a:buSzPts val="1400"/>
              <a:buFont typeface="Arial"/>
              <a:buNone/>
            </a:pPr>
            <a:r>
              <a:rPr lang="en-CA" sz="900" b="1" dirty="0"/>
              <a:t>If it is a virtual event </a:t>
            </a:r>
            <a:r>
              <a:rPr lang="en-CA" sz="900" dirty="0"/>
              <a:t>the lead facilitator will reconvene the individual Zoom break out groups to provide a brief 2-minute summary report from each group to the whole virtual meeting space. (10-15 minutes)</a:t>
            </a:r>
          </a:p>
          <a:p>
            <a:pPr marL="0" marR="0" lvl="0" indent="0" algn="l" rtl="0">
              <a:lnSpc>
                <a:spcPct val="110000"/>
              </a:lnSpc>
              <a:spcBef>
                <a:spcPts val="0"/>
              </a:spcBef>
              <a:spcAft>
                <a:spcPts val="0"/>
              </a:spcAft>
              <a:buClr>
                <a:srgbClr val="000000"/>
              </a:buClr>
              <a:buSzPts val="1400"/>
              <a:buFont typeface="Arial"/>
              <a:buNone/>
            </a:pPr>
            <a:endParaRPr lang="en-CA" sz="500" dirty="0"/>
          </a:p>
          <a:p>
            <a:r>
              <a:rPr lang="en-CA" sz="900" b="1" kern="100" dirty="0">
                <a:effectLst/>
                <a:latin typeface="Calibri" panose="020F0502020204030204" pitchFamily="34" charset="0"/>
                <a:ea typeface="Calibri" panose="020F0502020204030204" pitchFamily="34" charset="0"/>
                <a:cs typeface="Times New Roman" panose="02020603050405020304" pitchFamily="18" charset="0"/>
              </a:rPr>
              <a:t>A Hybrid Event report out will be a two-part process. </a:t>
            </a:r>
          </a:p>
          <a:p>
            <a:pPr>
              <a:lnSpc>
                <a:spcPct val="115000"/>
              </a:lnSpc>
              <a:spcAft>
                <a:spcPts val="1000"/>
              </a:spcAft>
            </a:pPr>
            <a:r>
              <a:rPr lang="en-CA" sz="900" b="1" kern="100" dirty="0">
                <a:effectLst/>
                <a:latin typeface="Calibri" panose="020F0502020204030204" pitchFamily="34" charset="0"/>
                <a:ea typeface="Calibri" panose="020F0502020204030204" pitchFamily="34" charset="0"/>
                <a:cs typeface="Times New Roman" panose="02020603050405020304" pitchFamily="18" charset="0"/>
              </a:rPr>
              <a:t>The Virtual Lead Facilitator</a:t>
            </a:r>
            <a:r>
              <a:rPr lang="en-CA" sz="900" kern="100" dirty="0">
                <a:effectLst/>
                <a:latin typeface="Calibri" panose="020F0502020204030204" pitchFamily="34" charset="0"/>
                <a:ea typeface="Calibri" panose="020F0502020204030204" pitchFamily="34" charset="0"/>
                <a:cs typeface="Times New Roman" panose="02020603050405020304" pitchFamily="18" charset="0"/>
              </a:rPr>
              <a:t> will reconvene the individual Zoom breakout rooms to the larger Zoom meeting space ensuring to provide enough time for each group to provide a 2-minute report back to larger zoom group. Assuming 4 groups, one for Inclusion, Diversity, Equity and Access, we suggest allocating a minimum 10 -15 minutes for the report out before the virtual group is scheduled to rejoin the Hybrid Meeting space. This will provide time for the virtual lead facilitator to collect and summarize the solutions and overall experiences to be summarized and shared with the whole hybrid group on behalf of the zoom participants.</a:t>
            </a:r>
          </a:p>
          <a:p>
            <a:pPr marL="0" marR="0" lvl="0" indent="0" algn="l" rtl="0">
              <a:lnSpc>
                <a:spcPct val="110000"/>
              </a:lnSpc>
              <a:spcBef>
                <a:spcPts val="0"/>
              </a:spcBef>
              <a:spcAft>
                <a:spcPts val="0"/>
              </a:spcAft>
              <a:buClr>
                <a:srgbClr val="000000"/>
              </a:buClr>
              <a:buSzPts val="1400"/>
              <a:buFont typeface="Arial"/>
              <a:buNone/>
            </a:pPr>
            <a:r>
              <a:rPr lang="en-CA" sz="800" b="1" dirty="0"/>
              <a:t>The In-person lead facilitator </a:t>
            </a:r>
            <a:r>
              <a:rPr lang="en-CA" sz="800" dirty="0"/>
              <a:t>will similarly manage the report out for the in-person participants based on the number of groups.  </a:t>
            </a:r>
          </a:p>
          <a:p>
            <a:pPr marL="0" marR="0" lvl="0" indent="0" algn="l" rtl="0">
              <a:lnSpc>
                <a:spcPct val="110000"/>
              </a:lnSpc>
              <a:spcBef>
                <a:spcPts val="0"/>
              </a:spcBef>
              <a:spcAft>
                <a:spcPts val="0"/>
              </a:spcAft>
              <a:buClr>
                <a:srgbClr val="000000"/>
              </a:buClr>
              <a:buSzPts val="1400"/>
              <a:buFont typeface="Arial"/>
              <a:buNone/>
            </a:pPr>
            <a:r>
              <a:rPr lang="en-CA" sz="800" dirty="0"/>
              <a:t>If there are more than one group for each of the “IDEA” topics and additional specific language groups (EN, FR or Bilingual), the in-person facilitator and designated reps, will circulate around the room to capture notes for each group and synthesize all the group solution topics. </a:t>
            </a:r>
          </a:p>
          <a:p>
            <a:pPr marL="0" marR="0" lvl="0" indent="0" algn="l" rtl="0">
              <a:lnSpc>
                <a:spcPct val="110000"/>
              </a:lnSpc>
              <a:spcBef>
                <a:spcPts val="0"/>
              </a:spcBef>
              <a:spcAft>
                <a:spcPts val="0"/>
              </a:spcAft>
              <a:buClr>
                <a:srgbClr val="000000"/>
              </a:buClr>
              <a:buSzPts val="1400"/>
              <a:buFont typeface="Arial"/>
              <a:buNone/>
            </a:pPr>
            <a:endParaRPr lang="en-CA" sz="500" dirty="0"/>
          </a:p>
          <a:p>
            <a:pPr marL="0" marR="0" lvl="0" indent="0" algn="l" rtl="0">
              <a:lnSpc>
                <a:spcPct val="110000"/>
              </a:lnSpc>
              <a:spcBef>
                <a:spcPts val="0"/>
              </a:spcBef>
              <a:spcAft>
                <a:spcPts val="0"/>
              </a:spcAft>
              <a:buClr>
                <a:srgbClr val="000000"/>
              </a:buClr>
              <a:buSzPts val="1400"/>
              <a:buFont typeface="Arial"/>
              <a:buNone/>
            </a:pPr>
            <a:r>
              <a:rPr lang="en-CA" sz="800" dirty="0"/>
              <a:t>The </a:t>
            </a:r>
            <a:r>
              <a:rPr lang="en-CA" sz="800" b="1" dirty="0"/>
              <a:t>Lead In-person/event Facilitator </a:t>
            </a:r>
            <a:r>
              <a:rPr lang="en-CA" sz="800" dirty="0"/>
              <a:t>will ask the designated </a:t>
            </a:r>
            <a:r>
              <a:rPr lang="en-CA" sz="800" b="1" dirty="0"/>
              <a:t>Virtual Lead facilitator </a:t>
            </a:r>
            <a:r>
              <a:rPr lang="en-CA" sz="800" dirty="0"/>
              <a:t>to provide a synthesized summary report</a:t>
            </a:r>
            <a:br>
              <a:rPr lang="en-CA" sz="800" dirty="0"/>
            </a:br>
            <a:r>
              <a:rPr lang="en-CA" sz="800" dirty="0"/>
              <a:t>out on behalf of their collective (Virtual Group discussion) and will then provide the in-person  summary report to the larger Hybrid group and wrap up the event. </a:t>
            </a:r>
            <a:endParaRPr lang="en-CA" dirty="0"/>
          </a:p>
        </p:txBody>
      </p:sp>
      <p:sp>
        <p:nvSpPr>
          <p:cNvPr id="4" name="Slide Number Placeholder 3"/>
          <p:cNvSpPr>
            <a:spLocks noGrp="1"/>
          </p:cNvSpPr>
          <p:nvPr>
            <p:ph type="sldNum" sz="quarter" idx="5"/>
          </p:nvPr>
        </p:nvSpPr>
        <p:spPr>
          <a:xfrm>
            <a:off x="6324599" y="8685213"/>
            <a:ext cx="531813" cy="458787"/>
          </a:xfrm>
        </p:spPr>
        <p:txBody>
          <a:bodyPr/>
          <a:lstStyle/>
          <a:p>
            <a:fld id="{B62B5B4C-46C9-4BFB-999E-FD8EE84555FC}" type="slidenum">
              <a:rPr lang="en-CA" smtClean="0"/>
              <a:t>19</a:t>
            </a:fld>
            <a:endParaRPr lang="en-CA" dirty="0"/>
          </a:p>
        </p:txBody>
      </p:sp>
    </p:spTree>
    <p:extLst>
      <p:ext uri="{BB962C8B-B14F-4D97-AF65-F5344CB8AC3E}">
        <p14:creationId xmlns:p14="http://schemas.microsoft.com/office/powerpoint/2010/main" val="347801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38200"/>
            <a:ext cx="5486400" cy="3086100"/>
          </a:xfrm>
        </p:spPr>
      </p:sp>
      <p:sp>
        <p:nvSpPr>
          <p:cNvPr id="3" name="Notes Placeholder 2"/>
          <p:cNvSpPr>
            <a:spLocks noGrp="1"/>
          </p:cNvSpPr>
          <p:nvPr>
            <p:ph type="body" idx="1"/>
          </p:nvPr>
        </p:nvSpPr>
        <p:spPr>
          <a:xfrm>
            <a:off x="677034" y="4191000"/>
            <a:ext cx="5486400" cy="4591050"/>
          </a:xfrm>
        </p:spPr>
        <p:txBody>
          <a:bodyPr/>
          <a:lstStyle/>
          <a:p>
            <a:pPr marL="0" lvl="0" indent="0" algn="l" rtl="0">
              <a:lnSpc>
                <a:spcPct val="100000"/>
              </a:lnSpc>
              <a:spcBef>
                <a:spcPts val="0"/>
              </a:spcBef>
              <a:spcAft>
                <a:spcPts val="0"/>
              </a:spcAft>
              <a:buSzPts val="1400"/>
              <a:buNone/>
            </a:pPr>
            <a:r>
              <a:rPr lang="en-CA" dirty="0">
                <a:latin typeface="Arial"/>
                <a:ea typeface="Arial"/>
                <a:cs typeface="Arial"/>
                <a:sym typeface="Arial"/>
              </a:rPr>
              <a:t>Lead Facilitator: </a:t>
            </a:r>
            <a:r>
              <a:rPr lang="en-CA" dirty="0"/>
              <a:t> (1 minute)</a:t>
            </a:r>
          </a:p>
          <a:p>
            <a:pPr marL="0" lvl="0" indent="0" algn="l" rtl="0">
              <a:lnSpc>
                <a:spcPct val="100000"/>
              </a:lnSpc>
              <a:spcBef>
                <a:spcPts val="0"/>
              </a:spcBef>
              <a:spcAft>
                <a:spcPts val="0"/>
              </a:spcAft>
              <a:buSzPts val="1400"/>
              <a:buNone/>
            </a:pPr>
            <a:endParaRPr lang="en-CA" dirty="0"/>
          </a:p>
          <a:p>
            <a:pPr marL="0" indent="0">
              <a:buSzPct val="80000"/>
            </a:pPr>
            <a:r>
              <a:rPr lang="en-US" dirty="0"/>
              <a:t>The IDEAS4GE  Innovation Challenge was developed to support the IDEAS4GE project and Community Building Events. (Facilitators can </a:t>
            </a:r>
            <a:r>
              <a:rPr lang="en-US" i="1" dirty="0"/>
              <a:t> learn more about the project  @</a:t>
            </a:r>
            <a:r>
              <a:rPr lang="en-US" i="1" dirty="0">
                <a:solidFill>
                  <a:srgbClr val="FF0000"/>
                </a:solidFill>
                <a:hlinkClick r:id="rId3"/>
              </a:rPr>
              <a:t>https://ccew.ca/ideas/</a:t>
            </a:r>
            <a:r>
              <a:rPr lang="en-US" i="1" dirty="0"/>
              <a:t>) </a:t>
            </a:r>
          </a:p>
          <a:p>
            <a:pPr marL="0" indent="0">
              <a:buSzPct val="80000"/>
            </a:pPr>
            <a:endParaRPr lang="en-US" i="1" dirty="0"/>
          </a:p>
          <a:p>
            <a:pPr>
              <a:buSzPct val="80000"/>
            </a:pPr>
            <a:r>
              <a:rPr lang="en-CA" dirty="0"/>
              <a:t>The IDEAS4GE definition handout shown here, is the first of two foundational resources used in developing the Challenge process and will guide our exploration of inclusion, diversity, equity, and access solutions today. (See the IDEAS4GE Definition handout on the solution website) </a:t>
            </a:r>
          </a:p>
          <a:p>
            <a:pPr marL="0" indent="0">
              <a:buSzPct val="80000"/>
              <a:buFont typeface="Wingdings 3" charset="2"/>
              <a:buChar char=""/>
            </a:pPr>
            <a:endParaRPr lang="en-US" b="1" i="1" dirty="0"/>
          </a:p>
          <a:p>
            <a:pPr marL="0" indent="0">
              <a:buSzPct val="80000"/>
            </a:pPr>
            <a:r>
              <a:rPr lang="en-US" b="1" i="1" dirty="0"/>
              <a:t>Note: </a:t>
            </a:r>
            <a:r>
              <a:rPr lang="en-US" i="1" dirty="0"/>
              <a:t>Regardless of whether your challenge activity follows a panel discussion or experts sharing insights into the benefits of </a:t>
            </a:r>
            <a:r>
              <a:rPr lang="en-CA" i="1" dirty="0"/>
              <a:t>integrating Inclusion, Diversity, Equity and Access practices in their daily operations or is a stand-alone activity you will want participants to know that the challenge activity is based on how these concepts may appear in the workplace. </a:t>
            </a:r>
            <a:endParaRPr lang="en-US" i="1" dirty="0"/>
          </a:p>
          <a:p>
            <a:pPr>
              <a:buSzPct val="80000"/>
              <a:buFont typeface="Wingdings 3" charset="2"/>
              <a:buChar char=""/>
            </a:pPr>
            <a:endParaRPr lang="en-US" i="1" dirty="0"/>
          </a:p>
          <a:p>
            <a:r>
              <a:rPr lang="en-CA" i="1" dirty="0"/>
              <a:t>It is  not intended for you  go through each in detail at this time. You may have made them available in pre-event engagement or resource sharing and participants will have then to review during the challenge.</a:t>
            </a:r>
          </a:p>
          <a:p>
            <a:pPr marL="180975" indent="0"/>
            <a:endParaRPr lang="en-CA" dirty="0"/>
          </a:p>
          <a:p>
            <a:r>
              <a:rPr lang="en-CA" i="1" dirty="0"/>
              <a:t>Your organization may have begun to define similar concepts to guide inclusion efforts.</a:t>
            </a:r>
            <a:endParaRPr lang="en-US" i="1" dirty="0">
              <a:solidFill>
                <a:schemeClr val="tx1"/>
              </a:solidFill>
            </a:endParaRPr>
          </a:p>
          <a:p>
            <a:pPr marL="0" indent="0">
              <a:buSzPct val="80000"/>
            </a:pPr>
            <a:endParaRPr lang="en-US" dirty="0">
              <a:solidFill>
                <a:schemeClr val="tx1"/>
              </a:solidFill>
            </a:endParaRPr>
          </a:p>
          <a:p>
            <a:pPr marL="0" indent="0">
              <a:buSzPct val="80000"/>
              <a:buFont typeface="Wingdings 3" charset="2"/>
              <a:buChar char=""/>
            </a:pPr>
            <a:endParaRPr lang="en-US" dirty="0">
              <a:solidFill>
                <a:schemeClr val="tx1"/>
              </a:solidFill>
            </a:endParaRP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2</a:t>
            </a:fld>
            <a:endParaRPr lang="en-CA"/>
          </a:p>
        </p:txBody>
      </p:sp>
    </p:spTree>
    <p:extLst>
      <p:ext uri="{BB962C8B-B14F-4D97-AF65-F5344CB8AC3E}">
        <p14:creationId xmlns:p14="http://schemas.microsoft.com/office/powerpoint/2010/main" val="76583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362450"/>
          </a:xfrm>
        </p:spPr>
        <p:txBody>
          <a:bodyPr/>
          <a:lstStyle/>
          <a:p>
            <a:pPr marL="0" lvl="0" indent="0" algn="l" rtl="0">
              <a:lnSpc>
                <a:spcPct val="100000"/>
              </a:lnSpc>
              <a:spcBef>
                <a:spcPts val="0"/>
              </a:spcBef>
              <a:spcAft>
                <a:spcPts val="0"/>
              </a:spcAft>
              <a:buSzPts val="1400"/>
              <a:buNone/>
            </a:pPr>
            <a:r>
              <a:rPr lang="en-CA" dirty="0">
                <a:latin typeface="Arial"/>
                <a:ea typeface="Arial"/>
                <a:cs typeface="Arial"/>
                <a:sym typeface="Arial"/>
              </a:rPr>
              <a:t>Lead Facilitator: (1 minute)</a:t>
            </a:r>
          </a:p>
          <a:p>
            <a:pPr marL="0" lvl="0" indent="0" algn="l" rtl="0">
              <a:lnSpc>
                <a:spcPct val="100000"/>
              </a:lnSpc>
              <a:spcBef>
                <a:spcPts val="0"/>
              </a:spcBef>
              <a:spcAft>
                <a:spcPts val="0"/>
              </a:spcAft>
              <a:buSzPts val="1400"/>
              <a:buNone/>
            </a:pPr>
            <a:endParaRPr lang="en-CA" dirty="0">
              <a:latin typeface="Arial"/>
              <a:ea typeface="Arial"/>
              <a:cs typeface="Arial"/>
              <a:sym typeface="Arial"/>
            </a:endParaRPr>
          </a:p>
          <a:p>
            <a:pPr marL="0" lvl="0" indent="0" algn="l" rtl="0">
              <a:lnSpc>
                <a:spcPct val="100000"/>
              </a:lnSpc>
              <a:spcBef>
                <a:spcPts val="0"/>
              </a:spcBef>
              <a:spcAft>
                <a:spcPts val="0"/>
              </a:spcAft>
              <a:buSzPts val="1400"/>
              <a:buNone/>
            </a:pPr>
            <a:r>
              <a:rPr lang="en-CA" dirty="0">
                <a:latin typeface="Arial"/>
                <a:ea typeface="Arial"/>
                <a:cs typeface="Arial"/>
                <a:sym typeface="Arial"/>
              </a:rPr>
              <a:t>Thank you for your IDEAS. </a:t>
            </a:r>
          </a:p>
          <a:p>
            <a:pPr marR="0" lvl="0" algn="l" rtl="0">
              <a:lnSpc>
                <a:spcPct val="80000"/>
              </a:lnSpc>
              <a:spcBef>
                <a:spcPts val="0"/>
              </a:spcBef>
              <a:spcAft>
                <a:spcPts val="0"/>
              </a:spcAft>
              <a:buClr>
                <a:srgbClr val="000000"/>
              </a:buClr>
              <a:buSzPts val="1400"/>
              <a:buFont typeface="Arial"/>
              <a:buNone/>
            </a:pPr>
            <a:endParaRPr lang="en-CA" sz="1200" b="1" dirty="0"/>
          </a:p>
          <a:p>
            <a:pPr marR="0" lvl="0" algn="l" rtl="0">
              <a:lnSpc>
                <a:spcPct val="80000"/>
              </a:lnSpc>
              <a:spcBef>
                <a:spcPts val="0"/>
              </a:spcBef>
              <a:spcAft>
                <a:spcPts val="0"/>
              </a:spcAft>
              <a:buClr>
                <a:srgbClr val="000000"/>
              </a:buClr>
              <a:buSzPts val="1400"/>
              <a:buFont typeface="Arial"/>
              <a:buNone/>
            </a:pPr>
            <a:r>
              <a:rPr lang="en-CA" sz="1200" b="1" dirty="0"/>
              <a:t>Wrap-up</a:t>
            </a:r>
            <a:r>
              <a:rPr lang="en-CA" sz="1200" dirty="0"/>
              <a:t> </a:t>
            </a:r>
          </a:p>
          <a:p>
            <a:pPr marR="0" lvl="0" rtl="0">
              <a:lnSpc>
                <a:spcPct val="120000"/>
              </a:lnSpc>
              <a:spcBef>
                <a:spcPts val="0"/>
              </a:spcBef>
              <a:spcAft>
                <a:spcPts val="0"/>
              </a:spcAft>
              <a:buClr>
                <a:srgbClr val="000000"/>
              </a:buClr>
              <a:buSzPts val="1400"/>
              <a:buFont typeface="Arial"/>
              <a:buNone/>
            </a:pPr>
            <a:r>
              <a:rPr lang="en-CA" sz="1200" dirty="0"/>
              <a:t>Through the Innovation Challenge Activity, we very briefly experienced how important discussions and innovative solutions can begin to take shape. We likely also discovered that  arriving at structural, systemic or process solutions is not always easy.  It requires creating a safe, respectful space that allows us to openly acknowledge potential implicit biases that may limit our thinking. It also is clear that for sustainable successful implementation we will need to ensure that those most impacted by the solution participate in its co-creation. </a:t>
            </a:r>
          </a:p>
          <a:p>
            <a:pPr marL="0" lvl="0" indent="0" algn="l" rtl="0">
              <a:lnSpc>
                <a:spcPct val="100000"/>
              </a:lnSpc>
              <a:spcBef>
                <a:spcPts val="0"/>
              </a:spcBef>
              <a:spcAft>
                <a:spcPts val="0"/>
              </a:spcAft>
              <a:buSzPts val="1400"/>
              <a:buNone/>
            </a:pPr>
            <a:endParaRPr lang="en-CA" sz="800" dirty="0">
              <a:latin typeface="Arial"/>
              <a:cs typeface="Arial"/>
              <a:sym typeface="Arial"/>
            </a:endParaRPr>
          </a:p>
          <a:p>
            <a:pPr marL="0" lvl="0" indent="0" algn="l" rtl="0">
              <a:lnSpc>
                <a:spcPct val="100000"/>
              </a:lnSpc>
              <a:spcBef>
                <a:spcPts val="0"/>
              </a:spcBef>
              <a:spcAft>
                <a:spcPts val="0"/>
              </a:spcAft>
              <a:buSzPts val="1400"/>
              <a:buNone/>
            </a:pPr>
            <a:r>
              <a:rPr lang="en-US" dirty="0"/>
              <a:t>When we engage and empower others to explore innovative IDEAS with an intersectional GBA+ gender lens -  a powerful, untapped strategy emerges and the overall well-being and fiscal sustainability of our organizations and community is strengthened. </a:t>
            </a:r>
          </a:p>
          <a:p>
            <a:pPr marL="0" lvl="0" indent="0" algn="l" rtl="0">
              <a:lnSpc>
                <a:spcPct val="100000"/>
              </a:lnSpc>
              <a:spcBef>
                <a:spcPts val="0"/>
              </a:spcBef>
              <a:spcAft>
                <a:spcPts val="0"/>
              </a:spcAft>
              <a:buSzPts val="1400"/>
              <a:buNone/>
            </a:pPr>
            <a:endParaRPr lang="en-US" sz="800" dirty="0">
              <a:solidFill>
                <a:schemeClr val="dk1"/>
              </a:solidFill>
            </a:endParaRPr>
          </a:p>
          <a:p>
            <a:pPr marL="0" lvl="0" indent="0" algn="l" rtl="0">
              <a:lnSpc>
                <a:spcPct val="100000"/>
              </a:lnSpc>
              <a:spcBef>
                <a:spcPts val="0"/>
              </a:spcBef>
              <a:spcAft>
                <a:spcPts val="0"/>
              </a:spcAft>
              <a:buSzPts val="1400"/>
              <a:buNone/>
            </a:pPr>
            <a:r>
              <a:rPr lang="en-US" sz="1200" dirty="0">
                <a:solidFill>
                  <a:schemeClr val="dk1"/>
                </a:solidFill>
              </a:rPr>
              <a:t>Today’s activity is just the beginning of putting IDEAS into Action…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800"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dk1"/>
                </a:solidFill>
              </a:rPr>
              <a:t>If appropriate, this is where the Lead facilitator or Senior Management/</a:t>
            </a:r>
            <a:r>
              <a:rPr lang="en-CA" dirty="0">
                <a:solidFill>
                  <a:schemeClr val="dk1"/>
                </a:solidFill>
              </a:rPr>
              <a:t>Labour</a:t>
            </a:r>
            <a:r>
              <a:rPr lang="en-US" dirty="0">
                <a:solidFill>
                  <a:schemeClr val="dk1"/>
                </a:solidFill>
              </a:rPr>
              <a:t> representative would share the next steps.</a:t>
            </a:r>
            <a:endParaRPr lang="en-US" sz="1200" dirty="0">
              <a:solidFill>
                <a:schemeClr val="dk1"/>
              </a:solidFill>
            </a:endParaRP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20</a:t>
            </a:fld>
            <a:endParaRPr lang="en-CA"/>
          </a:p>
        </p:txBody>
      </p:sp>
    </p:spTree>
    <p:extLst>
      <p:ext uri="{BB962C8B-B14F-4D97-AF65-F5344CB8AC3E}">
        <p14:creationId xmlns:p14="http://schemas.microsoft.com/office/powerpoint/2010/main" val="542117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762000"/>
            <a:ext cx="5486400" cy="3086100"/>
          </a:xfrm>
        </p:spPr>
      </p:sp>
      <p:sp>
        <p:nvSpPr>
          <p:cNvPr id="3" name="Notes Placeholder 2"/>
          <p:cNvSpPr>
            <a:spLocks noGrp="1"/>
          </p:cNvSpPr>
          <p:nvPr>
            <p:ph type="body" idx="1"/>
          </p:nvPr>
        </p:nvSpPr>
        <p:spPr>
          <a:xfrm>
            <a:off x="679450" y="4114800"/>
            <a:ext cx="5486400" cy="3600450"/>
          </a:xfrm>
        </p:spPr>
        <p:txBody>
          <a:bodyPr/>
          <a:lstStyle/>
          <a:p>
            <a:pPr marL="0" lvl="0" indent="0" algn="l" rtl="0">
              <a:lnSpc>
                <a:spcPct val="100000"/>
              </a:lnSpc>
              <a:spcBef>
                <a:spcPts val="0"/>
              </a:spcBef>
              <a:spcAft>
                <a:spcPts val="0"/>
              </a:spcAft>
              <a:buSzPts val="1400"/>
              <a:buNone/>
            </a:pPr>
            <a:r>
              <a:rPr lang="en-CA" dirty="0">
                <a:latin typeface="Arial"/>
                <a:ea typeface="Arial"/>
                <a:cs typeface="Arial"/>
                <a:sym typeface="Arial"/>
              </a:rPr>
              <a:t>Lead Facilitator: </a:t>
            </a:r>
            <a:r>
              <a:rPr lang="en-CA" dirty="0"/>
              <a:t> (1 minute)</a:t>
            </a:r>
          </a:p>
          <a:p>
            <a:pPr marL="0" lvl="0" indent="0" algn="l" rtl="0">
              <a:lnSpc>
                <a:spcPct val="100000"/>
              </a:lnSpc>
              <a:spcBef>
                <a:spcPts val="0"/>
              </a:spcBef>
              <a:spcAft>
                <a:spcPts val="0"/>
              </a:spcAft>
              <a:buSzPts val="1400"/>
              <a:buNone/>
            </a:pPr>
            <a:endParaRPr lang="en-CA" dirty="0">
              <a:highlight>
                <a:srgbClr val="FFFF00"/>
              </a:highlight>
            </a:endParaRPr>
          </a:p>
          <a:p>
            <a:pPr>
              <a:buSzPct val="80000"/>
            </a:pPr>
            <a:r>
              <a:rPr lang="en-US" b="1" dirty="0">
                <a:solidFill>
                  <a:schemeClr val="tx1"/>
                </a:solidFill>
              </a:rPr>
              <a:t>The </a:t>
            </a:r>
            <a:r>
              <a:rPr lang="en-US" b="1" dirty="0"/>
              <a:t> second resource used to create the materials for the innovation challenge activity is a three-page</a:t>
            </a:r>
            <a:r>
              <a:rPr lang="en-CA" b="1" dirty="0"/>
              <a:t> handout</a:t>
            </a:r>
            <a:r>
              <a:rPr lang="en-CA" dirty="0"/>
              <a:t>. This resource was developed by the IDEAS team in consultation with  the KPMG and 50-30 Challenge What Works Took Kit (WWTK) Teams. </a:t>
            </a:r>
          </a:p>
          <a:p>
            <a:pPr>
              <a:buSzPct val="80000"/>
            </a:pPr>
            <a:endParaRPr lang="en-CA" dirty="0">
              <a:highlight>
                <a:srgbClr val="FFFF00"/>
              </a:highlight>
            </a:endParaRPr>
          </a:p>
          <a:p>
            <a:pPr>
              <a:buSzPct val="80000"/>
            </a:pPr>
            <a:r>
              <a:rPr lang="en-CA" dirty="0"/>
              <a:t>It provides an inclusion, diversity, equity, and access lens to explore a variety of topics and resources that </a:t>
            </a:r>
            <a:r>
              <a:rPr lang="en-US" dirty="0"/>
              <a:t>business owners of every size and sector, not-for-profit and civil society organizations and governments at all levels </a:t>
            </a:r>
            <a:r>
              <a:rPr lang="en-CA" dirty="0"/>
              <a:t>identified as important to create an inclusive workplace</a:t>
            </a:r>
          </a:p>
          <a:p>
            <a:pPr>
              <a:buSzPct val="80000"/>
            </a:pPr>
            <a:endParaRPr lang="en-CA" dirty="0"/>
          </a:p>
          <a:p>
            <a:pPr>
              <a:buSzPct val="80000"/>
            </a:pPr>
            <a:r>
              <a:rPr lang="en-CA" dirty="0"/>
              <a:t>Facilitators can learn more about the 50-30 Challenge and the WWTK @</a:t>
            </a:r>
          </a:p>
          <a:p>
            <a:pPr>
              <a:buSzPct val="80000"/>
            </a:pPr>
            <a:r>
              <a:rPr lang="en-CA" dirty="0">
                <a:hlinkClick r:id="rId3"/>
              </a:rPr>
              <a:t>https://whatworkstoolkit.50-30tools.ca/</a:t>
            </a:r>
            <a:endParaRPr lang="en-CA" dirty="0"/>
          </a:p>
          <a:p>
            <a:pPr>
              <a:buSzPct val="80000"/>
            </a:pPr>
            <a:r>
              <a:rPr lang="en-CA" dirty="0"/>
              <a:t> </a:t>
            </a:r>
          </a:p>
          <a:p>
            <a:pPr marL="76200" lvl="0" indent="0">
              <a:buClr>
                <a:schemeClr val="accent1"/>
              </a:buClr>
              <a:buSzPct val="80000"/>
              <a:buFontTx/>
              <a:buNone/>
            </a:pPr>
            <a:endParaRPr lang="en-US" sz="1200" b="1" dirty="0">
              <a:solidFill>
                <a:schemeClr val="tx1"/>
              </a:solidFill>
              <a:latin typeface="+mn-lt"/>
              <a:ea typeface="+mn-ea"/>
              <a:cs typeface="+mn-cs"/>
              <a:sym typeface="Arial"/>
            </a:endParaRP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3</a:t>
            </a:fld>
            <a:endParaRPr lang="en-CA"/>
          </a:p>
        </p:txBody>
      </p:sp>
    </p:spTree>
    <p:extLst>
      <p:ext uri="{BB962C8B-B14F-4D97-AF65-F5344CB8AC3E}">
        <p14:creationId xmlns:p14="http://schemas.microsoft.com/office/powerpoint/2010/main" val="3138638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57650"/>
          </a:xfrm>
        </p:spPr>
        <p:txBody>
          <a:bodyPr/>
          <a:lstStyle/>
          <a:p>
            <a:pPr marL="0" lvl="0" indent="0" algn="l" rtl="0">
              <a:lnSpc>
                <a:spcPct val="100000"/>
              </a:lnSpc>
              <a:spcBef>
                <a:spcPts val="0"/>
              </a:spcBef>
              <a:spcAft>
                <a:spcPts val="0"/>
              </a:spcAft>
              <a:buSzPts val="1400"/>
              <a:buNone/>
            </a:pPr>
            <a:r>
              <a:rPr lang="en-CA" dirty="0">
                <a:latin typeface="Arial"/>
                <a:ea typeface="Arial"/>
                <a:cs typeface="Arial"/>
                <a:sym typeface="Arial"/>
              </a:rPr>
              <a:t>Lead Facilitator: </a:t>
            </a:r>
            <a:r>
              <a:rPr lang="en-CA" dirty="0"/>
              <a:t> (1 minute)</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US" sz="1200" dirty="0">
                <a:latin typeface="Calibri" panose="020F0502020204030204" pitchFamily="34" charset="0"/>
                <a:cs typeface="Calibri" panose="020F0502020204030204" pitchFamily="34" charset="0"/>
              </a:rPr>
              <a:t>You can skip this slide if you do not wish to provide more information about the WWTK at this time, or you can simply invite participants to explore the What Works Tool Kit at their leisure following your event.</a:t>
            </a:r>
          </a:p>
          <a:p>
            <a:pPr marL="0" lvl="0" indent="0" algn="l" rtl="0">
              <a:lnSpc>
                <a:spcPct val="100000"/>
              </a:lnSpc>
              <a:spcBef>
                <a:spcPts val="0"/>
              </a:spcBef>
              <a:spcAft>
                <a:spcPts val="0"/>
              </a:spcAft>
              <a:buSzPts val="1400"/>
              <a:buNone/>
            </a:pPr>
            <a:endParaRPr lang="en-US"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sz="1200" dirty="0">
                <a:latin typeface="Calibri" panose="020F0502020204030204" pitchFamily="34" charset="0"/>
                <a:cs typeface="Calibri" panose="020F0502020204030204" pitchFamily="34" charset="0"/>
              </a:rPr>
              <a:t>------</a:t>
            </a:r>
            <a:endParaRPr lang="fr-CA" sz="1200" dirty="0">
              <a:latin typeface="Calibri" panose="020F0502020204030204" pitchFamily="34" charset="0"/>
              <a:cs typeface="Calibri" panose="020F0502020204030204" pitchFamily="34" charset="0"/>
            </a:endParaRPr>
          </a:p>
          <a:p>
            <a:pPr marL="0" lvl="0" indent="0">
              <a:buSzPct val="80000"/>
            </a:pPr>
            <a:r>
              <a:rPr lang="en-US" b="1" dirty="0">
                <a:solidFill>
                  <a:schemeClr val="tx1"/>
                </a:solidFill>
              </a:rPr>
              <a:t>For your reference: The WWTK is designed for organizations interested  in: </a:t>
            </a:r>
          </a:p>
          <a:p>
            <a:pPr marL="0" lvl="0" indent="0">
              <a:buSzPct val="80000"/>
            </a:pPr>
            <a:endParaRPr lang="en-US" b="1" dirty="0"/>
          </a:p>
          <a:p>
            <a:pPr marL="0" lvl="0" indent="0">
              <a:buSzPct val="80000"/>
            </a:pPr>
            <a:r>
              <a:rPr lang="en-US" b="1" dirty="0">
                <a:solidFill>
                  <a:schemeClr val="tx1"/>
                </a:solidFill>
              </a:rPr>
              <a:t>Achieving Gender Parity </a:t>
            </a:r>
            <a:r>
              <a:rPr lang="en-US" dirty="0">
                <a:solidFill>
                  <a:schemeClr val="tx1"/>
                </a:solidFill>
              </a:rPr>
              <a:t>– with 50 % Women/and/or non-binary persons on Canadian Boards and senior management and,</a:t>
            </a:r>
          </a:p>
          <a:p>
            <a:pPr marL="0" lvl="0" indent="0">
              <a:buSzPct val="80000"/>
            </a:pPr>
            <a:endParaRPr lang="en-US" b="1" dirty="0">
              <a:solidFill>
                <a:schemeClr val="tx1"/>
              </a:solidFill>
            </a:endParaRPr>
          </a:p>
          <a:p>
            <a:pPr marL="0" lvl="0" indent="0">
              <a:buSzPct val="80000"/>
            </a:pPr>
            <a:r>
              <a:rPr lang="en-US" b="1" dirty="0">
                <a:solidFill>
                  <a:schemeClr val="tx1"/>
                </a:solidFill>
              </a:rPr>
              <a:t>Significant Representation </a:t>
            </a:r>
            <a:r>
              <a:rPr lang="en-US" dirty="0">
                <a:solidFill>
                  <a:schemeClr val="tx1"/>
                </a:solidFill>
              </a:rPr>
              <a:t>– of 30% representation of other equity deserving groups within our communities,  including</a:t>
            </a:r>
          </a:p>
          <a:p>
            <a:pPr marL="457200" lvl="0" indent="-381000">
              <a:buClr>
                <a:schemeClr val="accent1"/>
              </a:buClr>
              <a:buSzPct val="80000"/>
              <a:buFont typeface="Wingdings 3" charset="2"/>
              <a:buChar char=""/>
            </a:pPr>
            <a:r>
              <a:rPr lang="en-US" sz="1200" dirty="0">
                <a:solidFill>
                  <a:schemeClr val="tx1"/>
                </a:solidFill>
                <a:latin typeface="+mn-lt"/>
                <a:ea typeface="+mn-ea"/>
                <a:cs typeface="+mn-cs"/>
                <a:sym typeface="Arial"/>
              </a:rPr>
              <a:t>Racialized, Black, and/or People of Colour,</a:t>
            </a:r>
          </a:p>
          <a:p>
            <a:pPr marL="457200" lvl="0" indent="-381000">
              <a:buClr>
                <a:schemeClr val="accent1"/>
              </a:buClr>
              <a:buSzPct val="80000"/>
              <a:buFont typeface="Wingdings 3" charset="2"/>
              <a:buChar char=""/>
            </a:pPr>
            <a:r>
              <a:rPr lang="en-US" sz="1200" dirty="0">
                <a:solidFill>
                  <a:schemeClr val="tx1"/>
                </a:solidFill>
                <a:latin typeface="+mn-lt"/>
                <a:ea typeface="+mn-ea"/>
                <a:cs typeface="+mn-cs"/>
                <a:sym typeface="Arial"/>
              </a:rPr>
              <a:t>People living with disabilities (including invisible and episodic disabilities),</a:t>
            </a:r>
          </a:p>
          <a:p>
            <a:pPr marL="457200" lvl="0" indent="-381000">
              <a:buClr>
                <a:schemeClr val="accent1"/>
              </a:buClr>
              <a:buSzPct val="80000"/>
              <a:buFont typeface="Wingdings 3" charset="2"/>
              <a:buChar char=""/>
            </a:pPr>
            <a:r>
              <a:rPr lang="en-US" sz="1200" dirty="0">
                <a:solidFill>
                  <a:schemeClr val="tx1"/>
                </a:solidFill>
                <a:latin typeface="+mn-lt"/>
                <a:ea typeface="+mn-ea"/>
                <a:cs typeface="+mn-cs"/>
                <a:sym typeface="Arial"/>
              </a:rPr>
              <a:t>2SLGBTQ+ and/or gender and sexually diverse individuals and</a:t>
            </a:r>
          </a:p>
          <a:p>
            <a:pPr marL="457200" lvl="0" indent="-381000">
              <a:buClr>
                <a:schemeClr val="accent1"/>
              </a:buClr>
              <a:buSzPct val="80000"/>
              <a:buFont typeface="Wingdings 3" charset="2"/>
              <a:buChar char=""/>
            </a:pPr>
            <a:r>
              <a:rPr lang="en-US" sz="1200" dirty="0">
                <a:solidFill>
                  <a:schemeClr val="tx1"/>
                </a:solidFill>
                <a:latin typeface="+mn-lt"/>
                <a:ea typeface="+mn-ea"/>
                <a:cs typeface="+mn-cs"/>
                <a:sym typeface="Arial"/>
              </a:rPr>
              <a:t>Indigenous Peoples</a:t>
            </a:r>
          </a:p>
          <a:p>
            <a:pPr marL="76200" lvl="0" indent="0">
              <a:buClr>
                <a:schemeClr val="accent1"/>
              </a:buClr>
              <a:buSzPct val="80000"/>
              <a:buFont typeface="Wingdings 3" charset="2"/>
              <a:buNone/>
            </a:pPr>
            <a:endParaRPr lang="en-US" sz="1200" dirty="0">
              <a:solidFill>
                <a:schemeClr val="tx1"/>
              </a:solidFill>
              <a:latin typeface="+mn-lt"/>
              <a:ea typeface="+mn-ea"/>
              <a:cs typeface="+mn-cs"/>
              <a:sym typeface="Arial"/>
            </a:endParaRP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4</a:t>
            </a:fld>
            <a:endParaRPr lang="en-CA"/>
          </a:p>
        </p:txBody>
      </p:sp>
    </p:spTree>
    <p:extLst>
      <p:ext uri="{BB962C8B-B14F-4D97-AF65-F5344CB8AC3E}">
        <p14:creationId xmlns:p14="http://schemas.microsoft.com/office/powerpoint/2010/main" val="725017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1038" y="609600"/>
            <a:ext cx="5486400" cy="3086100"/>
          </a:xfrm>
        </p:spPr>
      </p:sp>
      <p:sp>
        <p:nvSpPr>
          <p:cNvPr id="3" name="Notes Placeholder 2"/>
          <p:cNvSpPr>
            <a:spLocks noGrp="1"/>
          </p:cNvSpPr>
          <p:nvPr>
            <p:ph type="body" idx="1"/>
          </p:nvPr>
        </p:nvSpPr>
        <p:spPr>
          <a:xfrm>
            <a:off x="681038" y="3962400"/>
            <a:ext cx="5486400" cy="3981450"/>
          </a:xfrm>
        </p:spPr>
        <p:txBody>
          <a:bodyPr/>
          <a:lstStyle/>
          <a:p>
            <a:pPr marL="0" marR="0" lvl="0" indent="0" algn="l" rtl="0">
              <a:lnSpc>
                <a:spcPct val="90000"/>
              </a:lnSpc>
              <a:spcBef>
                <a:spcPts val="0"/>
              </a:spcBef>
              <a:spcAft>
                <a:spcPts val="0"/>
              </a:spcAft>
              <a:buClr>
                <a:schemeClr val="dk1"/>
              </a:buClr>
              <a:buSzPts val="1190"/>
              <a:buFont typeface="Calibri"/>
              <a:buNone/>
            </a:pPr>
            <a:r>
              <a:rPr lang="en-CA" sz="1000" dirty="0">
                <a:latin typeface="Arial"/>
                <a:ea typeface="Arial"/>
                <a:cs typeface="Arial"/>
                <a:sym typeface="Arial"/>
              </a:rPr>
              <a:t>Lead Facilitator:</a:t>
            </a:r>
            <a:r>
              <a:rPr lang="en-CA" sz="1000" dirty="0"/>
              <a:t>(1.30 minutes)</a:t>
            </a:r>
          </a:p>
          <a:p>
            <a:pPr marL="0" marR="0" lvl="0" indent="0" algn="l" rtl="0">
              <a:lnSpc>
                <a:spcPct val="90000"/>
              </a:lnSpc>
              <a:spcBef>
                <a:spcPts val="0"/>
              </a:spcBef>
              <a:spcAft>
                <a:spcPts val="0"/>
              </a:spcAft>
              <a:buClr>
                <a:schemeClr val="dk1"/>
              </a:buClr>
              <a:buSzPts val="1190"/>
              <a:buFont typeface="Calibri"/>
              <a:buNone/>
            </a:pPr>
            <a:endParaRPr lang="en-CA" sz="1000" dirty="0"/>
          </a:p>
          <a:p>
            <a:pPr lvl="0">
              <a:lnSpc>
                <a:spcPct val="90000"/>
              </a:lnSpc>
              <a:buClr>
                <a:schemeClr val="dk1"/>
              </a:buClr>
              <a:buSzPts val="1190"/>
            </a:pPr>
            <a:r>
              <a:rPr lang="en-CA" sz="1000" dirty="0">
                <a:solidFill>
                  <a:schemeClr val="dk1"/>
                </a:solidFill>
                <a:latin typeface="Arial"/>
                <a:ea typeface="Arial"/>
                <a:cs typeface="Arial"/>
                <a:sym typeface="Arial"/>
              </a:rPr>
              <a:t>The items listed for each of the (IDEA) headings are b</a:t>
            </a:r>
            <a:r>
              <a:rPr lang="en-CA" sz="1000" dirty="0"/>
              <a:t>ased on stakeholder engagement in the body of work by BPW Canada/CCEW and extensive consultations with KPMG and 50-30 ecosystem partners. We know there are many ways to make an impact, and that  there is no one- size-fits-all solution.  </a:t>
            </a:r>
          </a:p>
          <a:p>
            <a:pPr marL="0" marR="0" lvl="0" indent="0" algn="l" rtl="0">
              <a:lnSpc>
                <a:spcPct val="90000"/>
              </a:lnSpc>
              <a:spcBef>
                <a:spcPts val="0"/>
              </a:spcBef>
              <a:spcAft>
                <a:spcPts val="0"/>
              </a:spcAft>
              <a:buClr>
                <a:schemeClr val="dk1"/>
              </a:buClr>
              <a:buSzPts val="1190"/>
              <a:buFont typeface="Calibri"/>
              <a:buNone/>
            </a:pPr>
            <a:endParaRPr lang="en-CA" sz="1000" dirty="0"/>
          </a:p>
          <a:p>
            <a:pPr marL="0" marR="0" lvl="0" indent="0" algn="l" rtl="0">
              <a:lnSpc>
                <a:spcPct val="90000"/>
              </a:lnSpc>
              <a:spcBef>
                <a:spcPts val="0"/>
              </a:spcBef>
              <a:spcAft>
                <a:spcPts val="0"/>
              </a:spcAft>
              <a:buClr>
                <a:schemeClr val="dk1"/>
              </a:buClr>
              <a:buSzPts val="1190"/>
              <a:buFont typeface="Calibri"/>
              <a:buNone/>
            </a:pPr>
            <a:r>
              <a:rPr lang="en-CA" sz="1000" dirty="0"/>
              <a:t>There is, however, one consistent question organizations broaching the topic of gender equality ask, and that is </a:t>
            </a:r>
            <a:r>
              <a:rPr lang="en-CA" sz="1000" b="1" dirty="0"/>
              <a:t>Where and How do I Begin?</a:t>
            </a:r>
            <a:endParaRPr lang="en-CA" sz="1000" dirty="0"/>
          </a:p>
          <a:p>
            <a:pPr marL="0" marR="0" lvl="0" indent="0" algn="l" rtl="0">
              <a:lnSpc>
                <a:spcPct val="90000"/>
              </a:lnSpc>
              <a:spcBef>
                <a:spcPts val="0"/>
              </a:spcBef>
              <a:spcAft>
                <a:spcPts val="0"/>
              </a:spcAft>
              <a:buClr>
                <a:schemeClr val="dk1"/>
              </a:buClr>
              <a:buSzPts val="1105"/>
              <a:buFont typeface="Calibri"/>
              <a:buNone/>
            </a:pPr>
            <a:endParaRPr lang="en-CA" sz="1000" b="1" dirty="0"/>
          </a:p>
          <a:p>
            <a:pPr marL="0" marR="0" lvl="0" indent="0" algn="l" rtl="0">
              <a:lnSpc>
                <a:spcPct val="90000"/>
              </a:lnSpc>
              <a:spcBef>
                <a:spcPts val="0"/>
              </a:spcBef>
              <a:spcAft>
                <a:spcPts val="0"/>
              </a:spcAft>
              <a:buClr>
                <a:schemeClr val="dk1"/>
              </a:buClr>
              <a:buSzPts val="1105"/>
              <a:buFont typeface="Calibri"/>
              <a:buNone/>
            </a:pPr>
            <a:r>
              <a:rPr lang="en-CA" sz="1000" b="0" dirty="0"/>
              <a:t>Under each of the main topics of Inclusion, Diversity, Equity or Access you will see four to five key areas of opportunity. </a:t>
            </a:r>
            <a:endParaRPr lang="en-CA" sz="1000" dirty="0"/>
          </a:p>
          <a:p>
            <a:pPr marL="0" marR="0" lvl="0" indent="0" algn="l" rtl="0">
              <a:lnSpc>
                <a:spcPct val="90000"/>
              </a:lnSpc>
              <a:spcBef>
                <a:spcPts val="0"/>
              </a:spcBef>
              <a:spcAft>
                <a:spcPts val="0"/>
              </a:spcAft>
              <a:buClr>
                <a:schemeClr val="dk1"/>
              </a:buClr>
              <a:buSzPts val="1105"/>
              <a:buFont typeface="Calibri"/>
              <a:buNone/>
            </a:pPr>
            <a:endParaRPr lang="en-CA" sz="1000" b="0" dirty="0"/>
          </a:p>
          <a:p>
            <a:pPr marL="0" marR="0" lvl="0" indent="0" algn="l" rtl="0">
              <a:lnSpc>
                <a:spcPct val="120000"/>
              </a:lnSpc>
              <a:spcBef>
                <a:spcPts val="0"/>
              </a:spcBef>
              <a:spcAft>
                <a:spcPts val="0"/>
              </a:spcAft>
              <a:buClr>
                <a:schemeClr val="dk1"/>
              </a:buClr>
              <a:buSzPts val="1020"/>
              <a:buFont typeface="Arial"/>
              <a:buNone/>
            </a:pPr>
            <a:r>
              <a:rPr lang="en-CA" sz="1000" dirty="0">
                <a:solidFill>
                  <a:schemeClr val="dk1"/>
                </a:solidFill>
                <a:latin typeface="Arial"/>
                <a:ea typeface="Arial"/>
                <a:cs typeface="Arial"/>
                <a:sym typeface="Arial"/>
              </a:rPr>
              <a:t>We know</a:t>
            </a:r>
            <a:r>
              <a:rPr lang="en-CA" sz="1000" b="0" dirty="0"/>
              <a:t> that gender equality as demonstrated by a more balanced representation, equitable opportunities</a:t>
            </a:r>
            <a:r>
              <a:rPr lang="en-CA" sz="1000" dirty="0"/>
              <a:t> and access that values the </a:t>
            </a:r>
            <a:r>
              <a:rPr lang="en-CA" sz="1000" b="0" dirty="0"/>
              <a:t>contributions by women in all their diversity to the Canadian economy and society, will only be achieved through impactful Inclusion, Diversity, Equity and Access solutions. </a:t>
            </a:r>
          </a:p>
          <a:p>
            <a:pPr marL="0" marR="0" lvl="0" indent="0" algn="l" rtl="0">
              <a:lnSpc>
                <a:spcPct val="120000"/>
              </a:lnSpc>
              <a:spcBef>
                <a:spcPts val="0"/>
              </a:spcBef>
              <a:spcAft>
                <a:spcPts val="0"/>
              </a:spcAft>
              <a:buClr>
                <a:schemeClr val="dk1"/>
              </a:buClr>
              <a:buSzPts val="1020"/>
              <a:buFont typeface="Arial"/>
              <a:buNone/>
            </a:pPr>
            <a:endParaRPr lang="en-CA" sz="1000" dirty="0"/>
          </a:p>
          <a:p>
            <a:pPr marL="0" marR="0" lvl="0" indent="0" algn="l" rtl="0">
              <a:lnSpc>
                <a:spcPct val="120000"/>
              </a:lnSpc>
              <a:spcBef>
                <a:spcPts val="0"/>
              </a:spcBef>
              <a:spcAft>
                <a:spcPts val="0"/>
              </a:spcAft>
              <a:buClr>
                <a:schemeClr val="dk1"/>
              </a:buClr>
              <a:buSzPts val="1020"/>
              <a:buFont typeface="Arial"/>
              <a:buNone/>
            </a:pPr>
            <a:r>
              <a:rPr lang="en-CA" sz="1000" b="0" dirty="0"/>
              <a:t>It will take the </a:t>
            </a:r>
            <a:r>
              <a:rPr lang="en-CA" sz="1000" dirty="0"/>
              <a:t>collaborative engagement of multi-stakeholders across all sectors of society working in partnership with those most impacted by the systemic barriers and obstacles. Many of these challenges were acerbated by the pandemic and their lingering fallout continues today.  </a:t>
            </a:r>
          </a:p>
          <a:p>
            <a:pPr marL="457200" marR="0" lvl="0" indent="-228600" algn="l" rtl="0">
              <a:lnSpc>
                <a:spcPct val="90000"/>
              </a:lnSpc>
              <a:spcBef>
                <a:spcPts val="0"/>
              </a:spcBef>
              <a:spcAft>
                <a:spcPts val="0"/>
              </a:spcAft>
              <a:buClr>
                <a:srgbClr val="000000"/>
              </a:buClr>
              <a:buSzPts val="1400"/>
              <a:buFont typeface="Arial"/>
              <a:buNone/>
            </a:pPr>
            <a:endParaRPr lang="en-CA" sz="1000" b="1" dirty="0"/>
          </a:p>
          <a:p>
            <a:pPr marL="82550" marR="0" lvl="0" algn="l" rtl="0">
              <a:lnSpc>
                <a:spcPct val="90000"/>
              </a:lnSpc>
              <a:spcBef>
                <a:spcPts val="0"/>
              </a:spcBef>
              <a:spcAft>
                <a:spcPts val="0"/>
              </a:spcAft>
              <a:buClr>
                <a:srgbClr val="000000"/>
              </a:buClr>
              <a:buSzPts val="1400"/>
              <a:buFont typeface="Arial"/>
              <a:buNone/>
            </a:pPr>
            <a:r>
              <a:rPr lang="en-CA" sz="1000" b="1" dirty="0"/>
              <a:t>We know what the issues are &amp; NOW is the time for tangible solutions and meaningful actions!</a:t>
            </a:r>
            <a:endParaRPr lang="en-CA" sz="1000" dirty="0"/>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5</a:t>
            </a:fld>
            <a:endParaRPr lang="en-CA"/>
          </a:p>
        </p:txBody>
      </p:sp>
    </p:spTree>
    <p:extLst>
      <p:ext uri="{BB962C8B-B14F-4D97-AF65-F5344CB8AC3E}">
        <p14:creationId xmlns:p14="http://schemas.microsoft.com/office/powerpoint/2010/main" val="1714302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CA" dirty="0">
                <a:latin typeface="Arial"/>
                <a:ea typeface="Arial"/>
                <a:cs typeface="Arial"/>
                <a:sym typeface="Arial"/>
              </a:rPr>
              <a:t>Lead Facilitator:</a:t>
            </a:r>
            <a:r>
              <a:rPr lang="en-CA" dirty="0"/>
              <a:t>(30 seconds)</a:t>
            </a:r>
          </a:p>
          <a:p>
            <a:pPr marL="0" lvl="0" indent="0" algn="l" rtl="0">
              <a:lnSpc>
                <a:spcPct val="100000"/>
              </a:lnSpc>
              <a:spcBef>
                <a:spcPts val="0"/>
              </a:spcBef>
              <a:spcAft>
                <a:spcPts val="0"/>
              </a:spcAft>
              <a:buSzPts val="1400"/>
              <a:buNone/>
            </a:pPr>
            <a:endParaRPr lang="en-CA" dirty="0"/>
          </a:p>
          <a:p>
            <a:pPr marL="0" indent="0">
              <a:buSzPct val="80000"/>
              <a:buFont typeface="Wingdings 3" charset="2"/>
              <a:buNone/>
            </a:pPr>
            <a:r>
              <a:rPr lang="en-US" b="1" dirty="0">
                <a:solidFill>
                  <a:schemeClr val="tx1"/>
                </a:solidFill>
              </a:rPr>
              <a:t>The IDEAS4Gender Equality Innovation Challenge</a:t>
            </a:r>
          </a:p>
          <a:p>
            <a:pPr marL="0" indent="0">
              <a:buSzPct val="80000"/>
              <a:buFont typeface="Wingdings 3" charset="2"/>
              <a:buNone/>
            </a:pPr>
            <a:r>
              <a:rPr lang="en-US" b="0" dirty="0">
                <a:solidFill>
                  <a:schemeClr val="tx1"/>
                </a:solidFill>
              </a:rPr>
              <a:t>Is about</a:t>
            </a:r>
          </a:p>
          <a:p>
            <a:pPr marL="0" indent="0">
              <a:buSzPct val="80000"/>
              <a:buFont typeface="Wingdings 3" charset="2"/>
              <a:buNone/>
            </a:pPr>
            <a:endParaRPr lang="en-US" b="0" dirty="0">
              <a:solidFill>
                <a:schemeClr val="tx1"/>
              </a:solidFill>
            </a:endParaRPr>
          </a:p>
          <a:p>
            <a:pPr marL="185738" lvl="0" indent="-185738">
              <a:buSzPct val="80000"/>
              <a:buFont typeface="Wingdings 3" charset="2"/>
              <a:buChar char=""/>
            </a:pPr>
            <a:r>
              <a:rPr lang="en-US" dirty="0">
                <a:solidFill>
                  <a:schemeClr val="tx1"/>
                </a:solidFill>
              </a:rPr>
              <a:t>Sharing our diverse experiences and insights to develop a Shared Understanding of the topic we have chosen to discuss</a:t>
            </a:r>
          </a:p>
          <a:p>
            <a:pPr marL="0" lvl="0" indent="0">
              <a:buSzPct val="80000"/>
              <a:buFont typeface="Wingdings 3" charset="2"/>
              <a:buChar char=""/>
            </a:pPr>
            <a:endParaRPr lang="en-US" dirty="0">
              <a:solidFill>
                <a:schemeClr val="tx1"/>
              </a:solidFill>
            </a:endParaRPr>
          </a:p>
          <a:p>
            <a:pPr marL="185738" lvl="0" indent="-185738">
              <a:buSzPct val="80000"/>
              <a:buFont typeface="Wingdings 3" charset="2"/>
              <a:buChar char=""/>
            </a:pPr>
            <a:r>
              <a:rPr lang="en-US" dirty="0">
                <a:solidFill>
                  <a:schemeClr val="tx1"/>
                </a:solidFill>
              </a:rPr>
              <a:t>Identifying Myths and Biases that may impact our topic and solution-building</a:t>
            </a:r>
          </a:p>
          <a:p>
            <a:pPr marL="185738" lvl="0" indent="-185738">
              <a:buSzPct val="80000"/>
            </a:pPr>
            <a:endParaRPr lang="en-US" dirty="0">
              <a:solidFill>
                <a:schemeClr val="tx1"/>
              </a:solidFill>
            </a:endParaRPr>
          </a:p>
          <a:p>
            <a:pPr marL="185738" lvl="0" indent="-185738">
              <a:buSzPct val="80000"/>
              <a:buFont typeface="Wingdings 3" charset="2"/>
              <a:buChar char=""/>
            </a:pPr>
            <a:r>
              <a:rPr lang="en-US" dirty="0">
                <a:solidFill>
                  <a:schemeClr val="tx1"/>
                </a:solidFill>
              </a:rPr>
              <a:t>Generating impactful systemic IDEAS for Gender Equality</a:t>
            </a:r>
          </a:p>
          <a:p>
            <a:pPr marL="185738" lvl="0" indent="-185738">
              <a:buSzPct val="80000"/>
              <a:buFont typeface="Wingdings 3" charset="2"/>
              <a:buChar char=""/>
            </a:pPr>
            <a:endParaRPr lang="en-US" dirty="0">
              <a:solidFill>
                <a:schemeClr val="tx1"/>
              </a:solidFill>
            </a:endParaRPr>
          </a:p>
          <a:p>
            <a:pPr marL="185738" lvl="0" indent="-185738">
              <a:buSzPct val="80000"/>
              <a:buFont typeface="Wingdings 3" charset="2"/>
              <a:buChar char=""/>
            </a:pPr>
            <a:r>
              <a:rPr lang="en-US" dirty="0">
                <a:solidFill>
                  <a:schemeClr val="tx1"/>
                </a:solidFill>
              </a:rPr>
              <a:t>Ultimately taking steps to put our IDEAS into Action</a:t>
            </a:r>
          </a:p>
          <a:p>
            <a:pPr marL="0" lvl="0" indent="0">
              <a:buSzPct val="80000"/>
              <a:buFont typeface="Wingdings 3" charset="2"/>
              <a:buChar char=""/>
            </a:pPr>
            <a:endParaRPr lang="en-US" dirty="0">
              <a:solidFill>
                <a:schemeClr val="tx1"/>
              </a:solidFill>
            </a:endParaRPr>
          </a:p>
          <a:p>
            <a:pPr marL="0" indent="0">
              <a:buSzPct val="80000"/>
              <a:buFont typeface="Wingdings 3" charset="2"/>
              <a:buNone/>
            </a:pPr>
            <a:endParaRPr lang="en-US" b="0" dirty="0">
              <a:solidFill>
                <a:schemeClr val="tx1"/>
              </a:solidFill>
            </a:endParaRP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6</a:t>
            </a:fld>
            <a:endParaRPr lang="en-CA"/>
          </a:p>
        </p:txBody>
      </p:sp>
    </p:spTree>
    <p:extLst>
      <p:ext uri="{BB962C8B-B14F-4D97-AF65-F5344CB8AC3E}">
        <p14:creationId xmlns:p14="http://schemas.microsoft.com/office/powerpoint/2010/main" val="502719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1009650"/>
            <a:ext cx="5486400" cy="3086100"/>
          </a:xfrm>
        </p:spPr>
      </p:sp>
      <p:sp>
        <p:nvSpPr>
          <p:cNvPr id="3" name="Notes Placeholder 2"/>
          <p:cNvSpPr>
            <a:spLocks noGrp="1"/>
          </p:cNvSpPr>
          <p:nvPr>
            <p:ph type="body" idx="1"/>
          </p:nvPr>
        </p:nvSpPr>
        <p:spPr>
          <a:xfrm>
            <a:off x="685800" y="4246563"/>
            <a:ext cx="5486400" cy="4438650"/>
          </a:xfrm>
        </p:spPr>
        <p:txBody>
          <a:bodyPr/>
          <a:lstStyle/>
          <a:p>
            <a:pPr marL="457200" lvl="0" indent="-228600" algn="l" rtl="0">
              <a:lnSpc>
                <a:spcPct val="100000"/>
              </a:lnSpc>
              <a:spcBef>
                <a:spcPts val="0"/>
              </a:spcBef>
              <a:spcAft>
                <a:spcPts val="0"/>
              </a:spcAft>
              <a:buSzPts val="1400"/>
              <a:buNone/>
            </a:pPr>
            <a:r>
              <a:rPr lang="en-CA" dirty="0">
                <a:latin typeface="Arial"/>
                <a:ea typeface="Arial"/>
                <a:cs typeface="Arial"/>
                <a:sym typeface="Arial"/>
              </a:rPr>
              <a:t>Lead Facilitator:</a:t>
            </a:r>
            <a:r>
              <a:rPr lang="en-US" dirty="0"/>
              <a:t> (1 minute)</a:t>
            </a:r>
          </a:p>
          <a:p>
            <a:pPr marL="457200" lvl="0" indent="-228600" algn="l" rtl="0">
              <a:lnSpc>
                <a:spcPct val="100000"/>
              </a:lnSpc>
              <a:spcBef>
                <a:spcPts val="0"/>
              </a:spcBef>
              <a:spcAft>
                <a:spcPts val="0"/>
              </a:spcAft>
              <a:buSzPts val="1400"/>
              <a:buNone/>
            </a:pPr>
            <a:endParaRPr lang="en-US" dirty="0"/>
          </a:p>
          <a:p>
            <a:pPr marL="180975" lvl="0" indent="4763" algn="l" rtl="0">
              <a:lnSpc>
                <a:spcPct val="100000"/>
              </a:lnSpc>
              <a:spcBef>
                <a:spcPts val="0"/>
              </a:spcBef>
              <a:spcAft>
                <a:spcPts val="0"/>
              </a:spcAft>
              <a:buSzPts val="1400"/>
              <a:buNone/>
            </a:pPr>
            <a:r>
              <a:rPr lang="en-US" sz="1200" dirty="0"/>
              <a:t>As we prepare to engage in the innovation challenge, we invite you to consider that this is </a:t>
            </a:r>
          </a:p>
          <a:p>
            <a:pPr marL="180975" lvl="0" indent="47625" algn="l" rtl="0">
              <a:lnSpc>
                <a:spcPct val="100000"/>
              </a:lnSpc>
              <a:spcBef>
                <a:spcPts val="0"/>
              </a:spcBef>
              <a:spcAft>
                <a:spcPts val="0"/>
              </a:spcAft>
              <a:buSzPts val="1400"/>
              <a:buNone/>
            </a:pPr>
            <a:endParaRPr lang="en-US" sz="1200" dirty="0"/>
          </a:p>
          <a:p>
            <a:pPr marL="228611" lvl="0">
              <a:buClr>
                <a:schemeClr val="accent1"/>
              </a:buClr>
              <a:buSzPct val="80000"/>
            </a:pPr>
            <a:r>
              <a:rPr lang="en-US" sz="1200" b="1" dirty="0">
                <a:solidFill>
                  <a:schemeClr val="tx1"/>
                </a:solidFill>
                <a:latin typeface="+mn-lt"/>
                <a:ea typeface="+mn-ea"/>
                <a:cs typeface="+mn-cs"/>
                <a:sym typeface="Arial"/>
              </a:rPr>
              <a:t>An interactive learning experience </a:t>
            </a:r>
          </a:p>
          <a:p>
            <a:pPr marL="685834" lvl="0" indent="-457223">
              <a:buClr>
                <a:schemeClr val="accent1"/>
              </a:buClr>
              <a:buSzPct val="80000"/>
              <a:buFont typeface="Wingdings 3" charset="2"/>
              <a:buChar char=""/>
            </a:pPr>
            <a:endParaRPr lang="en-US" sz="1200" dirty="0">
              <a:solidFill>
                <a:schemeClr val="tx1"/>
              </a:solidFill>
              <a:latin typeface="+mn-lt"/>
              <a:ea typeface="+mn-ea"/>
              <a:cs typeface="+mn-cs"/>
              <a:sym typeface="Arial"/>
            </a:endParaRPr>
          </a:p>
          <a:p>
            <a:pPr marL="228611" lvl="0" indent="0">
              <a:buClr>
                <a:schemeClr val="accent1"/>
              </a:buClr>
              <a:buSzPct val="80000"/>
              <a:buFont typeface="Wingdings 3" charset="2"/>
              <a:buNone/>
            </a:pPr>
            <a:r>
              <a:rPr lang="en-US" sz="1200" b="1" dirty="0">
                <a:solidFill>
                  <a:schemeClr val="tx1"/>
                </a:solidFill>
                <a:latin typeface="+mn-lt"/>
                <a:ea typeface="+mn-ea"/>
                <a:cs typeface="+mn-cs"/>
                <a:sym typeface="Arial"/>
              </a:rPr>
              <a:t>Which Recognizes</a:t>
            </a:r>
          </a:p>
          <a:p>
            <a:pPr marL="685834" indent="-457223">
              <a:buClr>
                <a:schemeClr val="accent1"/>
              </a:buClr>
              <a:buSzPct val="80000"/>
              <a:buFont typeface="Wingdings 3" charset="2"/>
              <a:buChar char=""/>
            </a:pPr>
            <a:r>
              <a:rPr lang="en-US" sz="1200" dirty="0">
                <a:solidFill>
                  <a:schemeClr val="tx1"/>
                </a:solidFill>
                <a:latin typeface="+mn-lt"/>
                <a:ea typeface="+mn-ea"/>
                <a:cs typeface="+mn-cs"/>
                <a:sym typeface="Arial"/>
              </a:rPr>
              <a:t>That everyone h</a:t>
            </a:r>
            <a:r>
              <a:rPr lang="en-US" sz="1200" dirty="0">
                <a:solidFill>
                  <a:schemeClr val="tx1"/>
                </a:solidFill>
                <a:latin typeface="+mn-lt"/>
                <a:ea typeface="+mn-ea"/>
                <a:cs typeface="+mn-cs"/>
              </a:rPr>
              <a:t>as something to offer to the discussion and that, </a:t>
            </a:r>
          </a:p>
          <a:p>
            <a:pPr marL="685834" lvl="0" indent="-457223">
              <a:buClr>
                <a:schemeClr val="accent1"/>
              </a:buClr>
              <a:buSzPct val="80000"/>
              <a:buFont typeface="Wingdings 3" charset="2"/>
              <a:buChar char=""/>
            </a:pPr>
            <a:r>
              <a:rPr lang="en-US" sz="1200" dirty="0">
                <a:solidFill>
                  <a:schemeClr val="tx1"/>
                </a:solidFill>
                <a:latin typeface="+mn-lt"/>
                <a:ea typeface="+mn-ea"/>
                <a:cs typeface="+mn-cs"/>
                <a:sym typeface="Arial"/>
              </a:rPr>
              <a:t>We all approach issues from a different lens</a:t>
            </a:r>
          </a:p>
          <a:p>
            <a:pPr marL="228611" lvl="0" indent="0">
              <a:buClr>
                <a:schemeClr val="accent1"/>
              </a:buClr>
              <a:buSzPct val="80000"/>
              <a:buFont typeface="Wingdings 3" charset="2"/>
              <a:buNone/>
            </a:pPr>
            <a:endParaRPr lang="en-US" sz="1200" dirty="0">
              <a:solidFill>
                <a:schemeClr val="tx1"/>
              </a:solidFill>
              <a:latin typeface="+mn-lt"/>
              <a:ea typeface="+mn-ea"/>
              <a:cs typeface="+mn-cs"/>
              <a:sym typeface="Arial"/>
            </a:endParaRPr>
          </a:p>
          <a:p>
            <a:pPr marL="228611" lvl="0" indent="0">
              <a:buClr>
                <a:schemeClr val="accent1"/>
              </a:buClr>
              <a:buSzPct val="80000"/>
              <a:buFont typeface="Wingdings 3" charset="2"/>
              <a:buNone/>
            </a:pPr>
            <a:r>
              <a:rPr lang="en-US" sz="1200" b="1" dirty="0">
                <a:solidFill>
                  <a:schemeClr val="tx1"/>
                </a:solidFill>
                <a:latin typeface="+mn-lt"/>
                <a:ea typeface="+mn-ea"/>
                <a:cs typeface="+mn-cs"/>
                <a:sym typeface="Arial"/>
              </a:rPr>
              <a:t>We invite you to </a:t>
            </a:r>
            <a:endParaRPr lang="en-US" sz="1200" b="1" dirty="0">
              <a:solidFill>
                <a:schemeClr val="tx1"/>
              </a:solidFill>
              <a:latin typeface="+mn-lt"/>
              <a:ea typeface="+mn-ea"/>
              <a:cs typeface="+mn-cs"/>
            </a:endParaRPr>
          </a:p>
          <a:p>
            <a:pPr marL="685834" lvl="0" indent="-457223">
              <a:buClr>
                <a:schemeClr val="accent1"/>
              </a:buClr>
              <a:buSzPct val="80000"/>
              <a:buFont typeface="Wingdings 3" charset="2"/>
              <a:buChar char=""/>
            </a:pPr>
            <a:r>
              <a:rPr lang="en-US" sz="1200" dirty="0">
                <a:solidFill>
                  <a:schemeClr val="tx1"/>
                </a:solidFill>
                <a:latin typeface="+mn-lt"/>
                <a:ea typeface="+mn-ea"/>
                <a:cs typeface="+mn-cs"/>
                <a:sym typeface="Arial"/>
              </a:rPr>
              <a:t>Be mindful of your perspectives, emotions, and those of others and,</a:t>
            </a:r>
            <a:endParaRPr lang="en-US" sz="1200" dirty="0">
              <a:solidFill>
                <a:schemeClr val="tx1"/>
              </a:solidFill>
              <a:latin typeface="+mn-lt"/>
              <a:ea typeface="+mn-ea"/>
              <a:cs typeface="+mn-cs"/>
            </a:endParaRPr>
          </a:p>
          <a:p>
            <a:pPr marL="685834" lvl="0" indent="-457223">
              <a:buClr>
                <a:schemeClr val="accent1"/>
              </a:buClr>
              <a:buSzPct val="80000"/>
              <a:buFont typeface="Wingdings 3" charset="2"/>
              <a:buChar char=""/>
            </a:pPr>
            <a:r>
              <a:rPr lang="en-US" sz="1200" dirty="0">
                <a:solidFill>
                  <a:schemeClr val="tx1"/>
                </a:solidFill>
                <a:latin typeface="+mn-lt"/>
                <a:ea typeface="+mn-ea"/>
                <a:cs typeface="+mn-cs"/>
                <a:sym typeface="Arial"/>
              </a:rPr>
              <a:t>Be respectfully open to new and different ideas</a:t>
            </a:r>
          </a:p>
          <a:p>
            <a:pPr marL="685834" lvl="0" indent="-457223">
              <a:buClr>
                <a:schemeClr val="accent1"/>
              </a:buClr>
              <a:buSzPct val="80000"/>
              <a:buFont typeface="Wingdings 3" charset="2"/>
              <a:buChar char=""/>
            </a:pPr>
            <a:endParaRPr lang="en-US" sz="1200" dirty="0">
              <a:solidFill>
                <a:schemeClr val="tx1"/>
              </a:solidFill>
              <a:latin typeface="+mn-lt"/>
              <a:ea typeface="+mn-ea"/>
              <a:cs typeface="+mn-cs"/>
              <a:sym typeface="Arial"/>
            </a:endParaRPr>
          </a:p>
          <a:p>
            <a:pPr marL="228611" lvl="0" indent="0">
              <a:buClr>
                <a:schemeClr val="accent1"/>
              </a:buClr>
              <a:buSzPct val="80000"/>
              <a:buFont typeface="Wingdings 3" charset="2"/>
              <a:buNone/>
            </a:pPr>
            <a:r>
              <a:rPr lang="en-US" sz="1200" b="1" dirty="0">
                <a:solidFill>
                  <a:schemeClr val="tx1"/>
                </a:solidFill>
                <a:latin typeface="+mn-lt"/>
                <a:ea typeface="+mn-ea"/>
                <a:cs typeface="+mn-cs"/>
                <a:sym typeface="Arial"/>
              </a:rPr>
              <a:t>We welcome and encourage </a:t>
            </a:r>
          </a:p>
          <a:p>
            <a:pPr marL="685834" marR="0" lvl="0" indent="-457223" algn="l" defTabSz="914400" rtl="0" eaLnBrk="1" fontAlgn="auto" latinLnBrk="0" hangingPunct="1">
              <a:lnSpc>
                <a:spcPct val="100000"/>
              </a:lnSpc>
              <a:spcBef>
                <a:spcPts val="0"/>
              </a:spcBef>
              <a:spcAft>
                <a:spcPts val="0"/>
              </a:spcAft>
              <a:buClr>
                <a:schemeClr val="accent1"/>
              </a:buClr>
              <a:buSzPct val="80000"/>
              <a:buFont typeface="Wingdings 3" charset="2"/>
              <a:buChar char=""/>
              <a:tabLst/>
              <a:defRPr/>
            </a:pPr>
            <a:r>
              <a:rPr lang="en-US" sz="1200" dirty="0">
                <a:solidFill>
                  <a:schemeClr val="tx1"/>
                </a:solidFill>
                <a:latin typeface="+mn-lt"/>
                <a:ea typeface="+mn-ea"/>
                <a:cs typeface="+mn-cs"/>
                <a:sym typeface="Arial"/>
              </a:rPr>
              <a:t>You to share insights and Ideas but there is no pressure to share personal experiences</a:t>
            </a:r>
          </a:p>
          <a:p>
            <a:pPr marL="685834" lvl="0" indent="-457223">
              <a:buClr>
                <a:schemeClr val="accent1"/>
              </a:buClr>
              <a:buSzPct val="80000"/>
              <a:buFont typeface="Wingdings 3" charset="2"/>
              <a:buChar char=""/>
            </a:pPr>
            <a:r>
              <a:rPr lang="en-US" sz="1200" dirty="0">
                <a:solidFill>
                  <a:schemeClr val="tx1"/>
                </a:solidFill>
                <a:latin typeface="+mn-lt"/>
                <a:ea typeface="+mn-ea"/>
                <a:cs typeface="+mn-cs"/>
              </a:rPr>
              <a:t>M</a:t>
            </a:r>
            <a:r>
              <a:rPr lang="en-US" sz="1200" dirty="0">
                <a:solidFill>
                  <a:schemeClr val="tx1"/>
                </a:solidFill>
                <a:latin typeface="+mn-lt"/>
                <a:ea typeface="+mn-ea"/>
                <a:cs typeface="+mn-cs"/>
                <a:sym typeface="Arial"/>
              </a:rPr>
              <a:t>indfulness, openness, and respect as they are key to innovative solution-building</a:t>
            </a:r>
          </a:p>
          <a:p>
            <a:pPr marL="228611" lvl="0" indent="0">
              <a:buClr>
                <a:schemeClr val="accent1"/>
              </a:buClr>
              <a:buSzPct val="80000"/>
              <a:buFont typeface="Wingdings 3" charset="2"/>
              <a:buNone/>
            </a:pPr>
            <a:endParaRPr lang="en-US" sz="1200" dirty="0">
              <a:solidFill>
                <a:schemeClr val="tx1"/>
              </a:solidFill>
              <a:latin typeface="+mn-lt"/>
              <a:ea typeface="+mn-ea"/>
              <a:cs typeface="+mn-cs"/>
              <a:sym typeface="Arial"/>
            </a:endParaRPr>
          </a:p>
          <a:p>
            <a:pPr marL="228611" lvl="0" indent="0">
              <a:buClr>
                <a:schemeClr val="accent1"/>
              </a:buClr>
              <a:buSzPct val="80000"/>
              <a:buFont typeface="Wingdings 3" charset="2"/>
              <a:buNone/>
            </a:pPr>
            <a:r>
              <a:rPr lang="en-US" sz="1200" b="1" dirty="0">
                <a:solidFill>
                  <a:schemeClr val="tx1"/>
                </a:solidFill>
                <a:latin typeface="+mn-lt"/>
                <a:ea typeface="+mn-ea"/>
                <a:cs typeface="+mn-cs"/>
                <a:sym typeface="Arial"/>
              </a:rPr>
              <a:t>In your discussions </a:t>
            </a:r>
          </a:p>
          <a:p>
            <a:pPr marL="685834" lvl="0" indent="-457223">
              <a:buClr>
                <a:schemeClr val="accent1"/>
              </a:buClr>
              <a:buSzPct val="80000"/>
              <a:buFont typeface="Wingdings 3" charset="2"/>
              <a:buChar char=""/>
            </a:pPr>
            <a:r>
              <a:rPr lang="en-US" sz="1200" dirty="0">
                <a:solidFill>
                  <a:schemeClr val="tx1"/>
                </a:solidFill>
                <a:latin typeface="+mn-lt"/>
                <a:ea typeface="+mn-ea"/>
                <a:cs typeface="+mn-cs"/>
              </a:rPr>
              <a:t>You may feel the need to take a break - please feel free to do so</a:t>
            </a:r>
            <a:endParaRPr lang="en-US" sz="1200" dirty="0"/>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7</a:t>
            </a:fld>
            <a:endParaRPr lang="en-CA"/>
          </a:p>
        </p:txBody>
      </p:sp>
    </p:spTree>
    <p:extLst>
      <p:ext uri="{BB962C8B-B14F-4D97-AF65-F5344CB8AC3E}">
        <p14:creationId xmlns:p14="http://schemas.microsoft.com/office/powerpoint/2010/main" val="2343058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38200"/>
            <a:ext cx="5486400" cy="3086100"/>
          </a:xfrm>
        </p:spPr>
      </p:sp>
      <p:sp>
        <p:nvSpPr>
          <p:cNvPr id="3" name="Notes Placeholder 2"/>
          <p:cNvSpPr>
            <a:spLocks noGrp="1"/>
          </p:cNvSpPr>
          <p:nvPr>
            <p:ph type="body" idx="1"/>
          </p:nvPr>
        </p:nvSpPr>
        <p:spPr>
          <a:xfrm>
            <a:off x="685800" y="4323556"/>
            <a:ext cx="5486400" cy="4591050"/>
          </a:xfrm>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latin typeface="Arial"/>
                <a:ea typeface="Arial"/>
                <a:cs typeface="Arial"/>
                <a:sym typeface="Arial"/>
              </a:rPr>
              <a:t>Lead Facilitator:</a:t>
            </a:r>
            <a:r>
              <a:rPr lang="en-CA" dirty="0"/>
              <a:t>(1 minutes)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b="1" dirty="0"/>
          </a:p>
          <a:p>
            <a:pPr marL="444500" marR="0" lvl="0" indent="-360363"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b="1" dirty="0"/>
              <a:t> Let’s get started</a:t>
            </a:r>
            <a:r>
              <a:rPr lang="en-CA" dirty="0"/>
              <a:t>: (incorporate as appropriate instructions related to hybrid and/or bilingual events)</a:t>
            </a:r>
          </a:p>
          <a:p>
            <a:pPr marL="114300" lvl="0" indent="0">
              <a:buClr>
                <a:schemeClr val="accent1"/>
              </a:buClr>
              <a:buSzPct val="80000"/>
              <a:buFont typeface="Wingdings 3" charset="2"/>
              <a:buNone/>
            </a:pPr>
            <a:endParaRPr lang="en-CA" baseline="0" dirty="0"/>
          </a:p>
          <a:p>
            <a:pPr marL="114300" lvl="0" indent="0">
              <a:buClr>
                <a:schemeClr val="accent1"/>
              </a:buClr>
              <a:buSzPct val="80000"/>
              <a:buFont typeface="Wingdings 3" charset="2"/>
              <a:buNone/>
            </a:pPr>
            <a:r>
              <a:rPr lang="en-CA" baseline="0" dirty="0"/>
              <a:t>When we begin the challenge, we will put the hybrid meeting on pause and temporarily say goodbye to our virtual participants. </a:t>
            </a:r>
          </a:p>
          <a:p>
            <a:pPr marL="457200" lvl="0" indent="-342900">
              <a:buClr>
                <a:schemeClr val="accent1"/>
              </a:buClr>
              <a:buSzPct val="80000"/>
              <a:buFont typeface="Wingdings 3" charset="2"/>
              <a:buChar char=""/>
            </a:pPr>
            <a:r>
              <a:rPr lang="en-CA" baseline="0" dirty="0"/>
              <a:t>They will enter their virtual zoom breakout groups, and </a:t>
            </a:r>
          </a:p>
          <a:p>
            <a:pPr marL="457200" lvl="0" indent="-342900">
              <a:buClr>
                <a:schemeClr val="accent1"/>
              </a:buClr>
              <a:buSzPct val="80000"/>
              <a:buFont typeface="Wingdings 3" charset="2"/>
              <a:buChar char=""/>
            </a:pPr>
            <a:r>
              <a:rPr lang="en-CA" dirty="0"/>
              <a:t>O</a:t>
            </a:r>
            <a:r>
              <a:rPr lang="en-CA" baseline="0" dirty="0"/>
              <a:t>ur in-person participants will engage in their break-out discussion at their tables</a:t>
            </a:r>
          </a:p>
          <a:p>
            <a:pPr marL="457200" lvl="0" indent="-342900">
              <a:buClr>
                <a:schemeClr val="accent1"/>
              </a:buClr>
              <a:buSzPct val="80000"/>
              <a:buFont typeface="Wingdings 3" charset="2"/>
              <a:buChar char=""/>
            </a:pPr>
            <a:endParaRPr lang="en-US" sz="1200" dirty="0">
              <a:solidFill>
                <a:schemeClr val="tx1"/>
              </a:solidFill>
              <a:latin typeface="+mn-lt"/>
              <a:ea typeface="+mn-ea"/>
              <a:cs typeface="+mn-cs"/>
            </a:endParaRPr>
          </a:p>
          <a:p>
            <a:pPr marL="457200" lvl="0" indent="-342900">
              <a:buClr>
                <a:schemeClr val="accent1"/>
              </a:buClr>
              <a:buSzPct val="80000"/>
              <a:buFont typeface="Wingdings 3" charset="2"/>
              <a:buChar char=""/>
            </a:pPr>
            <a:r>
              <a:rPr lang="en-US" sz="1200" dirty="0">
                <a:solidFill>
                  <a:schemeClr val="tx1"/>
                </a:solidFill>
                <a:latin typeface="+mn-lt"/>
                <a:ea typeface="+mn-ea"/>
                <a:cs typeface="+mn-cs"/>
              </a:rPr>
              <a:t>Simultaneous translation will not take place during the breakout discussion.</a:t>
            </a:r>
          </a:p>
          <a:p>
            <a:pPr marL="457200" lvl="0" indent="-342900">
              <a:buClr>
                <a:schemeClr val="accent1"/>
              </a:buClr>
              <a:buSzPct val="80000"/>
              <a:buFont typeface="Wingdings 3" charset="2"/>
              <a:buChar char=""/>
            </a:pPr>
            <a:endParaRPr lang="en-US" sz="1200" dirty="0">
              <a:solidFill>
                <a:schemeClr val="tx1"/>
              </a:solidFill>
              <a:latin typeface="+mn-lt"/>
              <a:ea typeface="+mn-ea"/>
              <a:cs typeface="+mn-cs"/>
            </a:endParaRPr>
          </a:p>
          <a:p>
            <a:pPr marL="457200" lvl="0" indent="-342900">
              <a:buClr>
                <a:schemeClr val="accent1"/>
              </a:buClr>
              <a:buSzPct val="80000"/>
              <a:buFont typeface="Wingdings 3" charset="2"/>
              <a:buChar char=""/>
            </a:pPr>
            <a:r>
              <a:rPr lang="en-US" sz="1200" dirty="0">
                <a:solidFill>
                  <a:schemeClr val="tx1"/>
                </a:solidFill>
                <a:latin typeface="+mn-lt"/>
                <a:ea typeface="+mn-ea"/>
                <a:cs typeface="+mn-cs"/>
              </a:rPr>
              <a:t>As such,  we have assigned the </a:t>
            </a:r>
            <a:r>
              <a:rPr lang="en-US" sz="1200" b="1" dirty="0">
                <a:solidFill>
                  <a:schemeClr val="tx1"/>
                </a:solidFill>
                <a:latin typeface="+mn-lt"/>
                <a:ea typeface="+mn-ea"/>
                <a:cs typeface="+mn-cs"/>
              </a:rPr>
              <a:t>main topics of  (Inclusion, Diversity, Equity or Access) </a:t>
            </a:r>
            <a:r>
              <a:rPr lang="en-US" sz="1200" dirty="0">
                <a:solidFill>
                  <a:schemeClr val="tx1"/>
                </a:solidFill>
                <a:latin typeface="+mn-lt"/>
                <a:ea typeface="+mn-ea"/>
                <a:cs typeface="+mn-cs"/>
              </a:rPr>
              <a:t>and the </a:t>
            </a:r>
            <a:r>
              <a:rPr lang="en-US" sz="1200" b="1" dirty="0">
                <a:solidFill>
                  <a:schemeClr val="tx1"/>
                </a:solidFill>
                <a:latin typeface="+mn-lt"/>
                <a:ea typeface="+mn-ea"/>
                <a:cs typeface="+mn-cs"/>
              </a:rPr>
              <a:t>language for interaction (French, Bilingual, English) </a:t>
            </a:r>
            <a:r>
              <a:rPr lang="en-US" sz="1200" dirty="0">
                <a:solidFill>
                  <a:schemeClr val="tx1"/>
                </a:solidFill>
                <a:latin typeface="+mn-lt"/>
                <a:ea typeface="+mn-ea"/>
                <a:cs typeface="+mn-cs"/>
              </a:rPr>
              <a:t>according to identified area of interest and preferred language of engagement in the registration and pre-event page.</a:t>
            </a:r>
          </a:p>
          <a:p>
            <a:pPr marL="457200" lvl="0" indent="-342900">
              <a:buClr>
                <a:schemeClr val="accent1"/>
              </a:buClr>
              <a:buSzPct val="80000"/>
              <a:buFont typeface="Wingdings 3" charset="2"/>
              <a:buChar char=""/>
            </a:pPr>
            <a:endParaRPr lang="en-US" sz="1200" dirty="0">
              <a:solidFill>
                <a:schemeClr val="tx1"/>
              </a:solidFill>
              <a:latin typeface="+mn-lt"/>
              <a:ea typeface="+mn-ea"/>
              <a:cs typeface="+mn-cs"/>
            </a:endParaRPr>
          </a:p>
          <a:p>
            <a:pPr marL="114300" lvl="0">
              <a:buClr>
                <a:schemeClr val="accent1"/>
              </a:buClr>
              <a:buSzPct val="80000"/>
              <a:defRPr/>
            </a:pPr>
            <a:r>
              <a:rPr lang="en-US" sz="1200" dirty="0">
                <a:solidFill>
                  <a:schemeClr val="tx1"/>
                </a:solidFill>
                <a:latin typeface="+mn-lt"/>
                <a:ea typeface="+mn-ea"/>
                <a:cs typeface="+mn-cs"/>
              </a:rPr>
              <a:t>We have strived to achieve a balanced number of participants at each table (however,</a:t>
            </a:r>
            <a:r>
              <a:rPr lang="en-US" dirty="0"/>
              <a:t> before </a:t>
            </a:r>
            <a:r>
              <a:rPr lang="en-US" sz="1200" dirty="0">
                <a:solidFill>
                  <a:schemeClr val="tx1"/>
                </a:solidFill>
                <a:latin typeface="+mn-lt"/>
                <a:ea typeface="+mn-ea"/>
                <a:cs typeface="+mn-cs"/>
              </a:rPr>
              <a:t>we begin,  if it will assist </a:t>
            </a:r>
            <a:r>
              <a:rPr lang="en-US" dirty="0">
                <a:solidFill>
                  <a:schemeClr val="tx1"/>
                </a:solidFill>
                <a:latin typeface="+mn-lt"/>
                <a:ea typeface="+mn-ea"/>
                <a:cs typeface="+mn-cs"/>
              </a:rPr>
              <a:t>you in </a:t>
            </a:r>
            <a:r>
              <a:rPr lang="en-US" sz="1200" dirty="0">
                <a:solidFill>
                  <a:schemeClr val="tx1"/>
                </a:solidFill>
                <a:latin typeface="+mn-lt"/>
                <a:ea typeface="+mn-ea"/>
                <a:cs typeface="+mn-cs"/>
              </a:rPr>
              <a:t>more fully engaging in the challenge discussions or if members of the same organization would like to split up to network with others, you are free to shift to another table)</a:t>
            </a: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8</a:t>
            </a:fld>
            <a:endParaRPr lang="en-CA"/>
          </a:p>
        </p:txBody>
      </p:sp>
    </p:spTree>
    <p:extLst>
      <p:ext uri="{BB962C8B-B14F-4D97-AF65-F5344CB8AC3E}">
        <p14:creationId xmlns:p14="http://schemas.microsoft.com/office/powerpoint/2010/main" val="670558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65163"/>
            <a:ext cx="5486400" cy="3086100"/>
          </a:xfrm>
        </p:spPr>
      </p:sp>
      <p:sp>
        <p:nvSpPr>
          <p:cNvPr id="3" name="Notes Placeholder 2"/>
          <p:cNvSpPr>
            <a:spLocks noGrp="1"/>
          </p:cNvSpPr>
          <p:nvPr>
            <p:ph type="body" idx="1"/>
          </p:nvPr>
        </p:nvSpPr>
        <p:spPr>
          <a:xfrm>
            <a:off x="685800" y="4038599"/>
            <a:ext cx="5486400" cy="4440237"/>
          </a:xfrm>
        </p:spPr>
        <p:txBody>
          <a:bodyPr/>
          <a:lstStyle/>
          <a:p>
            <a:pPr lvl="0">
              <a:buClr>
                <a:schemeClr val="accent1"/>
              </a:buClr>
              <a:buSzPct val="80000"/>
              <a:buFont typeface="Wingdings 3" charset="2"/>
              <a:buNone/>
            </a:pPr>
            <a:r>
              <a:rPr lang="en-CA" dirty="0">
                <a:latin typeface="Arial"/>
                <a:ea typeface="Arial"/>
                <a:cs typeface="Arial"/>
                <a:sym typeface="Arial"/>
              </a:rPr>
              <a:t>Lead Facilitator: </a:t>
            </a:r>
            <a:r>
              <a:rPr lang="en-US" dirty="0">
                <a:solidFill>
                  <a:schemeClr val="tx1"/>
                </a:solidFill>
                <a:latin typeface="+mn-lt"/>
                <a:ea typeface="+mn-ea"/>
                <a:cs typeface="+mn-cs"/>
              </a:rPr>
              <a:t>(1:30 minutes)</a:t>
            </a:r>
          </a:p>
          <a:p>
            <a:pPr>
              <a:buClr>
                <a:schemeClr val="accent1"/>
              </a:buClr>
              <a:buSzPct val="80000"/>
            </a:pPr>
            <a:r>
              <a:rPr lang="en-CA" sz="1100" dirty="0"/>
              <a:t>(incorporate as appropriate instructions related to hybrid and/or  bilingual events)</a:t>
            </a:r>
          </a:p>
          <a:p>
            <a:pPr lvl="0">
              <a:buClr>
                <a:schemeClr val="accent1"/>
              </a:buClr>
              <a:buSzPct val="80000"/>
              <a:buFont typeface="Wingdings 3" charset="2"/>
              <a:buNone/>
            </a:pPr>
            <a:endParaRPr lang="en-US" dirty="0">
              <a:solidFill>
                <a:schemeClr val="tx1"/>
              </a:solidFill>
              <a:latin typeface="+mn-lt"/>
              <a:ea typeface="+mn-ea"/>
              <a:cs typeface="+mn-cs"/>
            </a:endParaRPr>
          </a:p>
          <a:p>
            <a:pPr lvl="0">
              <a:buClr>
                <a:schemeClr val="accent1"/>
              </a:buClr>
              <a:buSzPct val="80000"/>
              <a:buFont typeface="Wingdings 3" charset="2"/>
              <a:buNone/>
            </a:pPr>
            <a:r>
              <a:rPr lang="en-US" sz="1100" dirty="0">
                <a:solidFill>
                  <a:schemeClr val="tx1"/>
                </a:solidFill>
                <a:latin typeface="+mn-lt"/>
                <a:ea typeface="+mn-ea"/>
                <a:cs typeface="+mn-cs"/>
              </a:rPr>
              <a:t>When we officially break into our discussion groups, you will start with an individual activity.</a:t>
            </a:r>
          </a:p>
          <a:p>
            <a:pPr lvl="0">
              <a:buClr>
                <a:schemeClr val="accent1"/>
              </a:buClr>
              <a:buSzPct val="80000"/>
              <a:buFont typeface="Wingdings 3" charset="2"/>
              <a:buNone/>
            </a:pPr>
            <a:endParaRPr lang="en-US" sz="1100" dirty="0">
              <a:solidFill>
                <a:schemeClr val="tx1"/>
              </a:solidFill>
              <a:latin typeface="+mn-lt"/>
              <a:ea typeface="+mn-ea"/>
              <a:cs typeface="+mn-cs"/>
            </a:endParaRPr>
          </a:p>
          <a:p>
            <a:pPr lvl="0">
              <a:buClr>
                <a:schemeClr val="accent1"/>
              </a:buClr>
              <a:buSzPct val="80000"/>
              <a:buFont typeface="Wingdings 3" charset="2"/>
              <a:buNone/>
            </a:pPr>
            <a:r>
              <a:rPr lang="en-US" sz="1100" dirty="0">
                <a:solidFill>
                  <a:schemeClr val="tx1"/>
                </a:solidFill>
                <a:latin typeface="+mn-lt"/>
                <a:ea typeface="+mn-ea"/>
                <a:cs typeface="+mn-cs"/>
              </a:rPr>
              <a:t>Although the activity will kick off the challenge for both the In-person and Virtual participants, the way you will engage in it will be slightly different.</a:t>
            </a:r>
          </a:p>
          <a:p>
            <a:pPr lvl="0">
              <a:buClr>
                <a:schemeClr val="accent1"/>
              </a:buClr>
              <a:buSzPct val="80000"/>
              <a:buFont typeface="Wingdings 3" charset="2"/>
              <a:buNone/>
            </a:pPr>
            <a:endParaRPr lang="en-US" sz="1100" b="1" dirty="0">
              <a:solidFill>
                <a:schemeClr val="tx1"/>
              </a:solidFill>
              <a:latin typeface="+mn-lt"/>
              <a:ea typeface="+mn-ea"/>
              <a:cs typeface="+mn-cs"/>
            </a:endParaRPr>
          </a:p>
          <a:p>
            <a:pPr lvl="0">
              <a:buClr>
                <a:schemeClr val="accent1"/>
              </a:buClr>
              <a:buSzPct val="80000"/>
              <a:buFont typeface="Wingdings 3" charset="2"/>
              <a:buNone/>
            </a:pPr>
            <a:r>
              <a:rPr lang="en-US" sz="1100" b="1" dirty="0">
                <a:solidFill>
                  <a:schemeClr val="tx1"/>
                </a:solidFill>
                <a:latin typeface="+mn-lt"/>
                <a:ea typeface="+mn-ea"/>
                <a:cs typeface="+mn-cs"/>
              </a:rPr>
              <a:t>For the In-person groups – </a:t>
            </a:r>
            <a:r>
              <a:rPr lang="en-US" sz="1100" dirty="0">
                <a:solidFill>
                  <a:schemeClr val="tx1"/>
                </a:solidFill>
                <a:latin typeface="+mn-lt"/>
                <a:ea typeface="+mn-ea"/>
                <a:cs typeface="+mn-cs"/>
              </a:rPr>
              <a:t>Table Facilitators will have a large worksheet that reflects the main topic</a:t>
            </a:r>
            <a:r>
              <a:rPr lang="en-US" sz="1100" dirty="0"/>
              <a:t> and opportunities for the table. </a:t>
            </a:r>
            <a:r>
              <a:rPr lang="en-US" sz="1100" dirty="0">
                <a:solidFill>
                  <a:schemeClr val="tx1"/>
                </a:solidFill>
                <a:latin typeface="+mn-lt"/>
                <a:ea typeface="+mn-ea"/>
                <a:cs typeface="+mn-cs"/>
              </a:rPr>
              <a:t>Which is inclusion for this example. </a:t>
            </a:r>
          </a:p>
          <a:p>
            <a:pPr marL="114300" lvl="0" indent="0">
              <a:buClr>
                <a:schemeClr val="accent1"/>
              </a:buClr>
              <a:buSzPct val="80000"/>
              <a:buFont typeface="Wingdings 3" charset="2"/>
              <a:buNone/>
            </a:pPr>
            <a:endParaRPr lang="en-US" sz="1100" b="1" dirty="0">
              <a:solidFill>
                <a:schemeClr val="tx1"/>
              </a:solidFill>
              <a:latin typeface="+mn-lt"/>
              <a:ea typeface="+mn-ea"/>
              <a:cs typeface="+mn-cs"/>
            </a:endParaRPr>
          </a:p>
          <a:p>
            <a:pPr>
              <a:buClr>
                <a:schemeClr val="accent1"/>
              </a:buClr>
              <a:buSzPct val="80000"/>
            </a:pPr>
            <a:r>
              <a:rPr lang="en-US" sz="1100" b="1" dirty="0">
                <a:solidFill>
                  <a:schemeClr val="tx1"/>
                </a:solidFill>
                <a:latin typeface="+mn-lt"/>
                <a:ea typeface="+mn-ea"/>
                <a:cs typeface="+mn-cs"/>
              </a:rPr>
              <a:t>Facilitators</a:t>
            </a:r>
            <a:r>
              <a:rPr lang="en-US" sz="1100" dirty="0">
                <a:solidFill>
                  <a:schemeClr val="tx1"/>
                </a:solidFill>
                <a:latin typeface="+mn-lt"/>
                <a:ea typeface="+mn-ea"/>
                <a:cs typeface="+mn-cs"/>
              </a:rPr>
              <a:t> will </a:t>
            </a:r>
            <a:r>
              <a:rPr lang="en-US" sz="1100" b="1" dirty="0">
                <a:solidFill>
                  <a:schemeClr val="tx1"/>
                </a:solidFill>
                <a:latin typeface="+mn-lt"/>
                <a:ea typeface="+mn-ea"/>
                <a:cs typeface="+mn-cs"/>
              </a:rPr>
              <a:t>issue two sticker-dots to each participant at the table</a:t>
            </a:r>
          </a:p>
          <a:p>
            <a:pPr marL="85725" lvl="1">
              <a:buClr>
                <a:schemeClr val="accent1"/>
              </a:buClr>
              <a:buSzPct val="80000"/>
            </a:pPr>
            <a:endParaRPr lang="en-US" sz="1100" b="1" dirty="0">
              <a:solidFill>
                <a:schemeClr val="tx1"/>
              </a:solidFill>
              <a:latin typeface="+mn-lt"/>
              <a:ea typeface="+mn-ea"/>
              <a:cs typeface="+mn-cs"/>
            </a:endParaRPr>
          </a:p>
          <a:p>
            <a:pPr marL="85725" lvl="1">
              <a:buClr>
                <a:schemeClr val="accent1"/>
              </a:buClr>
              <a:buSzPct val="80000"/>
            </a:pPr>
            <a:r>
              <a:rPr lang="en-US" sz="1100" b="1" dirty="0">
                <a:solidFill>
                  <a:schemeClr val="tx1"/>
                </a:solidFill>
                <a:latin typeface="+mn-lt"/>
                <a:ea typeface="+mn-ea"/>
                <a:cs typeface="+mn-cs"/>
              </a:rPr>
              <a:t>Note: </a:t>
            </a:r>
            <a:r>
              <a:rPr lang="en-US" sz="1100" dirty="0">
                <a:solidFill>
                  <a:schemeClr val="tx1"/>
                </a:solidFill>
                <a:latin typeface="+mn-lt"/>
                <a:ea typeface="+mn-ea"/>
                <a:cs typeface="+mn-cs"/>
              </a:rPr>
              <a:t>The sub-topic opportunities listed for each of the IDEA headings have been drawn from the extensive consultations conduced by the 50-30 Challenge and KPMG teams. In collaboration with the KPMG &amp; 50-30 team, the IDEAs team have identified  4-5 opportunities for your consideration. </a:t>
            </a:r>
          </a:p>
          <a:p>
            <a:pPr marL="457200" lvl="0" indent="-342900">
              <a:buClr>
                <a:schemeClr val="accent1"/>
              </a:buClr>
              <a:buSzPct val="80000"/>
              <a:buFont typeface="Wingdings 3" charset="2"/>
              <a:buChar char=""/>
            </a:pPr>
            <a:r>
              <a:rPr lang="en-US" sz="1100" dirty="0">
                <a:solidFill>
                  <a:schemeClr val="tx1"/>
                </a:solidFill>
                <a:latin typeface="+mn-lt"/>
                <a:ea typeface="+mn-ea"/>
                <a:cs typeface="+mn-cs"/>
              </a:rPr>
              <a:t>Once you have quickly reviewed the opportunities and associated descriptions you are asked to place your dots beside the two items that you would like to explore with the group. </a:t>
            </a:r>
          </a:p>
          <a:p>
            <a:pPr marL="457200" marR="0" lvl="0" indent="-342900" algn="l" defTabSz="914400" rtl="0" eaLnBrk="1" fontAlgn="auto" latinLnBrk="0" hangingPunct="1">
              <a:lnSpc>
                <a:spcPct val="100000"/>
              </a:lnSpc>
              <a:spcBef>
                <a:spcPts val="0"/>
              </a:spcBef>
              <a:spcAft>
                <a:spcPts val="0"/>
              </a:spcAft>
              <a:buClr>
                <a:schemeClr val="accent1"/>
              </a:buClr>
              <a:buSzPct val="80000"/>
              <a:buFont typeface="Wingdings 3" charset="2"/>
              <a:buChar char=""/>
              <a:tabLst/>
              <a:defRPr/>
            </a:pPr>
            <a:r>
              <a:rPr lang="en-US" sz="1100" dirty="0">
                <a:solidFill>
                  <a:schemeClr val="tx1"/>
                </a:solidFill>
                <a:latin typeface="+mn-lt"/>
                <a:ea typeface="+mn-ea"/>
                <a:cs typeface="+mn-cs"/>
              </a:rPr>
              <a:t>This is a quick independent task that is completed on your own without discussion. </a:t>
            </a:r>
          </a:p>
          <a:p>
            <a:pPr marL="114300" lvl="0" indent="0">
              <a:buClr>
                <a:schemeClr val="accent1"/>
              </a:buClr>
              <a:buSzPct val="80000"/>
              <a:buFont typeface="Wingdings 3" charset="2"/>
              <a:buNone/>
            </a:pPr>
            <a:endParaRPr lang="en-US" sz="1100" b="1" dirty="0">
              <a:solidFill>
                <a:schemeClr val="tx1"/>
              </a:solidFill>
              <a:latin typeface="+mn-lt"/>
              <a:ea typeface="+mn-ea"/>
              <a:cs typeface="+mn-cs"/>
            </a:endParaRPr>
          </a:p>
          <a:p>
            <a:pPr marL="114300" lvl="0" indent="0">
              <a:buClr>
                <a:schemeClr val="accent1"/>
              </a:buClr>
              <a:buSzPct val="80000"/>
              <a:buFont typeface="Wingdings 3" charset="2"/>
              <a:buNone/>
            </a:pPr>
            <a:r>
              <a:rPr lang="en-US" sz="1100" b="1" dirty="0">
                <a:solidFill>
                  <a:schemeClr val="tx1"/>
                </a:solidFill>
                <a:latin typeface="+mn-lt"/>
                <a:ea typeface="+mn-ea"/>
                <a:cs typeface="+mn-cs"/>
              </a:rPr>
              <a:t>Next slide shows virtual image</a:t>
            </a:r>
          </a:p>
          <a:p>
            <a:pPr marL="114300" lvl="0" indent="0">
              <a:buClr>
                <a:schemeClr val="accent1"/>
              </a:buClr>
              <a:buSzPct val="80000"/>
              <a:buFont typeface="Wingdings 3" charset="2"/>
              <a:buNone/>
            </a:pPr>
            <a:endParaRPr lang="en-US" sz="900" b="1" dirty="0">
              <a:solidFill>
                <a:schemeClr val="tx1"/>
              </a:solidFill>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9</a:t>
            </a:fld>
            <a:endParaRPr lang="en-CA"/>
          </a:p>
        </p:txBody>
      </p:sp>
    </p:spTree>
    <p:extLst>
      <p:ext uri="{BB962C8B-B14F-4D97-AF65-F5344CB8AC3E}">
        <p14:creationId xmlns:p14="http://schemas.microsoft.com/office/powerpoint/2010/main" val="3738218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6.png"/><Relationship Id="rId18" Type="http://schemas.openxmlformats.org/officeDocument/2006/relationships/image" Target="../media/image32.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4.svg"/><Relationship Id="rId17" Type="http://schemas.openxmlformats.org/officeDocument/2006/relationships/image" Target="../media/image31.png"/><Relationship Id="rId2" Type="http://schemas.openxmlformats.org/officeDocument/2006/relationships/notesSlide" Target="../notesSlides/notesSlide10.xml"/><Relationship Id="rId16"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png"/><Relationship Id="rId5" Type="http://schemas.openxmlformats.org/officeDocument/2006/relationships/image" Target="../media/image14.png"/><Relationship Id="rId15" Type="http://schemas.openxmlformats.org/officeDocument/2006/relationships/image" Target="../media/image28.png"/><Relationship Id="rId10" Type="http://schemas.openxmlformats.org/officeDocument/2006/relationships/image" Target="../media/image2.svg"/><Relationship Id="rId19" Type="http://schemas.openxmlformats.org/officeDocument/2006/relationships/image" Target="../media/image33.png"/><Relationship Id="rId4" Type="http://schemas.openxmlformats.org/officeDocument/2006/relationships/image" Target="../media/image13.svg"/><Relationship Id="rId9" Type="http://schemas.openxmlformats.org/officeDocument/2006/relationships/image" Target="../media/image1.png"/><Relationship Id="rId14" Type="http://schemas.openxmlformats.org/officeDocument/2006/relationships/image" Target="../media/image27.svg"/></Relationships>
</file>

<file path=ppt/slides/_rels/slide1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38.png"/><Relationship Id="rId3" Type="http://schemas.openxmlformats.org/officeDocument/2006/relationships/image" Target="../media/image12.png"/><Relationship Id="rId7" Type="http://schemas.openxmlformats.org/officeDocument/2006/relationships/image" Target="../media/image1.png"/><Relationship Id="rId12"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6.png"/><Relationship Id="rId5" Type="http://schemas.openxmlformats.org/officeDocument/2006/relationships/image" Target="../media/image14.png"/><Relationship Id="rId10" Type="http://schemas.openxmlformats.org/officeDocument/2006/relationships/image" Target="../media/image4.svg"/><Relationship Id="rId4" Type="http://schemas.openxmlformats.org/officeDocument/2006/relationships/image" Target="../media/image13.sv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39.png"/><Relationship Id="rId5" Type="http://schemas.openxmlformats.org/officeDocument/2006/relationships/image" Target="../media/image16.png"/><Relationship Id="rId10" Type="http://schemas.openxmlformats.org/officeDocument/2006/relationships/image" Target="../media/image4.svg"/><Relationship Id="rId4" Type="http://schemas.openxmlformats.org/officeDocument/2006/relationships/image" Target="../media/image13.svg"/><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30.png"/><Relationship Id="rId3" Type="http://schemas.openxmlformats.org/officeDocument/2006/relationships/image" Target="../media/image12.png"/><Relationship Id="rId7" Type="http://schemas.openxmlformats.org/officeDocument/2006/relationships/image" Target="../media/image3.png"/><Relationship Id="rId12" Type="http://schemas.openxmlformats.org/officeDocument/2006/relationships/image" Target="../media/image29.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2.svg"/><Relationship Id="rId10" Type="http://schemas.openxmlformats.org/officeDocument/2006/relationships/image" Target="../media/image27.svg"/><Relationship Id="rId4" Type="http://schemas.openxmlformats.org/officeDocument/2006/relationships/image" Target="../media/image13.svg"/><Relationship Id="rId9" Type="http://schemas.openxmlformats.org/officeDocument/2006/relationships/image" Target="../media/image26.png"/><Relationship Id="rId1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39.png"/><Relationship Id="rId5" Type="http://schemas.openxmlformats.org/officeDocument/2006/relationships/image" Target="../media/image16.png"/><Relationship Id="rId10" Type="http://schemas.openxmlformats.org/officeDocument/2006/relationships/image" Target="../media/image4.svg"/><Relationship Id="rId4" Type="http://schemas.openxmlformats.org/officeDocument/2006/relationships/image" Target="../media/image13.sv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18.png"/><Relationship Id="rId3" Type="http://schemas.openxmlformats.org/officeDocument/2006/relationships/image" Target="../media/image7.jpe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4.svg"/><Relationship Id="rId2" Type="http://schemas.openxmlformats.org/officeDocument/2006/relationships/notesSlide" Target="../notesSlides/notesSlide2.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2.svg"/><Relationship Id="rId10" Type="http://schemas.openxmlformats.org/officeDocument/2006/relationships/image" Target="../media/image14.png"/><Relationship Id="rId19" Type="http://schemas.openxmlformats.org/officeDocument/2006/relationships/image" Target="../media/image19.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png"/><Relationship Id="rId5" Type="http://schemas.openxmlformats.org/officeDocument/2006/relationships/image" Target="../media/image14.png"/><Relationship Id="rId10" Type="http://schemas.openxmlformats.org/officeDocument/2006/relationships/image" Target="../media/image2.svg"/><Relationship Id="rId4" Type="http://schemas.openxmlformats.org/officeDocument/2006/relationships/image" Target="../media/image13.sv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4.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3.png"/><Relationship Id="rId5" Type="http://schemas.openxmlformats.org/officeDocument/2006/relationships/image" Target="../media/image10.png"/><Relationship Id="rId15" Type="http://schemas.openxmlformats.org/officeDocument/2006/relationships/image" Target="../media/image23.jpeg"/><Relationship Id="rId10" Type="http://schemas.openxmlformats.org/officeDocument/2006/relationships/image" Target="../media/image17.svg"/><Relationship Id="rId4" Type="http://schemas.openxmlformats.org/officeDocument/2006/relationships/image" Target="../media/image9.svg"/><Relationship Id="rId9" Type="http://schemas.openxmlformats.org/officeDocument/2006/relationships/image" Target="../media/image16.png"/><Relationship Id="rId14"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4.svg"/><Relationship Id="rId4" Type="http://schemas.openxmlformats.org/officeDocument/2006/relationships/image" Target="../media/image13.sv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4.png"/><Relationship Id="rId5" Type="http://schemas.openxmlformats.org/officeDocument/2006/relationships/image" Target="../media/image16.png"/><Relationship Id="rId10" Type="http://schemas.openxmlformats.org/officeDocument/2006/relationships/image" Target="../media/image4.svg"/><Relationship Id="rId4" Type="http://schemas.openxmlformats.org/officeDocument/2006/relationships/image" Target="../media/image13.sv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5.jpeg"/><Relationship Id="rId5" Type="http://schemas.openxmlformats.org/officeDocument/2006/relationships/image" Target="../media/image16.png"/><Relationship Id="rId10" Type="http://schemas.openxmlformats.org/officeDocument/2006/relationships/image" Target="../media/image22.svg"/><Relationship Id="rId4" Type="http://schemas.openxmlformats.org/officeDocument/2006/relationships/image" Target="../media/image13.sv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30.png"/><Relationship Id="rId3" Type="http://schemas.openxmlformats.org/officeDocument/2006/relationships/image" Target="../media/image12.png"/><Relationship Id="rId7" Type="http://schemas.openxmlformats.org/officeDocument/2006/relationships/image" Target="../media/image3.png"/><Relationship Id="rId12" Type="http://schemas.openxmlformats.org/officeDocument/2006/relationships/image" Target="../media/image29.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2.svg"/><Relationship Id="rId10" Type="http://schemas.openxmlformats.org/officeDocument/2006/relationships/image" Target="../media/image27.svg"/><Relationship Id="rId4" Type="http://schemas.openxmlformats.org/officeDocument/2006/relationships/image" Target="../media/image13.svg"/><Relationship Id="rId9" Type="http://schemas.openxmlformats.org/officeDocument/2006/relationships/image" Target="../media/image26.pn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5613" y="360419"/>
            <a:ext cx="17906667" cy="9566162"/>
            <a:chOff x="-29197" y="-498567"/>
            <a:chExt cx="24384000" cy="13716000"/>
          </a:xfrm>
        </p:grpSpPr>
        <p:sp>
          <p:nvSpPr>
            <p:cNvPr id="3" name="Freeform 3"/>
            <p:cNvSpPr/>
            <p:nvPr/>
          </p:nvSpPr>
          <p:spPr>
            <a:xfrm>
              <a:off x="-29197" y="-498567"/>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5B376E"/>
            </a:solidFill>
            <a:ln w="12700">
              <a:solidFill>
                <a:srgbClr val="000000"/>
              </a:solidFill>
            </a:ln>
          </p:spPr>
          <p:txBody>
            <a:bodyPr/>
            <a:lstStyle/>
            <a:p>
              <a:endParaRPr lang="en-CA"/>
            </a:p>
          </p:txBody>
        </p:sp>
      </p:grpSp>
      <p:sp>
        <p:nvSpPr>
          <p:cNvPr id="6" name="Freeform 6"/>
          <p:cNvSpPr/>
          <p:nvPr/>
        </p:nvSpPr>
        <p:spPr>
          <a:xfrm>
            <a:off x="12963028" y="2627628"/>
            <a:ext cx="4989359" cy="1496798"/>
          </a:xfrm>
          <a:custGeom>
            <a:avLst/>
            <a:gdLst/>
            <a:ahLst/>
            <a:cxnLst/>
            <a:rect l="l" t="t" r="r" b="b"/>
            <a:pathLst>
              <a:path w="4989359" h="1496798">
                <a:moveTo>
                  <a:pt x="0" y="0"/>
                </a:moveTo>
                <a:lnTo>
                  <a:pt x="4989358" y="0"/>
                </a:lnTo>
                <a:lnTo>
                  <a:pt x="4989358" y="1496798"/>
                </a:lnTo>
                <a:lnTo>
                  <a:pt x="0" y="14967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7" name="Freeform 7"/>
          <p:cNvSpPr/>
          <p:nvPr/>
        </p:nvSpPr>
        <p:spPr>
          <a:xfrm>
            <a:off x="676643" y="3162300"/>
            <a:ext cx="17275744" cy="7146940"/>
          </a:xfrm>
          <a:custGeom>
            <a:avLst/>
            <a:gdLst/>
            <a:ahLst/>
            <a:cxnLst/>
            <a:rect l="l" t="t" r="r" b="b"/>
            <a:pathLst>
              <a:path w="16916400" h="6800850">
                <a:moveTo>
                  <a:pt x="0" y="0"/>
                </a:moveTo>
                <a:lnTo>
                  <a:pt x="16916400" y="0"/>
                </a:lnTo>
                <a:lnTo>
                  <a:pt x="16916400" y="6800850"/>
                </a:lnTo>
                <a:lnTo>
                  <a:pt x="0" y="68008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grpSp>
        <p:nvGrpSpPr>
          <p:cNvPr id="8" name="Group 8"/>
          <p:cNvGrpSpPr/>
          <p:nvPr/>
        </p:nvGrpSpPr>
        <p:grpSpPr>
          <a:xfrm>
            <a:off x="-380999" y="0"/>
            <a:ext cx="18885330" cy="10998204"/>
            <a:chOff x="0" y="394856"/>
            <a:chExt cx="24384000" cy="13317971"/>
          </a:xfrm>
        </p:grpSpPr>
        <p:sp>
          <p:nvSpPr>
            <p:cNvPr id="9" name="Freeform 9"/>
            <p:cNvSpPr/>
            <p:nvPr/>
          </p:nvSpPr>
          <p:spPr>
            <a:xfrm>
              <a:off x="0" y="394856"/>
              <a:ext cx="24384000" cy="13317971"/>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grpSp>
        <p:nvGrpSpPr>
          <p:cNvPr id="10" name="Group 10"/>
          <p:cNvGrpSpPr/>
          <p:nvPr/>
        </p:nvGrpSpPr>
        <p:grpSpPr>
          <a:xfrm>
            <a:off x="15766583" y="-285750"/>
            <a:ext cx="1028700" cy="1714500"/>
            <a:chOff x="0" y="0"/>
            <a:chExt cx="1371600" cy="2286000"/>
          </a:xfrm>
        </p:grpSpPr>
        <p:sp>
          <p:nvSpPr>
            <p:cNvPr id="11" name="Freeform 11"/>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grpSp>
        <p:nvGrpSpPr>
          <p:cNvPr id="12" name="Group 12"/>
          <p:cNvGrpSpPr/>
          <p:nvPr/>
        </p:nvGrpSpPr>
        <p:grpSpPr>
          <a:xfrm>
            <a:off x="350418" y="1866914"/>
            <a:ext cx="6696744" cy="8208912"/>
            <a:chOff x="0" y="0"/>
            <a:chExt cx="8928992" cy="10945216"/>
          </a:xfrm>
        </p:grpSpPr>
        <p:sp>
          <p:nvSpPr>
            <p:cNvPr id="13" name="Freeform 13"/>
            <p:cNvSpPr/>
            <p:nvPr/>
          </p:nvSpPr>
          <p:spPr>
            <a:xfrm>
              <a:off x="0" y="0"/>
              <a:ext cx="8928989" cy="10945241"/>
            </a:xfrm>
            <a:custGeom>
              <a:avLst/>
              <a:gdLst/>
              <a:ahLst/>
              <a:cxnLst/>
              <a:rect l="l" t="t" r="r" b="b"/>
              <a:pathLst>
                <a:path w="8928989" h="10945241">
                  <a:moveTo>
                    <a:pt x="0" y="0"/>
                  </a:moveTo>
                  <a:lnTo>
                    <a:pt x="8928989" y="0"/>
                  </a:lnTo>
                  <a:lnTo>
                    <a:pt x="8928989" y="10945241"/>
                  </a:lnTo>
                  <a:lnTo>
                    <a:pt x="0" y="10945241"/>
                  </a:lnTo>
                  <a:close/>
                </a:path>
              </a:pathLst>
            </a:custGeom>
            <a:solidFill>
              <a:srgbClr val="E45F3C"/>
            </a:solidFill>
          </p:spPr>
          <p:txBody>
            <a:bodyPr/>
            <a:lstStyle/>
            <a:p>
              <a:endParaRPr lang="en-CA"/>
            </a:p>
          </p:txBody>
        </p:sp>
      </p:grpSp>
      <p:sp>
        <p:nvSpPr>
          <p:cNvPr id="14" name="TextBox 14"/>
          <p:cNvSpPr txBox="1"/>
          <p:nvPr/>
        </p:nvSpPr>
        <p:spPr>
          <a:xfrm>
            <a:off x="951716" y="2078488"/>
            <a:ext cx="8943267" cy="3615563"/>
          </a:xfrm>
          <a:prstGeom prst="rect">
            <a:avLst/>
          </a:prstGeom>
        </p:spPr>
        <p:txBody>
          <a:bodyPr lIns="0" tIns="0" rIns="0" bIns="0" rtlCol="0" anchor="t">
            <a:spAutoFit/>
          </a:bodyPr>
          <a:lstStyle/>
          <a:p>
            <a:pPr algn="l">
              <a:lnSpc>
                <a:spcPts val="9359"/>
              </a:lnSpc>
            </a:pPr>
            <a:r>
              <a:rPr lang="en-US" sz="7200" dirty="0">
                <a:solidFill>
                  <a:srgbClr val="FFFFFF"/>
                </a:solidFill>
                <a:latin typeface="Arial Bold"/>
              </a:rPr>
              <a:t>IDEAS4GE Innovation Challenge</a:t>
            </a:r>
          </a:p>
        </p:txBody>
      </p:sp>
      <p:grpSp>
        <p:nvGrpSpPr>
          <p:cNvPr id="15" name="Group 15"/>
          <p:cNvGrpSpPr/>
          <p:nvPr/>
        </p:nvGrpSpPr>
        <p:grpSpPr>
          <a:xfrm>
            <a:off x="7047160" y="4844456"/>
            <a:ext cx="10707467" cy="5231376"/>
            <a:chOff x="0" y="0"/>
            <a:chExt cx="13540292" cy="7286380"/>
          </a:xfrm>
        </p:grpSpPr>
        <p:sp>
          <p:nvSpPr>
            <p:cNvPr id="16" name="Freeform 16"/>
            <p:cNvSpPr/>
            <p:nvPr/>
          </p:nvSpPr>
          <p:spPr>
            <a:xfrm>
              <a:off x="0" y="0"/>
              <a:ext cx="13540232" cy="7286371"/>
            </a:xfrm>
            <a:custGeom>
              <a:avLst/>
              <a:gdLst/>
              <a:ahLst/>
              <a:cxnLst/>
              <a:rect l="l" t="t" r="r" b="b"/>
              <a:pathLst>
                <a:path w="13540232" h="7286371">
                  <a:moveTo>
                    <a:pt x="0" y="0"/>
                  </a:moveTo>
                  <a:lnTo>
                    <a:pt x="13540232" y="0"/>
                  </a:lnTo>
                  <a:lnTo>
                    <a:pt x="13540232" y="7286371"/>
                  </a:lnTo>
                  <a:lnTo>
                    <a:pt x="0" y="7286371"/>
                  </a:lnTo>
                  <a:close/>
                </a:path>
              </a:pathLst>
            </a:custGeom>
            <a:solidFill>
              <a:srgbClr val="E9943A"/>
            </a:solidFill>
          </p:spPr>
          <p:txBody>
            <a:bodyPr/>
            <a:lstStyle/>
            <a:p>
              <a:endParaRPr lang="en-CA"/>
            </a:p>
          </p:txBody>
        </p:sp>
      </p:grpSp>
      <p:sp>
        <p:nvSpPr>
          <p:cNvPr id="17" name="Freeform 17"/>
          <p:cNvSpPr/>
          <p:nvPr/>
        </p:nvSpPr>
        <p:spPr>
          <a:xfrm>
            <a:off x="1076143" y="5782560"/>
            <a:ext cx="3087407" cy="2962241"/>
          </a:xfrm>
          <a:custGeom>
            <a:avLst/>
            <a:gdLst/>
            <a:ahLst/>
            <a:cxnLst/>
            <a:rect l="l" t="t" r="r" b="b"/>
            <a:pathLst>
              <a:path w="3087407" h="2962241">
                <a:moveTo>
                  <a:pt x="0" y="0"/>
                </a:moveTo>
                <a:lnTo>
                  <a:pt x="3087406" y="0"/>
                </a:lnTo>
                <a:lnTo>
                  <a:pt x="3087406" y="2962240"/>
                </a:lnTo>
                <a:lnTo>
                  <a:pt x="0" y="2962240"/>
                </a:lnTo>
                <a:lnTo>
                  <a:pt x="0" y="0"/>
                </a:lnTo>
                <a:close/>
              </a:path>
            </a:pathLst>
          </a:custGeom>
          <a:blipFill>
            <a:blip r:embed="rId7"/>
            <a:stretch>
              <a:fillRect/>
            </a:stretch>
          </a:blipFill>
        </p:spPr>
        <p:txBody>
          <a:bodyPr/>
          <a:lstStyle/>
          <a:p>
            <a:endParaRPr lang="en-CA"/>
          </a:p>
        </p:txBody>
      </p:sp>
      <p:sp>
        <p:nvSpPr>
          <p:cNvPr id="18" name="Freeform 18"/>
          <p:cNvSpPr/>
          <p:nvPr/>
        </p:nvSpPr>
        <p:spPr>
          <a:xfrm>
            <a:off x="7047160" y="3833661"/>
            <a:ext cx="10707419" cy="1827255"/>
          </a:xfrm>
          <a:custGeom>
            <a:avLst/>
            <a:gdLst/>
            <a:ahLst/>
            <a:cxnLst/>
            <a:rect l="l" t="t" r="r" b="b"/>
            <a:pathLst>
              <a:path w="10155219" h="1717746">
                <a:moveTo>
                  <a:pt x="0" y="0"/>
                </a:moveTo>
                <a:lnTo>
                  <a:pt x="10155218" y="0"/>
                </a:lnTo>
                <a:lnTo>
                  <a:pt x="10155218" y="1717746"/>
                </a:lnTo>
                <a:lnTo>
                  <a:pt x="0" y="1717746"/>
                </a:lnTo>
                <a:lnTo>
                  <a:pt x="0" y="0"/>
                </a:lnTo>
                <a:close/>
              </a:path>
            </a:pathLst>
          </a:custGeom>
          <a:blipFill>
            <a:blip r:embed="rId8"/>
            <a:stretch>
              <a:fillRect/>
            </a:stretch>
          </a:blipFill>
        </p:spPr>
        <p:txBody>
          <a:bodyPr/>
          <a:lstStyle/>
          <a:p>
            <a:endParaRPr lang="en-CA"/>
          </a:p>
        </p:txBody>
      </p:sp>
      <p:sp>
        <p:nvSpPr>
          <p:cNvPr id="19" name="TextBox 19"/>
          <p:cNvSpPr txBox="1"/>
          <p:nvPr/>
        </p:nvSpPr>
        <p:spPr>
          <a:xfrm>
            <a:off x="8316455" y="5383915"/>
            <a:ext cx="8168830" cy="2750753"/>
          </a:xfrm>
          <a:prstGeom prst="rect">
            <a:avLst/>
          </a:prstGeom>
        </p:spPr>
        <p:txBody>
          <a:bodyPr lIns="0" tIns="0" rIns="0" bIns="0" rtlCol="0" anchor="t">
            <a:spAutoFit/>
          </a:bodyPr>
          <a:lstStyle/>
          <a:p>
            <a:pPr algn="l">
              <a:lnSpc>
                <a:spcPts val="5184"/>
              </a:lnSpc>
            </a:pPr>
            <a:endParaRPr dirty="0"/>
          </a:p>
          <a:p>
            <a:pPr algn="l">
              <a:lnSpc>
                <a:spcPts val="6480"/>
              </a:lnSpc>
            </a:pPr>
            <a:r>
              <a:rPr lang="en-US" sz="4500" spc="-21" dirty="0">
                <a:solidFill>
                  <a:srgbClr val="FFFFFF"/>
                </a:solidFill>
                <a:latin typeface="Evolventa Bold"/>
              </a:rPr>
              <a:t>Enter Name Lead </a:t>
            </a:r>
            <a:r>
              <a:rPr lang="en-US" sz="4500" spc="-21">
                <a:solidFill>
                  <a:srgbClr val="FFFFFF"/>
                </a:solidFill>
                <a:latin typeface="Evolventa Bold"/>
              </a:rPr>
              <a:t>Facilitator </a:t>
            </a:r>
            <a:endParaRPr lang="en-US" sz="4500" spc="-21" dirty="0">
              <a:solidFill>
                <a:srgbClr val="FFFFFF"/>
              </a:solidFill>
              <a:latin typeface="Evolventa"/>
            </a:endParaRPr>
          </a:p>
          <a:p>
            <a:pPr algn="l">
              <a:lnSpc>
                <a:spcPts val="5184"/>
              </a:lnSpc>
            </a:pPr>
            <a:endParaRPr lang="en-US" sz="4500" spc="-21" dirty="0">
              <a:solidFill>
                <a:srgbClr val="FFFFFF"/>
              </a:solidFill>
              <a:latin typeface="Evolventa"/>
            </a:endParaRPr>
          </a:p>
          <a:p>
            <a:pPr algn="l">
              <a:lnSpc>
                <a:spcPts val="5184"/>
              </a:lnSpc>
            </a:pPr>
            <a:r>
              <a:rPr lang="en-US" sz="3600" spc="-17" dirty="0">
                <a:solidFill>
                  <a:srgbClr val="FFFFFF"/>
                </a:solidFill>
                <a:latin typeface="Evolventa"/>
              </a:rPr>
              <a:t>Enter Position/Organizations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2913518" y="2514600"/>
            <a:ext cx="4229100" cy="4229100"/>
          </a:xfrm>
          <a:custGeom>
            <a:avLst/>
            <a:gdLst/>
            <a:ahLst/>
            <a:cxnLst/>
            <a:rect l="l" t="t" r="r" b="b"/>
            <a:pathLst>
              <a:path w="4229100" h="4229100">
                <a:moveTo>
                  <a:pt x="0" y="0"/>
                </a:moveTo>
                <a:lnTo>
                  <a:pt x="4229100" y="0"/>
                </a:lnTo>
                <a:lnTo>
                  <a:pt x="4229100" y="4229100"/>
                </a:lnTo>
                <a:lnTo>
                  <a:pt x="0" y="42291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4" name="Freeform 4"/>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5" name="Freeform 5"/>
          <p:cNvSpPr/>
          <p:nvPr/>
        </p:nvSpPr>
        <p:spPr>
          <a:xfrm>
            <a:off x="12716302" y="2278570"/>
            <a:ext cx="4989359" cy="1496798"/>
          </a:xfrm>
          <a:custGeom>
            <a:avLst/>
            <a:gdLst/>
            <a:ahLst/>
            <a:cxnLst/>
            <a:rect l="l" t="t" r="r" b="b"/>
            <a:pathLst>
              <a:path w="4989359" h="1496798">
                <a:moveTo>
                  <a:pt x="0" y="0"/>
                </a:moveTo>
                <a:lnTo>
                  <a:pt x="4989359" y="0"/>
                </a:lnTo>
                <a:lnTo>
                  <a:pt x="4989359" y="1496797"/>
                </a:lnTo>
                <a:lnTo>
                  <a:pt x="0" y="149679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6" name="Freeform 6"/>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grpSp>
        <p:nvGrpSpPr>
          <p:cNvPr id="7" name="Group 7"/>
          <p:cNvGrpSpPr/>
          <p:nvPr/>
        </p:nvGrpSpPr>
        <p:grpSpPr>
          <a:xfrm>
            <a:off x="-152400" y="-285386"/>
            <a:ext cx="18440400" cy="10559689"/>
            <a:chOff x="0" y="0"/>
            <a:chExt cx="24384000" cy="13712826"/>
          </a:xfrm>
        </p:grpSpPr>
        <p:sp>
          <p:nvSpPr>
            <p:cNvPr id="8" name="Freeform 8"/>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grpSp>
        <p:nvGrpSpPr>
          <p:cNvPr id="9" name="Group 9"/>
          <p:cNvGrpSpPr/>
          <p:nvPr/>
        </p:nvGrpSpPr>
        <p:grpSpPr>
          <a:xfrm>
            <a:off x="15750225" y="-282035"/>
            <a:ext cx="1028700" cy="1714500"/>
            <a:chOff x="0" y="0"/>
            <a:chExt cx="1371600" cy="2286000"/>
          </a:xfrm>
        </p:grpSpPr>
        <p:sp>
          <p:nvSpPr>
            <p:cNvPr id="10" name="Freeform 10"/>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sp>
        <p:nvSpPr>
          <p:cNvPr id="13" name="Freeform 13"/>
          <p:cNvSpPr/>
          <p:nvPr/>
        </p:nvSpPr>
        <p:spPr>
          <a:xfrm>
            <a:off x="584484" y="1028700"/>
            <a:ext cx="3024121" cy="8547996"/>
          </a:xfrm>
          <a:custGeom>
            <a:avLst/>
            <a:gdLst/>
            <a:ahLst/>
            <a:cxnLst/>
            <a:rect l="l" t="t" r="r" b="b"/>
            <a:pathLst>
              <a:path w="3024121" h="8547996">
                <a:moveTo>
                  <a:pt x="0" y="0"/>
                </a:moveTo>
                <a:lnTo>
                  <a:pt x="3024121" y="0"/>
                </a:lnTo>
                <a:lnTo>
                  <a:pt x="3024121" y="8547996"/>
                </a:lnTo>
                <a:lnTo>
                  <a:pt x="0" y="85479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CA"/>
          </a:p>
        </p:txBody>
      </p:sp>
      <p:sp>
        <p:nvSpPr>
          <p:cNvPr id="14" name="Freeform 14"/>
          <p:cNvSpPr/>
          <p:nvPr/>
        </p:nvSpPr>
        <p:spPr>
          <a:xfrm>
            <a:off x="2961004" y="1010919"/>
            <a:ext cx="1304453" cy="4872262"/>
          </a:xfrm>
          <a:custGeom>
            <a:avLst/>
            <a:gdLst/>
            <a:ahLst/>
            <a:cxnLst/>
            <a:rect l="l" t="t" r="r" b="b"/>
            <a:pathLst>
              <a:path w="1304453" h="4872262">
                <a:moveTo>
                  <a:pt x="0" y="0"/>
                </a:moveTo>
                <a:lnTo>
                  <a:pt x="1304453" y="0"/>
                </a:lnTo>
                <a:lnTo>
                  <a:pt x="1304453" y="4872262"/>
                </a:lnTo>
                <a:lnTo>
                  <a:pt x="0" y="487226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CA"/>
          </a:p>
        </p:txBody>
      </p:sp>
      <p:sp>
        <p:nvSpPr>
          <p:cNvPr id="15" name="TextBox 15"/>
          <p:cNvSpPr txBox="1"/>
          <p:nvPr/>
        </p:nvSpPr>
        <p:spPr>
          <a:xfrm>
            <a:off x="16587462" y="9529071"/>
            <a:ext cx="1074418" cy="470164"/>
          </a:xfrm>
          <a:prstGeom prst="rect">
            <a:avLst/>
          </a:prstGeom>
        </p:spPr>
        <p:txBody>
          <a:bodyPr lIns="0" tIns="0" rIns="0" bIns="0" rtlCol="0" anchor="t">
            <a:spAutoFit/>
          </a:bodyPr>
          <a:lstStyle/>
          <a:p>
            <a:pPr algn="r">
              <a:lnSpc>
                <a:spcPts val="1800"/>
              </a:lnSpc>
            </a:pPr>
            <a:r>
              <a:rPr lang="en-US" sz="1500" spc="-7">
                <a:solidFill>
                  <a:srgbClr val="B31166"/>
                </a:solidFill>
                <a:latin typeface="Evolventa"/>
              </a:rPr>
              <a:t>10</a:t>
            </a:r>
          </a:p>
        </p:txBody>
      </p:sp>
      <p:sp>
        <p:nvSpPr>
          <p:cNvPr id="16" name="TextBox 16"/>
          <p:cNvSpPr txBox="1"/>
          <p:nvPr/>
        </p:nvSpPr>
        <p:spPr>
          <a:xfrm>
            <a:off x="3613230" y="1015515"/>
            <a:ext cx="10179668" cy="603975"/>
          </a:xfrm>
          <a:prstGeom prst="rect">
            <a:avLst/>
          </a:prstGeom>
        </p:spPr>
        <p:txBody>
          <a:bodyPr lIns="0" tIns="0" rIns="0" bIns="0" rtlCol="0" anchor="t">
            <a:spAutoFit/>
          </a:bodyPr>
          <a:lstStyle/>
          <a:p>
            <a:pPr algn="l">
              <a:lnSpc>
                <a:spcPts val="3600"/>
              </a:lnSpc>
            </a:pPr>
            <a:r>
              <a:rPr lang="en-US" sz="3000" spc="-14" dirty="0">
                <a:solidFill>
                  <a:srgbClr val="000000"/>
                </a:solidFill>
                <a:latin typeface="Evolventa"/>
              </a:rPr>
              <a:t>The Challenge will begin with an </a:t>
            </a:r>
            <a:r>
              <a:rPr lang="en-US" sz="3000" spc="-14" dirty="0">
                <a:solidFill>
                  <a:srgbClr val="000000"/>
                </a:solidFill>
                <a:latin typeface="Evolventa Bold"/>
              </a:rPr>
              <a:t>individual activity</a:t>
            </a:r>
          </a:p>
        </p:txBody>
      </p:sp>
      <p:sp>
        <p:nvSpPr>
          <p:cNvPr id="17" name="Freeform 17"/>
          <p:cNvSpPr/>
          <p:nvPr/>
        </p:nvSpPr>
        <p:spPr>
          <a:xfrm>
            <a:off x="14506814" y="5237224"/>
            <a:ext cx="586794" cy="3792076"/>
          </a:xfrm>
          <a:custGeom>
            <a:avLst/>
            <a:gdLst/>
            <a:ahLst/>
            <a:cxnLst/>
            <a:rect l="l" t="t" r="r" b="b"/>
            <a:pathLst>
              <a:path w="586794" h="3792076">
                <a:moveTo>
                  <a:pt x="0" y="0"/>
                </a:moveTo>
                <a:lnTo>
                  <a:pt x="586794" y="0"/>
                </a:lnTo>
                <a:lnTo>
                  <a:pt x="586794" y="3792077"/>
                </a:lnTo>
                <a:lnTo>
                  <a:pt x="0" y="379207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CA"/>
          </a:p>
        </p:txBody>
      </p:sp>
      <p:sp>
        <p:nvSpPr>
          <p:cNvPr id="18" name="Freeform 18"/>
          <p:cNvSpPr/>
          <p:nvPr/>
        </p:nvSpPr>
        <p:spPr>
          <a:xfrm>
            <a:off x="3711646" y="1714500"/>
            <a:ext cx="14071377" cy="7829550"/>
          </a:xfrm>
          <a:custGeom>
            <a:avLst/>
            <a:gdLst/>
            <a:ahLst/>
            <a:cxnLst/>
            <a:rect l="l" t="t" r="r" b="b"/>
            <a:pathLst>
              <a:path w="14071377" h="7829550">
                <a:moveTo>
                  <a:pt x="0" y="0"/>
                </a:moveTo>
                <a:lnTo>
                  <a:pt x="14071377" y="0"/>
                </a:lnTo>
                <a:lnTo>
                  <a:pt x="14071377" y="7829550"/>
                </a:lnTo>
                <a:lnTo>
                  <a:pt x="0" y="7829550"/>
                </a:lnTo>
                <a:lnTo>
                  <a:pt x="0" y="0"/>
                </a:lnTo>
                <a:close/>
              </a:path>
            </a:pathLst>
          </a:custGeom>
          <a:blipFill>
            <a:blip r:embed="rId19"/>
            <a:stretch>
              <a:fillRect t="-1207" b="-532"/>
            </a:stretch>
          </a:blipFill>
        </p:spPr>
        <p:txBody>
          <a:bodyPr/>
          <a:lstStyle/>
          <a:p>
            <a:endParaRPr lang="en-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4" name="Freeform 4"/>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Freeform 5"/>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grpSp>
        <p:nvGrpSpPr>
          <p:cNvPr id="6" name="Group 6"/>
          <p:cNvGrpSpPr/>
          <p:nvPr/>
        </p:nvGrpSpPr>
        <p:grpSpPr>
          <a:xfrm>
            <a:off x="16526308" y="701096"/>
            <a:ext cx="1043743" cy="8878674"/>
            <a:chOff x="0" y="0"/>
            <a:chExt cx="1391658" cy="11838232"/>
          </a:xfrm>
        </p:grpSpPr>
        <p:sp>
          <p:nvSpPr>
            <p:cNvPr id="7" name="Freeform 7"/>
            <p:cNvSpPr/>
            <p:nvPr/>
          </p:nvSpPr>
          <p:spPr>
            <a:xfrm>
              <a:off x="0" y="0"/>
              <a:ext cx="1391666" cy="11838178"/>
            </a:xfrm>
            <a:custGeom>
              <a:avLst/>
              <a:gdLst/>
              <a:ahLst/>
              <a:cxnLst/>
              <a:rect l="l" t="t" r="r" b="b"/>
              <a:pathLst>
                <a:path w="1391666" h="11838178">
                  <a:moveTo>
                    <a:pt x="0" y="0"/>
                  </a:moveTo>
                  <a:lnTo>
                    <a:pt x="1391666" y="0"/>
                  </a:lnTo>
                  <a:lnTo>
                    <a:pt x="1391666" y="11838178"/>
                  </a:lnTo>
                  <a:lnTo>
                    <a:pt x="0" y="11838178"/>
                  </a:lnTo>
                  <a:close/>
                </a:path>
              </a:pathLst>
            </a:custGeom>
            <a:solidFill>
              <a:srgbClr val="B31166"/>
            </a:solidFill>
          </p:spPr>
          <p:txBody>
            <a:bodyPr/>
            <a:lstStyle/>
            <a:p>
              <a:endParaRPr lang="en-CA"/>
            </a:p>
          </p:txBody>
        </p:sp>
      </p:grpSp>
      <p:sp>
        <p:nvSpPr>
          <p:cNvPr id="8" name="Freeform 8"/>
          <p:cNvSpPr/>
          <p:nvPr/>
        </p:nvSpPr>
        <p:spPr>
          <a:xfrm>
            <a:off x="0" y="-3067"/>
            <a:ext cx="18288000" cy="10287000"/>
          </a:xfrm>
          <a:custGeom>
            <a:avLst/>
            <a:gdLst/>
            <a:ahLst/>
            <a:cxnLst/>
            <a:rect l="l" t="t" r="r" b="b"/>
            <a:pathLst>
              <a:path w="18288000" h="10287000">
                <a:moveTo>
                  <a:pt x="0" y="0"/>
                </a:moveTo>
                <a:lnTo>
                  <a:pt x="18288000" y="0"/>
                </a:lnTo>
                <a:lnTo>
                  <a:pt x="18288000" y="10286999"/>
                </a:lnTo>
                <a:lnTo>
                  <a:pt x="0" y="102869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9" name="TextBox 9"/>
          <p:cNvSpPr txBox="1"/>
          <p:nvPr/>
        </p:nvSpPr>
        <p:spPr>
          <a:xfrm>
            <a:off x="1591998" y="4679994"/>
            <a:ext cx="4368990" cy="825627"/>
          </a:xfrm>
          <a:prstGeom prst="rect">
            <a:avLst/>
          </a:prstGeom>
        </p:spPr>
        <p:txBody>
          <a:bodyPr lIns="0" tIns="0" rIns="0" bIns="0" rtlCol="0" anchor="t">
            <a:spAutoFit/>
          </a:bodyPr>
          <a:lstStyle/>
          <a:p>
            <a:pPr algn="r">
              <a:lnSpc>
                <a:spcPts val="5184"/>
              </a:lnSpc>
            </a:pPr>
            <a:r>
              <a:rPr lang="en-US" sz="4800" spc="-23">
                <a:solidFill>
                  <a:srgbClr val="000000"/>
                </a:solidFill>
                <a:latin typeface="Evolventa"/>
              </a:rPr>
              <a:t>Task</a:t>
            </a:r>
          </a:p>
        </p:txBody>
      </p:sp>
      <p:sp>
        <p:nvSpPr>
          <p:cNvPr id="10" name="AutoShape 10"/>
          <p:cNvSpPr/>
          <p:nvPr/>
        </p:nvSpPr>
        <p:spPr>
          <a:xfrm rot="5383031">
            <a:off x="4122795" y="5296779"/>
            <a:ext cx="4824471" cy="0"/>
          </a:xfrm>
          <a:prstGeom prst="line">
            <a:avLst/>
          </a:prstGeom>
          <a:ln w="9525" cap="rnd">
            <a:solidFill>
              <a:srgbClr val="3B3059"/>
            </a:solidFill>
            <a:prstDash val="solid"/>
            <a:headEnd type="none" w="sm" len="sm"/>
            <a:tailEnd type="none" w="sm" len="sm"/>
          </a:ln>
        </p:spPr>
        <p:txBody>
          <a:bodyPr/>
          <a:lstStyle/>
          <a:p>
            <a:endParaRPr lang="en-CA"/>
          </a:p>
        </p:txBody>
      </p:sp>
      <p:sp>
        <p:nvSpPr>
          <p:cNvPr id="11" name="TextBox 11"/>
          <p:cNvSpPr txBox="1"/>
          <p:nvPr/>
        </p:nvSpPr>
        <p:spPr>
          <a:xfrm>
            <a:off x="6842353" y="1936885"/>
            <a:ext cx="9339325" cy="6335068"/>
          </a:xfrm>
          <a:prstGeom prst="rect">
            <a:avLst/>
          </a:prstGeom>
        </p:spPr>
        <p:txBody>
          <a:bodyPr lIns="0" tIns="0" rIns="0" bIns="0" rtlCol="0" anchor="t">
            <a:spAutoFit/>
          </a:bodyPr>
          <a:lstStyle/>
          <a:p>
            <a:pPr algn="l">
              <a:lnSpc>
                <a:spcPts val="3564"/>
              </a:lnSpc>
            </a:pPr>
            <a:r>
              <a:rPr lang="en-US" sz="2700" spc="-12" dirty="0">
                <a:solidFill>
                  <a:srgbClr val="000000"/>
                </a:solidFill>
                <a:latin typeface="Evolventa"/>
              </a:rPr>
              <a:t>Your group will work together to complete the 6-step IDEAS4GE Innovation Challenge process.</a:t>
            </a:r>
          </a:p>
          <a:p>
            <a:pPr algn="l">
              <a:lnSpc>
                <a:spcPts val="3240"/>
              </a:lnSpc>
            </a:pPr>
            <a:r>
              <a:rPr lang="en-US" sz="3000" spc="-12" dirty="0">
                <a:solidFill>
                  <a:srgbClr val="000000"/>
                </a:solidFill>
                <a:latin typeface="Evolventa"/>
              </a:rPr>
              <a:t> </a:t>
            </a:r>
          </a:p>
          <a:p>
            <a:pPr algn="l">
              <a:lnSpc>
                <a:spcPts val="3240"/>
              </a:lnSpc>
              <a:spcAft>
                <a:spcPts val="600"/>
              </a:spcAft>
            </a:pPr>
            <a:r>
              <a:rPr lang="en-US" sz="3000" spc="-14" dirty="0">
                <a:solidFill>
                  <a:srgbClr val="000000"/>
                </a:solidFill>
                <a:latin typeface="Evolventa Bold"/>
              </a:rPr>
              <a:t>The Challenge Process </a:t>
            </a:r>
          </a:p>
          <a:p>
            <a:pPr marL="758825" lvl="1" indent="-457200" algn="l">
              <a:lnSpc>
                <a:spcPts val="2592"/>
              </a:lnSpc>
              <a:spcAft>
                <a:spcPts val="800"/>
              </a:spcAft>
              <a:buFont typeface="+mj-lt"/>
              <a:buAutoNum type="arabicPeriod"/>
            </a:pPr>
            <a:r>
              <a:rPr lang="en-US" sz="2600" spc="-11" dirty="0">
                <a:solidFill>
                  <a:srgbClr val="000000"/>
                </a:solidFill>
                <a:latin typeface="Evolventa"/>
              </a:rPr>
              <a:t>Begins with a quick individual activity that leads to the group deciding on the sub-topic of focus</a:t>
            </a:r>
          </a:p>
          <a:p>
            <a:pPr marL="758825" lvl="1" indent="-457200" algn="l">
              <a:lnSpc>
                <a:spcPts val="2592"/>
              </a:lnSpc>
              <a:spcAft>
                <a:spcPts val="800"/>
              </a:spcAft>
              <a:buFont typeface="+mj-lt"/>
              <a:buAutoNum type="arabicPeriod"/>
            </a:pPr>
            <a:r>
              <a:rPr lang="en-US" sz="2600" spc="-11" dirty="0">
                <a:solidFill>
                  <a:srgbClr val="000000"/>
                </a:solidFill>
                <a:latin typeface="Evolventa"/>
              </a:rPr>
              <a:t>Develops a shared understanding of the Sub-topic you selected </a:t>
            </a:r>
          </a:p>
          <a:p>
            <a:pPr marL="758825" lvl="1" indent="-457200" algn="l">
              <a:lnSpc>
                <a:spcPts val="2592"/>
              </a:lnSpc>
              <a:spcAft>
                <a:spcPts val="800"/>
              </a:spcAft>
              <a:buFont typeface="+mj-lt"/>
              <a:buAutoNum type="arabicPeriod"/>
            </a:pPr>
            <a:r>
              <a:rPr lang="en-US" sz="2600" spc="-11" dirty="0">
                <a:solidFill>
                  <a:srgbClr val="000000"/>
                </a:solidFill>
                <a:latin typeface="Evolventa"/>
              </a:rPr>
              <a:t>Identifies Myths &amp; Biases that could impact your topic </a:t>
            </a:r>
          </a:p>
          <a:p>
            <a:pPr marL="758825" lvl="1" indent="-457200" algn="l">
              <a:lnSpc>
                <a:spcPts val="2592"/>
              </a:lnSpc>
              <a:spcAft>
                <a:spcPts val="800"/>
              </a:spcAft>
              <a:buFont typeface="+mj-lt"/>
              <a:buAutoNum type="arabicPeriod"/>
            </a:pPr>
            <a:r>
              <a:rPr lang="en-US" sz="2600" spc="-11" dirty="0">
                <a:solidFill>
                  <a:srgbClr val="000000"/>
                </a:solidFill>
                <a:latin typeface="Evolventa"/>
              </a:rPr>
              <a:t>Brainstorm potential systemic or process-based solutions related to your topic </a:t>
            </a:r>
          </a:p>
          <a:p>
            <a:pPr marL="758825" lvl="1" indent="-457200" algn="l">
              <a:lnSpc>
                <a:spcPts val="2592"/>
              </a:lnSpc>
              <a:spcAft>
                <a:spcPts val="800"/>
              </a:spcAft>
              <a:buFont typeface="+mj-lt"/>
              <a:buAutoNum type="arabicPeriod"/>
            </a:pPr>
            <a:r>
              <a:rPr lang="en-US" sz="2600" spc="-11" dirty="0">
                <a:solidFill>
                  <a:srgbClr val="000000"/>
                </a:solidFill>
                <a:latin typeface="Evolventa"/>
              </a:rPr>
              <a:t>Select one item on which to outline key bullet points and important elements of your solution</a:t>
            </a:r>
          </a:p>
          <a:p>
            <a:pPr marL="758825" lvl="1" indent="-457200" algn="l">
              <a:lnSpc>
                <a:spcPts val="2592"/>
              </a:lnSpc>
              <a:spcAft>
                <a:spcPts val="800"/>
              </a:spcAft>
              <a:buFont typeface="+mj-lt"/>
              <a:buAutoNum type="arabicPeriod"/>
            </a:pPr>
            <a:r>
              <a:rPr lang="en-US" sz="2600" spc="-11" dirty="0">
                <a:solidFill>
                  <a:srgbClr val="000000"/>
                </a:solidFill>
                <a:latin typeface="Evolventa"/>
              </a:rPr>
              <a:t>Indicate important 1ˢᵗ steps for success and ways to ensure your solution is inclusive and explored from an intersectional perspective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grpSp>
        <p:nvGrpSpPr>
          <p:cNvPr id="4" name="Group 4"/>
          <p:cNvGrpSpPr/>
          <p:nvPr/>
        </p:nvGrpSpPr>
        <p:grpSpPr>
          <a:xfrm>
            <a:off x="70338" y="120217"/>
            <a:ext cx="18288000" cy="10284620"/>
            <a:chOff x="0" y="0"/>
            <a:chExt cx="24384000" cy="13712826"/>
          </a:xfrm>
        </p:grpSpPr>
        <p:sp>
          <p:nvSpPr>
            <p:cNvPr id="5" name="Freeform 5"/>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sp>
        <p:nvSpPr>
          <p:cNvPr id="8" name="Freeform 8"/>
          <p:cNvSpPr/>
          <p:nvPr/>
        </p:nvSpPr>
        <p:spPr>
          <a:xfrm>
            <a:off x="278215" y="2283906"/>
            <a:ext cx="13378253" cy="7882877"/>
          </a:xfrm>
          <a:custGeom>
            <a:avLst/>
            <a:gdLst/>
            <a:ahLst/>
            <a:cxnLst/>
            <a:rect l="l" t="t" r="r" b="b"/>
            <a:pathLst>
              <a:path w="13378253" h="7882877">
                <a:moveTo>
                  <a:pt x="0" y="0"/>
                </a:moveTo>
                <a:lnTo>
                  <a:pt x="13378253" y="0"/>
                </a:lnTo>
                <a:lnTo>
                  <a:pt x="13378253" y="7882877"/>
                </a:lnTo>
                <a:lnTo>
                  <a:pt x="0" y="7882877"/>
                </a:lnTo>
                <a:lnTo>
                  <a:pt x="0" y="0"/>
                </a:lnTo>
                <a:close/>
              </a:path>
            </a:pathLst>
          </a:custGeom>
          <a:blipFill>
            <a:blip r:embed="rId7"/>
            <a:stretch>
              <a:fillRect/>
            </a:stretch>
          </a:blipFill>
          <a:ln w="9525" cap="sq">
            <a:solidFill>
              <a:srgbClr val="000000"/>
            </a:solidFill>
            <a:prstDash val="solid"/>
            <a:miter/>
          </a:ln>
        </p:spPr>
        <p:txBody>
          <a:bodyPr/>
          <a:lstStyle/>
          <a:p>
            <a:endParaRPr lang="en-CA"/>
          </a:p>
        </p:txBody>
      </p:sp>
      <p:sp>
        <p:nvSpPr>
          <p:cNvPr id="9" name="TextBox 5">
            <a:extLst>
              <a:ext uri="{FF2B5EF4-FFF2-40B4-BE49-F238E27FC236}">
                <a16:creationId xmlns:a16="http://schemas.microsoft.com/office/drawing/2014/main" id="{8E721DBB-E3C2-18B5-CD7A-C5E673521634}"/>
              </a:ext>
            </a:extLst>
          </p:cNvPr>
          <p:cNvSpPr txBox="1"/>
          <p:nvPr/>
        </p:nvSpPr>
        <p:spPr>
          <a:xfrm>
            <a:off x="14059439" y="1093618"/>
            <a:ext cx="3886200" cy="9438481"/>
          </a:xfrm>
          <a:prstGeom prst="rect">
            <a:avLst/>
          </a:prstGeom>
        </p:spPr>
        <p:txBody>
          <a:bodyPr wrap="square" lIns="0" tIns="0" rIns="0" bIns="0" rtlCol="0" anchor="t">
            <a:spAutoFit/>
          </a:bodyPr>
          <a:lstStyle/>
          <a:p>
            <a:pPr>
              <a:lnSpc>
                <a:spcPts val="2310"/>
              </a:lnSpc>
            </a:pPr>
            <a:r>
              <a:rPr lang="en-US" sz="1650" dirty="0">
                <a:solidFill>
                  <a:srgbClr val="000000"/>
                </a:solidFill>
                <a:latin typeface="Open Sans Light"/>
              </a:rPr>
              <a:t>Write in the topic the group has selected to explore (in the gold banner in the top left corner of the worksheet (Assign a recorder)</a:t>
            </a:r>
          </a:p>
          <a:p>
            <a:pPr>
              <a:lnSpc>
                <a:spcPts val="2310"/>
              </a:lnSpc>
            </a:pPr>
            <a:endParaRPr dirty="0"/>
          </a:p>
          <a:p>
            <a:pPr>
              <a:lnSpc>
                <a:spcPts val="2310"/>
              </a:lnSpc>
            </a:pPr>
            <a:r>
              <a:rPr lang="en-US" sz="1650" dirty="0">
                <a:solidFill>
                  <a:srgbClr val="000000"/>
                </a:solidFill>
                <a:latin typeface="Open Sans Light"/>
              </a:rPr>
              <a:t>Now take time to discuss the topic so that everyone has shared what it means to them, their observations or lived experiences and/or why it is important to promote INCLUSION.</a:t>
            </a:r>
          </a:p>
          <a:p>
            <a:pPr>
              <a:lnSpc>
                <a:spcPts val="2310"/>
              </a:lnSpc>
            </a:pPr>
            <a:endParaRPr dirty="0"/>
          </a:p>
          <a:p>
            <a:pPr>
              <a:lnSpc>
                <a:spcPts val="2310"/>
              </a:lnSpc>
            </a:pPr>
            <a:r>
              <a:rPr lang="en-US" sz="1650" dirty="0">
                <a:solidFill>
                  <a:srgbClr val="000000"/>
                </a:solidFill>
                <a:latin typeface="Open Sans Light"/>
              </a:rPr>
              <a:t>Consider potential myths or biases impacting your topic and place an X  in the check boxes that apply.</a:t>
            </a:r>
          </a:p>
          <a:p>
            <a:pPr>
              <a:lnSpc>
                <a:spcPts val="2310"/>
              </a:lnSpc>
            </a:pPr>
            <a:endParaRPr dirty="0"/>
          </a:p>
          <a:p>
            <a:pPr>
              <a:lnSpc>
                <a:spcPts val="2310"/>
              </a:lnSpc>
            </a:pPr>
            <a:r>
              <a:rPr lang="en-US" sz="1650" dirty="0">
                <a:solidFill>
                  <a:srgbClr val="000000"/>
                </a:solidFill>
                <a:latin typeface="Open Sans Light"/>
              </a:rPr>
              <a:t>Next, begin to brainstorm and discuss potential systemic or structural responses to support your topic. Draw together similar or related items to arrive at a descriptive title for your response</a:t>
            </a:r>
          </a:p>
          <a:p>
            <a:pPr>
              <a:lnSpc>
                <a:spcPts val="2310"/>
              </a:lnSpc>
            </a:pPr>
            <a:endParaRPr dirty="0"/>
          </a:p>
          <a:p>
            <a:pPr>
              <a:lnSpc>
                <a:spcPts val="2310"/>
              </a:lnSpc>
            </a:pPr>
            <a:r>
              <a:rPr lang="en-US" sz="1650" dirty="0">
                <a:solidFill>
                  <a:srgbClr val="000000"/>
                </a:solidFill>
                <a:latin typeface="Open Sans Light"/>
              </a:rPr>
              <a:t>Capture a summary of your group's innovative structural or systemic solution with supporting bullet points under your title.</a:t>
            </a:r>
          </a:p>
          <a:p>
            <a:pPr>
              <a:lnSpc>
                <a:spcPts val="2310"/>
              </a:lnSpc>
            </a:pPr>
            <a:endParaRPr dirty="0"/>
          </a:p>
          <a:p>
            <a:pPr>
              <a:lnSpc>
                <a:spcPts val="2310"/>
              </a:lnSpc>
            </a:pPr>
            <a:r>
              <a:rPr lang="en-US" sz="1650" dirty="0">
                <a:solidFill>
                  <a:srgbClr val="000000"/>
                </a:solidFill>
                <a:latin typeface="Open Sans Light"/>
              </a:rPr>
              <a:t>Finally, in the (first-things-first) section, note important steps or factors that your group suggests will help to promote an intersectional approach and successful implementation.</a:t>
            </a:r>
          </a:p>
        </p:txBody>
      </p:sp>
      <p:sp>
        <p:nvSpPr>
          <p:cNvPr id="10" name="TextBox 9">
            <a:extLst>
              <a:ext uri="{FF2B5EF4-FFF2-40B4-BE49-F238E27FC236}">
                <a16:creationId xmlns:a16="http://schemas.microsoft.com/office/drawing/2014/main" id="{5020796E-BE68-42EF-EEEB-D4336368633A}"/>
              </a:ext>
            </a:extLst>
          </p:cNvPr>
          <p:cNvSpPr txBox="1"/>
          <p:nvPr/>
        </p:nvSpPr>
        <p:spPr>
          <a:xfrm>
            <a:off x="14059439" y="320357"/>
            <a:ext cx="3838252" cy="707886"/>
          </a:xfrm>
          <a:prstGeom prst="rect">
            <a:avLst/>
          </a:prstGeom>
          <a:noFill/>
        </p:spPr>
        <p:txBody>
          <a:bodyPr wrap="square" rtlCol="0">
            <a:spAutoFit/>
          </a:bodyPr>
          <a:lstStyle/>
          <a:p>
            <a:pPr algn="ctr"/>
            <a:r>
              <a:rPr lang="en-CA" sz="4000" dirty="0"/>
              <a:t>Instructions</a:t>
            </a:r>
          </a:p>
        </p:txBody>
      </p:sp>
      <p:sp>
        <p:nvSpPr>
          <p:cNvPr id="11" name="TextBox 10">
            <a:extLst>
              <a:ext uri="{FF2B5EF4-FFF2-40B4-BE49-F238E27FC236}">
                <a16:creationId xmlns:a16="http://schemas.microsoft.com/office/drawing/2014/main" id="{1178D5F8-0132-86F1-B766-4B111DFB7370}"/>
              </a:ext>
            </a:extLst>
          </p:cNvPr>
          <p:cNvSpPr txBox="1"/>
          <p:nvPr/>
        </p:nvSpPr>
        <p:spPr>
          <a:xfrm>
            <a:off x="278215" y="234031"/>
            <a:ext cx="13438863" cy="2000548"/>
          </a:xfrm>
          <a:prstGeom prst="rect">
            <a:avLst/>
          </a:prstGeom>
          <a:noFill/>
        </p:spPr>
        <p:txBody>
          <a:bodyPr wrap="square" rtlCol="0">
            <a:spAutoFit/>
          </a:bodyPr>
          <a:lstStyle/>
          <a:p>
            <a:pPr algn="ctr"/>
            <a:r>
              <a:rPr lang="en-CA" sz="8800" dirty="0"/>
              <a:t>Group #1: INCLUSION</a:t>
            </a:r>
          </a:p>
          <a:p>
            <a:pPr algn="ctr"/>
            <a:r>
              <a:rPr lang="en-CA" sz="3600" dirty="0"/>
              <a:t>(In-Person Table Discussion)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4" name="Freeform 4"/>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Freeform 5"/>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grpSp>
        <p:nvGrpSpPr>
          <p:cNvPr id="6" name="Group 6"/>
          <p:cNvGrpSpPr/>
          <p:nvPr/>
        </p:nvGrpSpPr>
        <p:grpSpPr>
          <a:xfrm>
            <a:off x="16535400" y="469558"/>
            <a:ext cx="1043743" cy="9169742"/>
            <a:chOff x="0" y="0"/>
            <a:chExt cx="1391658" cy="11838232"/>
          </a:xfrm>
        </p:grpSpPr>
        <p:sp>
          <p:nvSpPr>
            <p:cNvPr id="7" name="Freeform 7"/>
            <p:cNvSpPr/>
            <p:nvPr/>
          </p:nvSpPr>
          <p:spPr>
            <a:xfrm>
              <a:off x="0" y="0"/>
              <a:ext cx="1391666" cy="11838178"/>
            </a:xfrm>
            <a:custGeom>
              <a:avLst/>
              <a:gdLst/>
              <a:ahLst/>
              <a:cxnLst/>
              <a:rect l="l" t="t" r="r" b="b"/>
              <a:pathLst>
                <a:path w="1391666" h="11838178">
                  <a:moveTo>
                    <a:pt x="0" y="0"/>
                  </a:moveTo>
                  <a:lnTo>
                    <a:pt x="1391666" y="0"/>
                  </a:lnTo>
                  <a:lnTo>
                    <a:pt x="1391666" y="11838178"/>
                  </a:lnTo>
                  <a:lnTo>
                    <a:pt x="0" y="11838178"/>
                  </a:lnTo>
                  <a:close/>
                </a:path>
              </a:pathLst>
            </a:custGeom>
            <a:solidFill>
              <a:srgbClr val="B31166"/>
            </a:solidFill>
          </p:spPr>
          <p:txBody>
            <a:bodyPr/>
            <a:lstStyle/>
            <a:p>
              <a:endParaRPr lang="en-CA"/>
            </a:p>
          </p:txBody>
        </p:sp>
      </p:grpSp>
      <p:sp>
        <p:nvSpPr>
          <p:cNvPr id="8" name="Freeform 8"/>
          <p:cNvSpPr/>
          <p:nvPr/>
        </p:nvSpPr>
        <p:spPr>
          <a:xfrm>
            <a:off x="0" y="-114300"/>
            <a:ext cx="18288000" cy="10413996"/>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9" name="TextBox 9"/>
          <p:cNvSpPr txBox="1"/>
          <p:nvPr/>
        </p:nvSpPr>
        <p:spPr>
          <a:xfrm>
            <a:off x="1591998" y="3697225"/>
            <a:ext cx="4368990" cy="2797302"/>
          </a:xfrm>
          <a:prstGeom prst="rect">
            <a:avLst/>
          </a:prstGeom>
        </p:spPr>
        <p:txBody>
          <a:bodyPr lIns="0" tIns="0" rIns="0" bIns="0" rtlCol="0" anchor="t">
            <a:spAutoFit/>
          </a:bodyPr>
          <a:lstStyle/>
          <a:p>
            <a:pPr algn="r">
              <a:lnSpc>
                <a:spcPts val="5184"/>
              </a:lnSpc>
            </a:pPr>
            <a:r>
              <a:rPr lang="en-US" sz="4800" spc="-23">
                <a:solidFill>
                  <a:srgbClr val="000000"/>
                </a:solidFill>
                <a:latin typeface="Evolventa"/>
              </a:rPr>
              <a:t>Virtual Group Recorder Note Taking Document</a:t>
            </a:r>
          </a:p>
        </p:txBody>
      </p:sp>
      <p:sp>
        <p:nvSpPr>
          <p:cNvPr id="10" name="AutoShape 10"/>
          <p:cNvSpPr/>
          <p:nvPr/>
        </p:nvSpPr>
        <p:spPr>
          <a:xfrm rot="5383031">
            <a:off x="4122795" y="5296779"/>
            <a:ext cx="4824471" cy="0"/>
          </a:xfrm>
          <a:prstGeom prst="line">
            <a:avLst/>
          </a:prstGeom>
          <a:ln w="9525" cap="rnd">
            <a:solidFill>
              <a:srgbClr val="3B3059"/>
            </a:solidFill>
            <a:prstDash val="solid"/>
            <a:headEnd type="none" w="sm" len="sm"/>
            <a:tailEnd type="none" w="sm" len="sm"/>
          </a:ln>
        </p:spPr>
        <p:txBody>
          <a:bodyPr/>
          <a:lstStyle/>
          <a:p>
            <a:endParaRPr lang="en-CA"/>
          </a:p>
        </p:txBody>
      </p:sp>
      <p:sp>
        <p:nvSpPr>
          <p:cNvPr id="11" name="Freeform 11"/>
          <p:cNvSpPr/>
          <p:nvPr/>
        </p:nvSpPr>
        <p:spPr>
          <a:xfrm>
            <a:off x="8028826" y="434975"/>
            <a:ext cx="7370284" cy="9410916"/>
          </a:xfrm>
          <a:custGeom>
            <a:avLst/>
            <a:gdLst/>
            <a:ahLst/>
            <a:cxnLst/>
            <a:rect l="l" t="t" r="r" b="b"/>
            <a:pathLst>
              <a:path w="7370284" h="9410916">
                <a:moveTo>
                  <a:pt x="0" y="0"/>
                </a:moveTo>
                <a:lnTo>
                  <a:pt x="7370284" y="0"/>
                </a:lnTo>
                <a:lnTo>
                  <a:pt x="7370284" y="9410916"/>
                </a:lnTo>
                <a:lnTo>
                  <a:pt x="0" y="9410916"/>
                </a:lnTo>
                <a:lnTo>
                  <a:pt x="0" y="0"/>
                </a:lnTo>
                <a:close/>
              </a:path>
            </a:pathLst>
          </a:custGeom>
          <a:blipFill>
            <a:blip r:embed="rId9"/>
            <a:stretch>
              <a:fillRect/>
            </a:stretch>
          </a:blipFill>
          <a:ln>
            <a:solidFill>
              <a:schemeClr val="tx1"/>
            </a:solidFill>
          </a:ln>
        </p:spPr>
        <p:txBody>
          <a:bodyPr/>
          <a:lstStyle/>
          <a:p>
            <a:endParaRPr lang="en-C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4" name="Freeform 4"/>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grpSp>
        <p:nvGrpSpPr>
          <p:cNvPr id="5" name="Group 5"/>
          <p:cNvGrpSpPr/>
          <p:nvPr/>
        </p:nvGrpSpPr>
        <p:grpSpPr>
          <a:xfrm>
            <a:off x="0" y="320357"/>
            <a:ext cx="18288000" cy="10284620"/>
            <a:chOff x="0" y="0"/>
            <a:chExt cx="24384000" cy="13712826"/>
          </a:xfrm>
        </p:grpSpPr>
        <p:sp>
          <p:nvSpPr>
            <p:cNvPr id="6" name="Freeform 6"/>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sp>
        <p:nvSpPr>
          <p:cNvPr id="8" name="Freeform 8"/>
          <p:cNvSpPr/>
          <p:nvPr/>
        </p:nvSpPr>
        <p:spPr>
          <a:xfrm>
            <a:off x="291955" y="2169606"/>
            <a:ext cx="13582277" cy="8003094"/>
          </a:xfrm>
          <a:custGeom>
            <a:avLst/>
            <a:gdLst/>
            <a:ahLst/>
            <a:cxnLst/>
            <a:rect l="l" t="t" r="r" b="b"/>
            <a:pathLst>
              <a:path w="13582277" h="8003094">
                <a:moveTo>
                  <a:pt x="0" y="0"/>
                </a:moveTo>
                <a:lnTo>
                  <a:pt x="13582277" y="0"/>
                </a:lnTo>
                <a:lnTo>
                  <a:pt x="13582277" y="8003094"/>
                </a:lnTo>
                <a:lnTo>
                  <a:pt x="0" y="8003094"/>
                </a:lnTo>
                <a:lnTo>
                  <a:pt x="0" y="0"/>
                </a:lnTo>
                <a:close/>
              </a:path>
            </a:pathLst>
          </a:custGeom>
          <a:blipFill>
            <a:blip r:embed="rId9"/>
            <a:stretch>
              <a:fillRect/>
            </a:stretch>
          </a:blipFill>
          <a:ln>
            <a:solidFill>
              <a:schemeClr val="tx1"/>
            </a:solidFill>
          </a:ln>
        </p:spPr>
        <p:txBody>
          <a:bodyPr/>
          <a:lstStyle/>
          <a:p>
            <a:endParaRPr lang="en-CA" dirty="0"/>
          </a:p>
        </p:txBody>
      </p:sp>
      <p:sp>
        <p:nvSpPr>
          <p:cNvPr id="10" name="TextBox 5">
            <a:extLst>
              <a:ext uri="{FF2B5EF4-FFF2-40B4-BE49-F238E27FC236}">
                <a16:creationId xmlns:a16="http://schemas.microsoft.com/office/drawing/2014/main" id="{1BFA5F88-1F9D-FAB0-AF33-533AA92A2857}"/>
              </a:ext>
            </a:extLst>
          </p:cNvPr>
          <p:cNvSpPr txBox="1"/>
          <p:nvPr/>
        </p:nvSpPr>
        <p:spPr>
          <a:xfrm>
            <a:off x="14089914" y="1246015"/>
            <a:ext cx="3886200" cy="9438481"/>
          </a:xfrm>
          <a:prstGeom prst="rect">
            <a:avLst/>
          </a:prstGeom>
        </p:spPr>
        <p:txBody>
          <a:bodyPr wrap="square" lIns="0" tIns="0" rIns="0" bIns="0" rtlCol="0" anchor="t">
            <a:spAutoFit/>
          </a:bodyPr>
          <a:lstStyle/>
          <a:p>
            <a:pPr>
              <a:lnSpc>
                <a:spcPts val="2310"/>
              </a:lnSpc>
            </a:pPr>
            <a:r>
              <a:rPr lang="en-US" sz="1650" dirty="0">
                <a:solidFill>
                  <a:srgbClr val="000000"/>
                </a:solidFill>
                <a:latin typeface="Open Sans Light"/>
              </a:rPr>
              <a:t>Write in the topic the group has selected to explore (in the gold banner in the top left corner of the worksheet (Assign a recorder)</a:t>
            </a:r>
          </a:p>
          <a:p>
            <a:pPr>
              <a:lnSpc>
                <a:spcPts val="2310"/>
              </a:lnSpc>
            </a:pPr>
            <a:endParaRPr dirty="0"/>
          </a:p>
          <a:p>
            <a:pPr>
              <a:lnSpc>
                <a:spcPts val="2310"/>
              </a:lnSpc>
            </a:pPr>
            <a:r>
              <a:rPr lang="en-US" sz="1650" dirty="0">
                <a:solidFill>
                  <a:srgbClr val="000000"/>
                </a:solidFill>
                <a:latin typeface="Open Sans Light"/>
              </a:rPr>
              <a:t>Now take time to discuss the topic so that everyone has shared what it means to them, their observations or lived experiences and/or why it is important to promote INCLUSION.</a:t>
            </a:r>
          </a:p>
          <a:p>
            <a:pPr>
              <a:lnSpc>
                <a:spcPts val="2310"/>
              </a:lnSpc>
            </a:pPr>
            <a:endParaRPr dirty="0"/>
          </a:p>
          <a:p>
            <a:pPr>
              <a:lnSpc>
                <a:spcPts val="2310"/>
              </a:lnSpc>
            </a:pPr>
            <a:r>
              <a:rPr lang="en-US" sz="1650" dirty="0">
                <a:solidFill>
                  <a:srgbClr val="000000"/>
                </a:solidFill>
                <a:latin typeface="Open Sans Light"/>
              </a:rPr>
              <a:t>Consider potential myths or biases impacting your topic and place an X  in the check boxes that apply.</a:t>
            </a:r>
          </a:p>
          <a:p>
            <a:pPr>
              <a:lnSpc>
                <a:spcPts val="2310"/>
              </a:lnSpc>
            </a:pPr>
            <a:endParaRPr dirty="0"/>
          </a:p>
          <a:p>
            <a:pPr>
              <a:lnSpc>
                <a:spcPts val="2310"/>
              </a:lnSpc>
            </a:pPr>
            <a:r>
              <a:rPr lang="en-US" sz="1650" dirty="0">
                <a:solidFill>
                  <a:srgbClr val="000000"/>
                </a:solidFill>
                <a:latin typeface="Open Sans Light"/>
              </a:rPr>
              <a:t>Next, begin to brainstorm and discuss potential systemic or structural responses to support your topic. Draw together similar or related items to arrive at a descriptive title for your response</a:t>
            </a:r>
          </a:p>
          <a:p>
            <a:pPr>
              <a:lnSpc>
                <a:spcPts val="2310"/>
              </a:lnSpc>
            </a:pPr>
            <a:endParaRPr dirty="0"/>
          </a:p>
          <a:p>
            <a:pPr>
              <a:lnSpc>
                <a:spcPts val="2310"/>
              </a:lnSpc>
            </a:pPr>
            <a:r>
              <a:rPr lang="en-US" sz="1650" dirty="0">
                <a:solidFill>
                  <a:srgbClr val="000000"/>
                </a:solidFill>
                <a:latin typeface="Open Sans Light"/>
              </a:rPr>
              <a:t>Capture a summary of your group's innovative structural or systemic solution with supporting bullet points under your title.</a:t>
            </a:r>
          </a:p>
          <a:p>
            <a:pPr>
              <a:lnSpc>
                <a:spcPts val="2310"/>
              </a:lnSpc>
            </a:pPr>
            <a:endParaRPr dirty="0"/>
          </a:p>
          <a:p>
            <a:pPr>
              <a:lnSpc>
                <a:spcPts val="2310"/>
              </a:lnSpc>
            </a:pPr>
            <a:r>
              <a:rPr lang="en-US" sz="1650" dirty="0">
                <a:solidFill>
                  <a:srgbClr val="000000"/>
                </a:solidFill>
                <a:latin typeface="Open Sans Light"/>
              </a:rPr>
              <a:t>Finally, in the (first-things-first) section, note important steps or factors that your group suggests will help to promote an intersectional approach and successful implementation.</a:t>
            </a:r>
          </a:p>
        </p:txBody>
      </p:sp>
      <p:sp>
        <p:nvSpPr>
          <p:cNvPr id="11" name="TextBox 10">
            <a:extLst>
              <a:ext uri="{FF2B5EF4-FFF2-40B4-BE49-F238E27FC236}">
                <a16:creationId xmlns:a16="http://schemas.microsoft.com/office/drawing/2014/main" id="{3BC2C738-08CB-4FA3-8D71-A78F47C11B1D}"/>
              </a:ext>
            </a:extLst>
          </p:cNvPr>
          <p:cNvSpPr txBox="1"/>
          <p:nvPr/>
        </p:nvSpPr>
        <p:spPr>
          <a:xfrm>
            <a:off x="14085225" y="170548"/>
            <a:ext cx="3838252" cy="984885"/>
          </a:xfrm>
          <a:prstGeom prst="rect">
            <a:avLst/>
          </a:prstGeom>
          <a:noFill/>
        </p:spPr>
        <p:txBody>
          <a:bodyPr wrap="square" rtlCol="0">
            <a:spAutoFit/>
          </a:bodyPr>
          <a:lstStyle/>
          <a:p>
            <a:pPr algn="ctr"/>
            <a:r>
              <a:rPr lang="en-CA" sz="4000" dirty="0"/>
              <a:t>Instructions</a:t>
            </a:r>
          </a:p>
          <a:p>
            <a:pPr algn="ctr"/>
            <a:r>
              <a:rPr lang="en-CA" dirty="0">
                <a:solidFill>
                  <a:srgbClr val="000000"/>
                </a:solidFill>
                <a:latin typeface="Open Sans Light"/>
              </a:rPr>
              <a:t>(Assign a reorder to take notes)</a:t>
            </a:r>
          </a:p>
        </p:txBody>
      </p:sp>
      <p:sp>
        <p:nvSpPr>
          <p:cNvPr id="12" name="TextBox 11">
            <a:extLst>
              <a:ext uri="{FF2B5EF4-FFF2-40B4-BE49-F238E27FC236}">
                <a16:creationId xmlns:a16="http://schemas.microsoft.com/office/drawing/2014/main" id="{3C433569-19B1-461D-AD9D-C8B2F52A1098}"/>
              </a:ext>
            </a:extLst>
          </p:cNvPr>
          <p:cNvSpPr txBox="1"/>
          <p:nvPr/>
        </p:nvSpPr>
        <p:spPr>
          <a:xfrm>
            <a:off x="278215" y="234031"/>
            <a:ext cx="13438863" cy="2000548"/>
          </a:xfrm>
          <a:prstGeom prst="rect">
            <a:avLst/>
          </a:prstGeom>
          <a:noFill/>
        </p:spPr>
        <p:txBody>
          <a:bodyPr wrap="square" rtlCol="0">
            <a:spAutoFit/>
          </a:bodyPr>
          <a:lstStyle/>
          <a:p>
            <a:pPr algn="ctr"/>
            <a:r>
              <a:rPr lang="en-CA" sz="8800" dirty="0"/>
              <a:t>Group #1: INCLUSION</a:t>
            </a:r>
          </a:p>
          <a:p>
            <a:pPr algn="ctr"/>
            <a:r>
              <a:rPr lang="en-CA" sz="3600" dirty="0"/>
              <a:t>(In-Person Table Discussion)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2913518" y="2514600"/>
            <a:ext cx="4229100" cy="4229100"/>
          </a:xfrm>
          <a:custGeom>
            <a:avLst/>
            <a:gdLst/>
            <a:ahLst/>
            <a:cxnLst/>
            <a:rect l="l" t="t" r="r" b="b"/>
            <a:pathLst>
              <a:path w="4229100" h="4229100">
                <a:moveTo>
                  <a:pt x="0" y="0"/>
                </a:moveTo>
                <a:lnTo>
                  <a:pt x="4229100" y="0"/>
                </a:lnTo>
                <a:lnTo>
                  <a:pt x="4229100" y="4229100"/>
                </a:lnTo>
                <a:lnTo>
                  <a:pt x="0" y="42291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5" name="Freeform 5"/>
          <p:cNvSpPr/>
          <p:nvPr/>
        </p:nvSpPr>
        <p:spPr>
          <a:xfrm>
            <a:off x="12716302" y="2278570"/>
            <a:ext cx="4989359" cy="1496798"/>
          </a:xfrm>
          <a:custGeom>
            <a:avLst/>
            <a:gdLst/>
            <a:ahLst/>
            <a:cxnLst/>
            <a:rect l="l" t="t" r="r" b="b"/>
            <a:pathLst>
              <a:path w="4989359" h="1496798">
                <a:moveTo>
                  <a:pt x="0" y="0"/>
                </a:moveTo>
                <a:lnTo>
                  <a:pt x="4989359" y="0"/>
                </a:lnTo>
                <a:lnTo>
                  <a:pt x="4989359" y="1496797"/>
                </a:lnTo>
                <a:lnTo>
                  <a:pt x="0" y="14967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6" name="Freeform 6"/>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grpSp>
        <p:nvGrpSpPr>
          <p:cNvPr id="7" name="Group 7"/>
          <p:cNvGrpSpPr/>
          <p:nvPr/>
        </p:nvGrpSpPr>
        <p:grpSpPr>
          <a:xfrm>
            <a:off x="-22274" y="-46364"/>
            <a:ext cx="18288000" cy="10284620"/>
            <a:chOff x="0" y="0"/>
            <a:chExt cx="24384000" cy="13712826"/>
          </a:xfrm>
        </p:grpSpPr>
        <p:sp>
          <p:nvSpPr>
            <p:cNvPr id="8" name="Freeform 8"/>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grpSp>
        <p:nvGrpSpPr>
          <p:cNvPr id="11" name="Group 11"/>
          <p:cNvGrpSpPr/>
          <p:nvPr/>
        </p:nvGrpSpPr>
        <p:grpSpPr>
          <a:xfrm>
            <a:off x="71836" y="1130272"/>
            <a:ext cx="8381458" cy="4781142"/>
            <a:chOff x="0" y="0"/>
            <a:chExt cx="11175278" cy="6374856"/>
          </a:xfrm>
        </p:grpSpPr>
        <p:sp>
          <p:nvSpPr>
            <p:cNvPr id="12" name="Freeform 12"/>
            <p:cNvSpPr/>
            <p:nvPr/>
          </p:nvSpPr>
          <p:spPr>
            <a:xfrm>
              <a:off x="0" y="0"/>
              <a:ext cx="11175238" cy="6374892"/>
            </a:xfrm>
            <a:custGeom>
              <a:avLst/>
              <a:gdLst/>
              <a:ahLst/>
              <a:cxnLst/>
              <a:rect l="l" t="t" r="r" b="b"/>
              <a:pathLst>
                <a:path w="11175238" h="6374892">
                  <a:moveTo>
                    <a:pt x="0" y="0"/>
                  </a:moveTo>
                  <a:lnTo>
                    <a:pt x="11175238" y="0"/>
                  </a:lnTo>
                  <a:lnTo>
                    <a:pt x="11175238" y="6374892"/>
                  </a:lnTo>
                  <a:lnTo>
                    <a:pt x="0" y="6374892"/>
                  </a:lnTo>
                  <a:close/>
                </a:path>
              </a:pathLst>
            </a:custGeom>
            <a:solidFill>
              <a:srgbClr val="FFFFFF"/>
            </a:solidFill>
          </p:spPr>
          <p:txBody>
            <a:bodyPr/>
            <a:lstStyle/>
            <a:p>
              <a:endParaRPr lang="en-CA"/>
            </a:p>
          </p:txBody>
        </p:sp>
        <p:sp>
          <p:nvSpPr>
            <p:cNvPr id="13" name="TextBox 13"/>
            <p:cNvSpPr txBox="1"/>
            <p:nvPr/>
          </p:nvSpPr>
          <p:spPr>
            <a:xfrm>
              <a:off x="0" y="-104775"/>
              <a:ext cx="11175278" cy="6479631"/>
            </a:xfrm>
            <a:prstGeom prst="rect">
              <a:avLst/>
            </a:prstGeom>
          </p:spPr>
          <p:txBody>
            <a:bodyPr lIns="50800" tIns="50800" rIns="50800" bIns="50800" rtlCol="0" anchor="t"/>
            <a:lstStyle/>
            <a:p>
              <a:pPr algn="l">
                <a:lnSpc>
                  <a:spcPts val="3839"/>
                </a:lnSpc>
              </a:pPr>
              <a:endParaRPr dirty="0"/>
            </a:p>
            <a:p>
              <a:pPr algn="l">
                <a:lnSpc>
                  <a:spcPts val="4320"/>
                </a:lnSpc>
              </a:pPr>
              <a:r>
                <a:rPr lang="en-US" sz="3600" spc="-17" dirty="0">
                  <a:solidFill>
                    <a:srgbClr val="000000"/>
                  </a:solidFill>
                  <a:latin typeface="Evolventa"/>
                </a:rPr>
                <a:t>IDEA - Discussion Topics &amp; Language</a:t>
              </a:r>
            </a:p>
            <a:p>
              <a:pPr algn="l">
                <a:lnSpc>
                  <a:spcPts val="4320"/>
                </a:lnSpc>
              </a:pPr>
              <a:endParaRPr lang="en-US" sz="800" spc="-17" dirty="0">
                <a:solidFill>
                  <a:srgbClr val="000000"/>
                </a:solidFill>
                <a:latin typeface="Evolventa"/>
              </a:endParaRPr>
            </a:p>
            <a:p>
              <a:pPr marL="579030" lvl="1" indent="-289515" algn="l">
                <a:lnSpc>
                  <a:spcPts val="3839"/>
                </a:lnSpc>
                <a:spcAft>
                  <a:spcPts val="800"/>
                </a:spcAft>
                <a:buFont typeface="Arial"/>
                <a:buChar char="•"/>
              </a:pPr>
              <a:r>
                <a:rPr lang="en-US" sz="3199" spc="-15" dirty="0">
                  <a:solidFill>
                    <a:srgbClr val="000000"/>
                  </a:solidFill>
                  <a:latin typeface="Evolventa Bold"/>
                </a:rPr>
                <a:t>Anglophone Tables:  </a:t>
              </a:r>
              <a:r>
                <a:rPr lang="en-US" sz="3199" spc="-15" dirty="0">
                  <a:solidFill>
                    <a:srgbClr val="EF53A5"/>
                  </a:solidFill>
                  <a:latin typeface="Evolventa Bold"/>
                </a:rPr>
                <a:t>#4 </a:t>
              </a:r>
              <a:r>
                <a:rPr lang="en-US" sz="3199" spc="-15" dirty="0">
                  <a:solidFill>
                    <a:srgbClr val="000000"/>
                  </a:solidFill>
                  <a:latin typeface="Evolventa"/>
                </a:rPr>
                <a:t>&amp; </a:t>
              </a:r>
              <a:r>
                <a:rPr lang="en-US" sz="3199" spc="-15" dirty="0">
                  <a:solidFill>
                    <a:srgbClr val="00B0F0"/>
                  </a:solidFill>
                  <a:latin typeface="Evolventa Bold"/>
                </a:rPr>
                <a:t>#8</a:t>
              </a:r>
            </a:p>
            <a:p>
              <a:pPr marL="579030" lvl="1" indent="-289515" algn="l">
                <a:lnSpc>
                  <a:spcPts val="3839"/>
                </a:lnSpc>
                <a:spcAft>
                  <a:spcPts val="800"/>
                </a:spcAft>
                <a:buFont typeface="Arial"/>
                <a:buChar char="•"/>
              </a:pPr>
              <a:r>
                <a:rPr lang="en-US" sz="3199" spc="-15" dirty="0">
                  <a:solidFill>
                    <a:srgbClr val="000000"/>
                  </a:solidFill>
                  <a:latin typeface="Evolventa Bold"/>
                </a:rPr>
                <a:t>Bilingual Tables: </a:t>
              </a:r>
              <a:r>
                <a:rPr lang="en-US" sz="3199" spc="-15" dirty="0">
                  <a:solidFill>
                    <a:srgbClr val="EF53A5"/>
                  </a:solidFill>
                  <a:latin typeface="Evolventa Bold"/>
                </a:rPr>
                <a:t>#1</a:t>
              </a:r>
              <a:r>
                <a:rPr lang="en-US" sz="3199" spc="-15" dirty="0">
                  <a:solidFill>
                    <a:srgbClr val="000000"/>
                  </a:solidFill>
                  <a:latin typeface="Evolventa"/>
                </a:rPr>
                <a:t>, </a:t>
              </a:r>
              <a:r>
                <a:rPr lang="en-US" sz="3199" spc="-15" dirty="0">
                  <a:solidFill>
                    <a:srgbClr val="EF53A5"/>
                  </a:solidFill>
                  <a:latin typeface="Evolventa Bold"/>
                </a:rPr>
                <a:t>#3</a:t>
              </a:r>
              <a:r>
                <a:rPr lang="en-US" sz="3199" spc="-15" dirty="0">
                  <a:solidFill>
                    <a:srgbClr val="000000"/>
                  </a:solidFill>
                  <a:latin typeface="Evolventa"/>
                </a:rPr>
                <a:t>, </a:t>
              </a:r>
              <a:r>
                <a:rPr lang="en-US" sz="3199" spc="-15" dirty="0">
                  <a:solidFill>
                    <a:srgbClr val="EF53A5"/>
                  </a:solidFill>
                  <a:latin typeface="Evolventa Bold"/>
                </a:rPr>
                <a:t>#5</a:t>
              </a:r>
              <a:r>
                <a:rPr lang="en-US" sz="3199" spc="-15" dirty="0">
                  <a:solidFill>
                    <a:srgbClr val="000000"/>
                  </a:solidFill>
                  <a:latin typeface="Evolventa"/>
                </a:rPr>
                <a:t>, </a:t>
              </a:r>
              <a:r>
                <a:rPr lang="en-US" sz="3199" spc="-15" dirty="0">
                  <a:solidFill>
                    <a:srgbClr val="00B0F0"/>
                  </a:solidFill>
                  <a:latin typeface="Evolventa Bold"/>
                </a:rPr>
                <a:t>#7</a:t>
              </a:r>
              <a:r>
                <a:rPr lang="en-US" sz="3199" spc="-15" dirty="0">
                  <a:solidFill>
                    <a:srgbClr val="000000"/>
                  </a:solidFill>
                  <a:latin typeface="Evolventa"/>
                </a:rPr>
                <a:t>, </a:t>
              </a:r>
              <a:r>
                <a:rPr lang="en-US" sz="3199" spc="-15" dirty="0">
                  <a:solidFill>
                    <a:srgbClr val="00B0F0"/>
                  </a:solidFill>
                  <a:latin typeface="Evolventa Bold"/>
                </a:rPr>
                <a:t>#9</a:t>
              </a:r>
              <a:r>
                <a:rPr lang="en-US" sz="3199" spc="-15" dirty="0">
                  <a:solidFill>
                    <a:srgbClr val="000000"/>
                  </a:solidFill>
                  <a:latin typeface="Evolventa"/>
                </a:rPr>
                <a:t>, </a:t>
              </a:r>
              <a:r>
                <a:rPr lang="en-US" sz="3199" spc="-15" dirty="0">
                  <a:solidFill>
                    <a:srgbClr val="651BEB"/>
                  </a:solidFill>
                  <a:latin typeface="Evolventa Bold"/>
                </a:rPr>
                <a:t>#11</a:t>
              </a:r>
              <a:r>
                <a:rPr lang="en-US" sz="3199" spc="-15" dirty="0">
                  <a:solidFill>
                    <a:srgbClr val="000000"/>
                  </a:solidFill>
                  <a:latin typeface="Evolventa"/>
                </a:rPr>
                <a:t>, 					 </a:t>
              </a:r>
              <a:r>
                <a:rPr lang="en-US" sz="3199" spc="-15" dirty="0">
                  <a:solidFill>
                    <a:srgbClr val="651BEB"/>
                  </a:solidFill>
                  <a:latin typeface="Evolventa Bold"/>
                </a:rPr>
                <a:t>#13</a:t>
              </a:r>
              <a:r>
                <a:rPr lang="en-US" sz="3199" spc="-15" dirty="0">
                  <a:solidFill>
                    <a:srgbClr val="000000"/>
                  </a:solidFill>
                  <a:latin typeface="Evolventa"/>
                </a:rPr>
                <a:t>, </a:t>
              </a:r>
              <a:r>
                <a:rPr lang="en-US" sz="3199" spc="-15" dirty="0">
                  <a:solidFill>
                    <a:srgbClr val="651BEB"/>
                  </a:solidFill>
                  <a:latin typeface="Evolventa Bold"/>
                </a:rPr>
                <a:t>#15</a:t>
              </a:r>
              <a:r>
                <a:rPr lang="en-US" sz="3199" spc="-15" dirty="0">
                  <a:solidFill>
                    <a:srgbClr val="000000"/>
                  </a:solidFill>
                  <a:latin typeface="Evolventa"/>
                </a:rPr>
                <a:t>, </a:t>
              </a:r>
              <a:r>
                <a:rPr lang="en-US" sz="3199" spc="-15" dirty="0">
                  <a:solidFill>
                    <a:srgbClr val="C00000"/>
                  </a:solidFill>
                  <a:latin typeface="Evolventa Bold"/>
                </a:rPr>
                <a:t>#17 </a:t>
              </a:r>
              <a:r>
                <a:rPr lang="en-US" sz="3199" spc="-15" dirty="0">
                  <a:solidFill>
                    <a:srgbClr val="000000"/>
                  </a:solidFill>
                  <a:latin typeface="Evolventa"/>
                </a:rPr>
                <a:t>&amp; </a:t>
              </a:r>
              <a:r>
                <a:rPr lang="en-US" sz="3199" spc="-15" dirty="0">
                  <a:solidFill>
                    <a:srgbClr val="C00000"/>
                  </a:solidFill>
                  <a:latin typeface="Evolventa Bold"/>
                </a:rPr>
                <a:t>#19</a:t>
              </a:r>
            </a:p>
            <a:p>
              <a:pPr marL="579030" lvl="1" indent="-289515" algn="l">
                <a:lnSpc>
                  <a:spcPts val="3839"/>
                </a:lnSpc>
                <a:spcAft>
                  <a:spcPts val="800"/>
                </a:spcAft>
                <a:buFont typeface="Arial"/>
                <a:buChar char="•"/>
              </a:pPr>
              <a:r>
                <a:rPr lang="en-US" sz="3199" spc="-15" dirty="0">
                  <a:solidFill>
                    <a:srgbClr val="000000"/>
                  </a:solidFill>
                  <a:latin typeface="Evolventa Bold"/>
                </a:rPr>
                <a:t>Francophone Tables:</a:t>
              </a:r>
              <a:r>
                <a:rPr lang="en-US" sz="3199" spc="-15" dirty="0">
                  <a:solidFill>
                    <a:srgbClr val="EF53A5"/>
                  </a:solidFill>
                  <a:latin typeface="Evolventa Bold"/>
                </a:rPr>
                <a:t> #2</a:t>
              </a:r>
              <a:r>
                <a:rPr lang="en-US" sz="3199" spc="-15" dirty="0">
                  <a:solidFill>
                    <a:srgbClr val="000000"/>
                  </a:solidFill>
                  <a:latin typeface="Evolventa"/>
                </a:rPr>
                <a:t>, </a:t>
              </a:r>
              <a:r>
                <a:rPr lang="en-US" sz="3199" spc="-15" dirty="0">
                  <a:solidFill>
                    <a:srgbClr val="00B0F0"/>
                  </a:solidFill>
                  <a:latin typeface="Evolventa Bold"/>
                </a:rPr>
                <a:t>#6</a:t>
              </a:r>
              <a:r>
                <a:rPr lang="en-US" sz="3199" spc="-15" dirty="0">
                  <a:solidFill>
                    <a:srgbClr val="000000"/>
                  </a:solidFill>
                  <a:latin typeface="Evolventa"/>
                </a:rPr>
                <a:t>, </a:t>
              </a:r>
              <a:r>
                <a:rPr lang="en-US" sz="3199" spc="-15" dirty="0">
                  <a:solidFill>
                    <a:srgbClr val="00B0F0"/>
                  </a:solidFill>
                  <a:latin typeface="Evolventa Bold"/>
                </a:rPr>
                <a:t>#10</a:t>
              </a:r>
              <a:r>
                <a:rPr lang="en-US" sz="3199" spc="-15" dirty="0">
                  <a:solidFill>
                    <a:srgbClr val="000000"/>
                  </a:solidFill>
                  <a:latin typeface="Evolventa"/>
                </a:rPr>
                <a:t>, </a:t>
              </a:r>
              <a:r>
                <a:rPr lang="en-US" sz="3199" spc="-15" dirty="0">
                  <a:solidFill>
                    <a:srgbClr val="651BEB"/>
                  </a:solidFill>
                  <a:latin typeface="Evolventa Bold"/>
                </a:rPr>
                <a:t>#12</a:t>
              </a:r>
              <a:r>
                <a:rPr lang="en-US" sz="3199" spc="-15" dirty="0">
                  <a:solidFill>
                    <a:srgbClr val="000000"/>
                  </a:solidFill>
                  <a:latin typeface="Evolventa"/>
                </a:rPr>
                <a:t>, 					 </a:t>
              </a:r>
              <a:r>
                <a:rPr lang="en-US" sz="3199" spc="-15" dirty="0">
                  <a:solidFill>
                    <a:srgbClr val="651BEB"/>
                  </a:solidFill>
                  <a:latin typeface="Evolventa Bold"/>
                </a:rPr>
                <a:t>#14</a:t>
              </a:r>
              <a:r>
                <a:rPr lang="en-US" sz="3199" spc="-15" dirty="0">
                  <a:solidFill>
                    <a:srgbClr val="000000"/>
                  </a:solidFill>
                  <a:latin typeface="Evolventa"/>
                </a:rPr>
                <a:t>, </a:t>
              </a:r>
              <a:r>
                <a:rPr lang="en-US" sz="3199" spc="-15" dirty="0">
                  <a:solidFill>
                    <a:srgbClr val="C00000"/>
                  </a:solidFill>
                  <a:latin typeface="Evolventa Bold"/>
                </a:rPr>
                <a:t>#16</a:t>
              </a:r>
              <a:r>
                <a:rPr lang="en-US" sz="3199" spc="-15" dirty="0">
                  <a:solidFill>
                    <a:srgbClr val="000000"/>
                  </a:solidFill>
                  <a:latin typeface="Evolventa"/>
                </a:rPr>
                <a:t>, </a:t>
              </a:r>
              <a:r>
                <a:rPr lang="en-US" sz="3199" spc="-15" dirty="0">
                  <a:solidFill>
                    <a:srgbClr val="C00000"/>
                  </a:solidFill>
                  <a:latin typeface="Evolventa Bold"/>
                </a:rPr>
                <a:t>#18</a:t>
              </a:r>
              <a:r>
                <a:rPr lang="en-US" sz="3199" spc="-15" dirty="0">
                  <a:solidFill>
                    <a:srgbClr val="000000"/>
                  </a:solidFill>
                  <a:latin typeface="Evolventa"/>
                </a:rPr>
                <a:t>, &amp; </a:t>
              </a:r>
              <a:r>
                <a:rPr lang="en-US" sz="3199" spc="-15" dirty="0">
                  <a:solidFill>
                    <a:srgbClr val="C00000"/>
                  </a:solidFill>
                  <a:latin typeface="Evolventa Bold"/>
                </a:rPr>
                <a:t>#20</a:t>
              </a:r>
            </a:p>
            <a:p>
              <a:pPr marL="579030" lvl="1" indent="-289515" algn="l">
                <a:lnSpc>
                  <a:spcPts val="3839"/>
                </a:lnSpc>
              </a:pPr>
              <a:endParaRPr lang="en-US" sz="3199" spc="-15" dirty="0">
                <a:solidFill>
                  <a:srgbClr val="C00000"/>
                </a:solidFill>
                <a:latin typeface="Evolventa Bold"/>
              </a:endParaRPr>
            </a:p>
          </p:txBody>
        </p:sp>
      </p:grpSp>
      <p:sp>
        <p:nvSpPr>
          <p:cNvPr id="14" name="TextBox 14"/>
          <p:cNvSpPr txBox="1"/>
          <p:nvPr/>
        </p:nvSpPr>
        <p:spPr>
          <a:xfrm>
            <a:off x="77305" y="6991350"/>
            <a:ext cx="17460688" cy="590550"/>
          </a:xfrm>
          <a:prstGeom prst="rect">
            <a:avLst/>
          </a:prstGeom>
        </p:spPr>
        <p:txBody>
          <a:bodyPr lIns="0" tIns="0" rIns="0" bIns="0" rtlCol="0" anchor="t">
            <a:spAutoFit/>
          </a:bodyPr>
          <a:lstStyle/>
          <a:p>
            <a:pPr algn="l">
              <a:lnSpc>
                <a:spcPts val="3839"/>
              </a:lnSpc>
            </a:pPr>
            <a:r>
              <a:rPr lang="en-US" sz="3199" spc="-15" dirty="0">
                <a:solidFill>
                  <a:srgbClr val="FF33CC"/>
                </a:solidFill>
                <a:latin typeface="Evolventa Bold"/>
              </a:rPr>
              <a:t>INCLUSION</a:t>
            </a:r>
            <a:r>
              <a:rPr lang="en-US" sz="3199" spc="-15" dirty="0">
                <a:solidFill>
                  <a:srgbClr val="FF33CC"/>
                </a:solidFill>
                <a:latin typeface="Evolventa"/>
              </a:rPr>
              <a:t> - (</a:t>
            </a:r>
            <a:r>
              <a:rPr lang="en-US" sz="3199" spc="-15" dirty="0">
                <a:solidFill>
                  <a:srgbClr val="FF33CC"/>
                </a:solidFill>
                <a:latin typeface="Evolventa Bold"/>
              </a:rPr>
              <a:t>Table 1,2, 3, 4, &amp; 5 Facilitators</a:t>
            </a:r>
            <a:r>
              <a:rPr lang="en-US" sz="3199" spc="-15" dirty="0">
                <a:solidFill>
                  <a:srgbClr val="FF33CC"/>
                </a:solidFill>
                <a:latin typeface="Evolventa"/>
              </a:rPr>
              <a:t>: Name/Name/Name/Name/Name)</a:t>
            </a:r>
          </a:p>
        </p:txBody>
      </p:sp>
      <p:sp>
        <p:nvSpPr>
          <p:cNvPr id="15" name="TextBox 15"/>
          <p:cNvSpPr txBox="1"/>
          <p:nvPr/>
        </p:nvSpPr>
        <p:spPr>
          <a:xfrm>
            <a:off x="91440" y="7524750"/>
            <a:ext cx="17841688" cy="590550"/>
          </a:xfrm>
          <a:prstGeom prst="rect">
            <a:avLst/>
          </a:prstGeom>
        </p:spPr>
        <p:txBody>
          <a:bodyPr lIns="0" tIns="0" rIns="0" bIns="0" rtlCol="0" anchor="t">
            <a:spAutoFit/>
          </a:bodyPr>
          <a:lstStyle/>
          <a:p>
            <a:pPr algn="l">
              <a:lnSpc>
                <a:spcPts val="3839"/>
              </a:lnSpc>
            </a:pPr>
            <a:r>
              <a:rPr lang="en-US" sz="3199" spc="-15" dirty="0">
                <a:solidFill>
                  <a:srgbClr val="00B0F0"/>
                </a:solidFill>
                <a:latin typeface="Evolventa Bold"/>
              </a:rPr>
              <a:t>DIVERSITY</a:t>
            </a:r>
            <a:r>
              <a:rPr lang="en-US" sz="3199" spc="-15" dirty="0">
                <a:solidFill>
                  <a:srgbClr val="00B0F0"/>
                </a:solidFill>
                <a:latin typeface="Evolventa"/>
              </a:rPr>
              <a:t> - (</a:t>
            </a:r>
            <a:r>
              <a:rPr lang="en-US" sz="3199" spc="-15" dirty="0">
                <a:solidFill>
                  <a:srgbClr val="00B0F0"/>
                </a:solidFill>
                <a:latin typeface="Evolventa Bold"/>
              </a:rPr>
              <a:t>Tables 6, 7, 8, 9 &amp; 10 Facilitators</a:t>
            </a:r>
            <a:r>
              <a:rPr lang="en-US" sz="3199" spc="-15" dirty="0">
                <a:solidFill>
                  <a:srgbClr val="0070C0"/>
                </a:solidFill>
                <a:latin typeface="Evolventa"/>
              </a:rPr>
              <a:t>:  Name/Name/Name/Name /Name)  </a:t>
            </a:r>
          </a:p>
        </p:txBody>
      </p:sp>
      <p:sp>
        <p:nvSpPr>
          <p:cNvPr id="16" name="TextBox 16"/>
          <p:cNvSpPr txBox="1"/>
          <p:nvPr/>
        </p:nvSpPr>
        <p:spPr>
          <a:xfrm>
            <a:off x="91440" y="8071756"/>
            <a:ext cx="17477620" cy="653144"/>
          </a:xfrm>
          <a:prstGeom prst="rect">
            <a:avLst/>
          </a:prstGeom>
        </p:spPr>
        <p:txBody>
          <a:bodyPr lIns="0" tIns="0" rIns="0" bIns="0" rtlCol="0" anchor="t">
            <a:spAutoFit/>
          </a:bodyPr>
          <a:lstStyle/>
          <a:p>
            <a:pPr algn="l">
              <a:lnSpc>
                <a:spcPts val="3839"/>
              </a:lnSpc>
            </a:pPr>
            <a:r>
              <a:rPr lang="en-US" sz="3199" spc="-15" dirty="0">
                <a:solidFill>
                  <a:srgbClr val="6923CF"/>
                </a:solidFill>
                <a:latin typeface="Evolventa Bold"/>
              </a:rPr>
              <a:t>EQUITY</a:t>
            </a:r>
            <a:r>
              <a:rPr lang="en-US" sz="3199" spc="-15" dirty="0">
                <a:solidFill>
                  <a:srgbClr val="6923CF"/>
                </a:solidFill>
                <a:latin typeface="Evolventa"/>
              </a:rPr>
              <a:t> - (</a:t>
            </a:r>
            <a:r>
              <a:rPr lang="en-US" sz="3199" spc="-15" dirty="0">
                <a:solidFill>
                  <a:srgbClr val="6923CF"/>
                </a:solidFill>
                <a:latin typeface="Evolventa Bold"/>
              </a:rPr>
              <a:t>Tables 11, 12, 13, 14, 15 Facilitators</a:t>
            </a:r>
            <a:r>
              <a:rPr lang="en-US" sz="3199" spc="-15" dirty="0">
                <a:solidFill>
                  <a:srgbClr val="6923CF"/>
                </a:solidFill>
                <a:latin typeface="Evolventa"/>
              </a:rPr>
              <a:t>: Name/Name/Name/Name/Name)                                      </a:t>
            </a:r>
          </a:p>
        </p:txBody>
      </p:sp>
      <p:sp>
        <p:nvSpPr>
          <p:cNvPr id="17" name="TextBox 17"/>
          <p:cNvSpPr txBox="1"/>
          <p:nvPr/>
        </p:nvSpPr>
        <p:spPr>
          <a:xfrm>
            <a:off x="71836" y="8528308"/>
            <a:ext cx="17689288" cy="729992"/>
          </a:xfrm>
          <a:prstGeom prst="rect">
            <a:avLst/>
          </a:prstGeom>
        </p:spPr>
        <p:txBody>
          <a:bodyPr lIns="0" tIns="0" rIns="0" bIns="0" rtlCol="0" anchor="t">
            <a:spAutoFit/>
          </a:bodyPr>
          <a:lstStyle/>
          <a:p>
            <a:pPr algn="l">
              <a:lnSpc>
                <a:spcPts val="3839"/>
              </a:lnSpc>
            </a:pPr>
            <a:r>
              <a:rPr lang="en-US" sz="3199" spc="-15" dirty="0">
                <a:solidFill>
                  <a:srgbClr val="C00000"/>
                </a:solidFill>
                <a:latin typeface="Evolventa Bold"/>
              </a:rPr>
              <a:t>ACCESS</a:t>
            </a:r>
            <a:r>
              <a:rPr lang="en-US" sz="3199" spc="-15" dirty="0">
                <a:solidFill>
                  <a:srgbClr val="C00000"/>
                </a:solidFill>
                <a:latin typeface="Evolventa"/>
              </a:rPr>
              <a:t> - (</a:t>
            </a:r>
            <a:r>
              <a:rPr lang="en-US" sz="3199" spc="-15" dirty="0">
                <a:solidFill>
                  <a:srgbClr val="C00000"/>
                </a:solidFill>
                <a:latin typeface="Evolventa Bold"/>
              </a:rPr>
              <a:t>Tables 16, 17, 18, 19 &amp; 20 Facilitators: </a:t>
            </a:r>
            <a:r>
              <a:rPr lang="en-US" sz="3199" spc="-15" dirty="0">
                <a:solidFill>
                  <a:srgbClr val="C00000"/>
                </a:solidFill>
                <a:latin typeface="Evolventa"/>
              </a:rPr>
              <a:t>Name/Name/Name/Name/Name) </a:t>
            </a:r>
          </a:p>
          <a:p>
            <a:pPr algn="l">
              <a:lnSpc>
                <a:spcPts val="3839"/>
              </a:lnSpc>
            </a:pPr>
            <a:endParaRPr lang="en-US" sz="3199" spc="-15" dirty="0">
              <a:solidFill>
                <a:srgbClr val="C00000"/>
              </a:solidFill>
              <a:latin typeface="Evolventa"/>
            </a:endParaRPr>
          </a:p>
        </p:txBody>
      </p:sp>
      <p:sp>
        <p:nvSpPr>
          <p:cNvPr id="18" name="TextBox 18"/>
          <p:cNvSpPr txBox="1"/>
          <p:nvPr/>
        </p:nvSpPr>
        <p:spPr>
          <a:xfrm>
            <a:off x="71836" y="9136961"/>
            <a:ext cx="17964750" cy="1084689"/>
          </a:xfrm>
          <a:prstGeom prst="rect">
            <a:avLst/>
          </a:prstGeom>
        </p:spPr>
        <p:txBody>
          <a:bodyPr lIns="0" tIns="0" rIns="0" bIns="0" rtlCol="0" anchor="t">
            <a:spAutoFit/>
          </a:bodyPr>
          <a:lstStyle/>
          <a:p>
            <a:pPr algn="l">
              <a:lnSpc>
                <a:spcPts val="4320"/>
              </a:lnSpc>
            </a:pPr>
            <a:r>
              <a:rPr lang="en-US" sz="3600" spc="-17">
                <a:solidFill>
                  <a:srgbClr val="000000"/>
                </a:solidFill>
                <a:latin typeface="Evolventa"/>
              </a:rPr>
              <a:t>Zoom Bk-out Room Facilitators: Group assignment TBD </a:t>
            </a:r>
          </a:p>
          <a:p>
            <a:pPr algn="l">
              <a:lnSpc>
                <a:spcPts val="2879"/>
              </a:lnSpc>
            </a:pPr>
            <a:r>
              <a:rPr lang="en-US" sz="2400" spc="-11">
                <a:solidFill>
                  <a:srgbClr val="EF53A5"/>
                </a:solidFill>
                <a:latin typeface="Evolventa"/>
              </a:rPr>
              <a:t>Name</a:t>
            </a:r>
            <a:r>
              <a:rPr lang="en-US" sz="2400" spc="-11">
                <a:solidFill>
                  <a:srgbClr val="000000"/>
                </a:solidFill>
                <a:latin typeface="Evolventa"/>
              </a:rPr>
              <a:t>, </a:t>
            </a:r>
            <a:r>
              <a:rPr lang="en-US" sz="2400" spc="-11">
                <a:solidFill>
                  <a:srgbClr val="00B0F0"/>
                </a:solidFill>
                <a:latin typeface="Evolventa"/>
              </a:rPr>
              <a:t>Name</a:t>
            </a:r>
            <a:r>
              <a:rPr lang="en-US" sz="2400" spc="-11">
                <a:solidFill>
                  <a:srgbClr val="000000"/>
                </a:solidFill>
                <a:latin typeface="Evolventa"/>
              </a:rPr>
              <a:t>, </a:t>
            </a:r>
            <a:r>
              <a:rPr lang="en-US" sz="2400" spc="-11">
                <a:solidFill>
                  <a:srgbClr val="651BEB"/>
                </a:solidFill>
                <a:latin typeface="Evolventa"/>
              </a:rPr>
              <a:t>Name</a:t>
            </a:r>
            <a:r>
              <a:rPr lang="en-US" sz="2400" spc="-11">
                <a:solidFill>
                  <a:srgbClr val="000000"/>
                </a:solidFill>
                <a:latin typeface="Evolventa"/>
              </a:rPr>
              <a:t>,</a:t>
            </a:r>
            <a:r>
              <a:rPr lang="en-US" sz="2400" spc="-11">
                <a:solidFill>
                  <a:srgbClr val="C00000"/>
                </a:solidFill>
                <a:latin typeface="Evolventa"/>
              </a:rPr>
              <a:t> Name</a:t>
            </a:r>
            <a:r>
              <a:rPr lang="en-US" sz="2400" spc="-11">
                <a:solidFill>
                  <a:srgbClr val="000000"/>
                </a:solidFill>
                <a:latin typeface="Evolventa"/>
              </a:rPr>
              <a:t>, (and Virtual Hosts)</a:t>
            </a:r>
          </a:p>
        </p:txBody>
      </p:sp>
      <p:sp>
        <p:nvSpPr>
          <p:cNvPr id="19" name="TextBox 19"/>
          <p:cNvSpPr txBox="1"/>
          <p:nvPr/>
        </p:nvSpPr>
        <p:spPr>
          <a:xfrm>
            <a:off x="159240" y="6215489"/>
            <a:ext cx="9123838" cy="715358"/>
          </a:xfrm>
          <a:prstGeom prst="rect">
            <a:avLst/>
          </a:prstGeom>
        </p:spPr>
        <p:txBody>
          <a:bodyPr lIns="0" tIns="0" rIns="0" bIns="0" rtlCol="0" anchor="t">
            <a:spAutoFit/>
          </a:bodyPr>
          <a:lstStyle/>
          <a:p>
            <a:pPr algn="l">
              <a:lnSpc>
                <a:spcPts val="4320"/>
              </a:lnSpc>
            </a:pPr>
            <a:r>
              <a:rPr lang="en-US" sz="3600" spc="-17" dirty="0">
                <a:solidFill>
                  <a:srgbClr val="000000"/>
                </a:solidFill>
                <a:latin typeface="Evolventa"/>
              </a:rPr>
              <a:t>In-Person Table Main Discussion Topics</a:t>
            </a:r>
          </a:p>
        </p:txBody>
      </p:sp>
      <p:sp>
        <p:nvSpPr>
          <p:cNvPr id="24" name="Freeform 24"/>
          <p:cNvSpPr/>
          <p:nvPr/>
        </p:nvSpPr>
        <p:spPr>
          <a:xfrm rot="971943">
            <a:off x="9208462" y="4154912"/>
            <a:ext cx="1100291" cy="771633"/>
          </a:xfrm>
          <a:custGeom>
            <a:avLst/>
            <a:gdLst/>
            <a:ahLst/>
            <a:cxnLst/>
            <a:rect l="l" t="t" r="r" b="b"/>
            <a:pathLst>
              <a:path w="1100291" h="771633">
                <a:moveTo>
                  <a:pt x="0" y="0"/>
                </a:moveTo>
                <a:lnTo>
                  <a:pt x="1100291" y="0"/>
                </a:lnTo>
                <a:lnTo>
                  <a:pt x="1100291" y="771633"/>
                </a:lnTo>
                <a:lnTo>
                  <a:pt x="0" y="771633"/>
                </a:lnTo>
                <a:lnTo>
                  <a:pt x="0" y="0"/>
                </a:lnTo>
                <a:close/>
              </a:path>
            </a:pathLst>
          </a:custGeom>
          <a:blipFill>
            <a:blip r:embed="rId11"/>
            <a:stretch>
              <a:fillRect/>
            </a:stretch>
          </a:blipFill>
        </p:spPr>
        <p:txBody>
          <a:bodyPr/>
          <a:lstStyle/>
          <a:p>
            <a:endParaRPr lang="en-CA"/>
          </a:p>
        </p:txBody>
      </p:sp>
      <p:sp>
        <p:nvSpPr>
          <p:cNvPr id="25" name="Freeform 25"/>
          <p:cNvSpPr/>
          <p:nvPr/>
        </p:nvSpPr>
        <p:spPr>
          <a:xfrm rot="305724">
            <a:off x="10890632" y="4428736"/>
            <a:ext cx="1100291" cy="771633"/>
          </a:xfrm>
          <a:custGeom>
            <a:avLst/>
            <a:gdLst/>
            <a:ahLst/>
            <a:cxnLst/>
            <a:rect l="l" t="t" r="r" b="b"/>
            <a:pathLst>
              <a:path w="1100291" h="771633">
                <a:moveTo>
                  <a:pt x="0" y="0"/>
                </a:moveTo>
                <a:lnTo>
                  <a:pt x="1100290" y="0"/>
                </a:lnTo>
                <a:lnTo>
                  <a:pt x="1100290" y="771634"/>
                </a:lnTo>
                <a:lnTo>
                  <a:pt x="0" y="771634"/>
                </a:lnTo>
                <a:lnTo>
                  <a:pt x="0" y="0"/>
                </a:lnTo>
                <a:close/>
              </a:path>
            </a:pathLst>
          </a:custGeom>
          <a:blipFill>
            <a:blip r:embed="rId11"/>
            <a:stretch>
              <a:fillRect/>
            </a:stretch>
          </a:blipFill>
        </p:spPr>
        <p:txBody>
          <a:bodyPr/>
          <a:lstStyle/>
          <a:p>
            <a:endParaRPr lang="en-CA"/>
          </a:p>
        </p:txBody>
      </p:sp>
      <p:sp>
        <p:nvSpPr>
          <p:cNvPr id="26" name="Freeform 26"/>
          <p:cNvSpPr/>
          <p:nvPr/>
        </p:nvSpPr>
        <p:spPr>
          <a:xfrm>
            <a:off x="10596984" y="3323018"/>
            <a:ext cx="1100291" cy="771633"/>
          </a:xfrm>
          <a:custGeom>
            <a:avLst/>
            <a:gdLst/>
            <a:ahLst/>
            <a:cxnLst/>
            <a:rect l="l" t="t" r="r" b="b"/>
            <a:pathLst>
              <a:path w="1100291" h="771633">
                <a:moveTo>
                  <a:pt x="0" y="0"/>
                </a:moveTo>
                <a:lnTo>
                  <a:pt x="1100290" y="0"/>
                </a:lnTo>
                <a:lnTo>
                  <a:pt x="1100290" y="771633"/>
                </a:lnTo>
                <a:lnTo>
                  <a:pt x="0" y="771633"/>
                </a:lnTo>
                <a:lnTo>
                  <a:pt x="0" y="0"/>
                </a:lnTo>
                <a:close/>
              </a:path>
            </a:pathLst>
          </a:custGeom>
          <a:blipFill>
            <a:blip r:embed="rId11"/>
            <a:stretch>
              <a:fillRect/>
            </a:stretch>
          </a:blipFill>
        </p:spPr>
        <p:txBody>
          <a:bodyPr/>
          <a:lstStyle/>
          <a:p>
            <a:endParaRPr lang="en-CA"/>
          </a:p>
        </p:txBody>
      </p:sp>
      <p:sp>
        <p:nvSpPr>
          <p:cNvPr id="27" name="Freeform 27"/>
          <p:cNvSpPr/>
          <p:nvPr/>
        </p:nvSpPr>
        <p:spPr>
          <a:xfrm>
            <a:off x="13532139" y="3374887"/>
            <a:ext cx="1100291" cy="771633"/>
          </a:xfrm>
          <a:custGeom>
            <a:avLst/>
            <a:gdLst/>
            <a:ahLst/>
            <a:cxnLst/>
            <a:rect l="l" t="t" r="r" b="b"/>
            <a:pathLst>
              <a:path w="1100291" h="771633">
                <a:moveTo>
                  <a:pt x="0" y="0"/>
                </a:moveTo>
                <a:lnTo>
                  <a:pt x="1100291" y="0"/>
                </a:lnTo>
                <a:lnTo>
                  <a:pt x="1100291" y="771633"/>
                </a:lnTo>
                <a:lnTo>
                  <a:pt x="0" y="771633"/>
                </a:lnTo>
                <a:lnTo>
                  <a:pt x="0" y="0"/>
                </a:lnTo>
                <a:close/>
              </a:path>
            </a:pathLst>
          </a:custGeom>
          <a:blipFill>
            <a:blip r:embed="rId11"/>
            <a:stretch>
              <a:fillRect/>
            </a:stretch>
          </a:blipFill>
        </p:spPr>
        <p:txBody>
          <a:bodyPr/>
          <a:lstStyle/>
          <a:p>
            <a:endParaRPr lang="en-CA"/>
          </a:p>
        </p:txBody>
      </p:sp>
      <p:sp>
        <p:nvSpPr>
          <p:cNvPr id="28" name="Freeform 28"/>
          <p:cNvSpPr/>
          <p:nvPr/>
        </p:nvSpPr>
        <p:spPr>
          <a:xfrm rot="-492865">
            <a:off x="14815119" y="3085575"/>
            <a:ext cx="1100290" cy="734821"/>
          </a:xfrm>
          <a:custGeom>
            <a:avLst/>
            <a:gdLst/>
            <a:ahLst/>
            <a:cxnLst/>
            <a:rect l="l" t="t" r="r" b="b"/>
            <a:pathLst>
              <a:path w="1100290" h="734821">
                <a:moveTo>
                  <a:pt x="0" y="0"/>
                </a:moveTo>
                <a:lnTo>
                  <a:pt x="1100290" y="0"/>
                </a:lnTo>
                <a:lnTo>
                  <a:pt x="1100290" y="734822"/>
                </a:lnTo>
                <a:lnTo>
                  <a:pt x="0" y="734822"/>
                </a:lnTo>
                <a:lnTo>
                  <a:pt x="0" y="0"/>
                </a:lnTo>
                <a:close/>
              </a:path>
            </a:pathLst>
          </a:custGeom>
          <a:blipFill>
            <a:blip r:embed="rId11"/>
            <a:stretch>
              <a:fillRect t="-2504" b="-2504"/>
            </a:stretch>
          </a:blipFill>
        </p:spPr>
        <p:txBody>
          <a:bodyPr/>
          <a:lstStyle/>
          <a:p>
            <a:endParaRPr lang="en-CA"/>
          </a:p>
        </p:txBody>
      </p:sp>
      <p:sp>
        <p:nvSpPr>
          <p:cNvPr id="29" name="Freeform 29"/>
          <p:cNvSpPr/>
          <p:nvPr/>
        </p:nvSpPr>
        <p:spPr>
          <a:xfrm rot="187350">
            <a:off x="12722804" y="4322401"/>
            <a:ext cx="1100291" cy="771633"/>
          </a:xfrm>
          <a:custGeom>
            <a:avLst/>
            <a:gdLst/>
            <a:ahLst/>
            <a:cxnLst/>
            <a:rect l="l" t="t" r="r" b="b"/>
            <a:pathLst>
              <a:path w="1100291" h="771633">
                <a:moveTo>
                  <a:pt x="0" y="0"/>
                </a:moveTo>
                <a:lnTo>
                  <a:pt x="1100290" y="0"/>
                </a:lnTo>
                <a:lnTo>
                  <a:pt x="1100290" y="771634"/>
                </a:lnTo>
                <a:lnTo>
                  <a:pt x="0" y="771634"/>
                </a:lnTo>
                <a:lnTo>
                  <a:pt x="0" y="0"/>
                </a:lnTo>
                <a:close/>
              </a:path>
            </a:pathLst>
          </a:custGeom>
          <a:blipFill>
            <a:blip r:embed="rId11"/>
            <a:stretch>
              <a:fillRect/>
            </a:stretch>
          </a:blipFill>
        </p:spPr>
        <p:txBody>
          <a:bodyPr/>
          <a:lstStyle/>
          <a:p>
            <a:endParaRPr lang="en-CA"/>
          </a:p>
        </p:txBody>
      </p:sp>
      <p:sp>
        <p:nvSpPr>
          <p:cNvPr id="30" name="Freeform 30"/>
          <p:cNvSpPr/>
          <p:nvPr/>
        </p:nvSpPr>
        <p:spPr>
          <a:xfrm rot="-580885">
            <a:off x="14510666" y="4157994"/>
            <a:ext cx="1100290" cy="771633"/>
          </a:xfrm>
          <a:custGeom>
            <a:avLst/>
            <a:gdLst/>
            <a:ahLst/>
            <a:cxnLst/>
            <a:rect l="l" t="t" r="r" b="b"/>
            <a:pathLst>
              <a:path w="1100290" h="771633">
                <a:moveTo>
                  <a:pt x="0" y="0"/>
                </a:moveTo>
                <a:lnTo>
                  <a:pt x="1100290" y="0"/>
                </a:lnTo>
                <a:lnTo>
                  <a:pt x="1100290" y="771633"/>
                </a:lnTo>
                <a:lnTo>
                  <a:pt x="0" y="771633"/>
                </a:lnTo>
                <a:lnTo>
                  <a:pt x="0" y="0"/>
                </a:lnTo>
                <a:close/>
              </a:path>
            </a:pathLst>
          </a:custGeom>
          <a:blipFill>
            <a:blip r:embed="rId11"/>
            <a:stretch>
              <a:fillRect/>
            </a:stretch>
          </a:blipFill>
        </p:spPr>
        <p:txBody>
          <a:bodyPr/>
          <a:lstStyle/>
          <a:p>
            <a:endParaRPr lang="en-CA"/>
          </a:p>
        </p:txBody>
      </p:sp>
      <p:sp>
        <p:nvSpPr>
          <p:cNvPr id="31" name="Freeform 31"/>
          <p:cNvSpPr/>
          <p:nvPr/>
        </p:nvSpPr>
        <p:spPr>
          <a:xfrm>
            <a:off x="14510664" y="5472975"/>
            <a:ext cx="1100290" cy="771633"/>
          </a:xfrm>
          <a:custGeom>
            <a:avLst/>
            <a:gdLst/>
            <a:ahLst/>
            <a:cxnLst/>
            <a:rect l="l" t="t" r="r" b="b"/>
            <a:pathLst>
              <a:path w="1100290" h="771633">
                <a:moveTo>
                  <a:pt x="0" y="0"/>
                </a:moveTo>
                <a:lnTo>
                  <a:pt x="1100290" y="0"/>
                </a:lnTo>
                <a:lnTo>
                  <a:pt x="1100290" y="771633"/>
                </a:lnTo>
                <a:lnTo>
                  <a:pt x="0" y="771633"/>
                </a:lnTo>
                <a:lnTo>
                  <a:pt x="0" y="0"/>
                </a:lnTo>
                <a:close/>
              </a:path>
            </a:pathLst>
          </a:custGeom>
          <a:blipFill>
            <a:blip r:embed="rId11"/>
            <a:stretch>
              <a:fillRect/>
            </a:stretch>
          </a:blipFill>
        </p:spPr>
        <p:txBody>
          <a:bodyPr/>
          <a:lstStyle/>
          <a:p>
            <a:endParaRPr lang="en-CA"/>
          </a:p>
        </p:txBody>
      </p:sp>
      <p:sp>
        <p:nvSpPr>
          <p:cNvPr id="32" name="Freeform 32"/>
          <p:cNvSpPr/>
          <p:nvPr/>
        </p:nvSpPr>
        <p:spPr>
          <a:xfrm rot="162597">
            <a:off x="13165112" y="5483059"/>
            <a:ext cx="1100290" cy="771633"/>
          </a:xfrm>
          <a:custGeom>
            <a:avLst/>
            <a:gdLst/>
            <a:ahLst/>
            <a:cxnLst/>
            <a:rect l="l" t="t" r="r" b="b"/>
            <a:pathLst>
              <a:path w="1100290" h="771633">
                <a:moveTo>
                  <a:pt x="0" y="0"/>
                </a:moveTo>
                <a:lnTo>
                  <a:pt x="1100290" y="0"/>
                </a:lnTo>
                <a:lnTo>
                  <a:pt x="1100290" y="771633"/>
                </a:lnTo>
                <a:lnTo>
                  <a:pt x="0" y="771633"/>
                </a:lnTo>
                <a:lnTo>
                  <a:pt x="0" y="0"/>
                </a:lnTo>
                <a:close/>
              </a:path>
            </a:pathLst>
          </a:custGeom>
          <a:blipFill>
            <a:blip r:embed="rId11"/>
            <a:stretch>
              <a:fillRect/>
            </a:stretch>
          </a:blipFill>
        </p:spPr>
        <p:txBody>
          <a:bodyPr/>
          <a:lstStyle/>
          <a:p>
            <a:endParaRPr lang="en-CA"/>
          </a:p>
        </p:txBody>
      </p:sp>
      <p:sp>
        <p:nvSpPr>
          <p:cNvPr id="33" name="Freeform 33"/>
          <p:cNvSpPr/>
          <p:nvPr/>
        </p:nvSpPr>
        <p:spPr>
          <a:xfrm>
            <a:off x="11499874" y="5472449"/>
            <a:ext cx="1100291" cy="771633"/>
          </a:xfrm>
          <a:custGeom>
            <a:avLst/>
            <a:gdLst/>
            <a:ahLst/>
            <a:cxnLst/>
            <a:rect l="l" t="t" r="r" b="b"/>
            <a:pathLst>
              <a:path w="1100291" h="771633">
                <a:moveTo>
                  <a:pt x="0" y="0"/>
                </a:moveTo>
                <a:lnTo>
                  <a:pt x="1100291" y="0"/>
                </a:lnTo>
                <a:lnTo>
                  <a:pt x="1100291" y="771633"/>
                </a:lnTo>
                <a:lnTo>
                  <a:pt x="0" y="771633"/>
                </a:lnTo>
                <a:lnTo>
                  <a:pt x="0" y="0"/>
                </a:lnTo>
                <a:close/>
              </a:path>
            </a:pathLst>
          </a:custGeom>
          <a:blipFill>
            <a:blip r:embed="rId11"/>
            <a:stretch>
              <a:fillRect/>
            </a:stretch>
          </a:blipFill>
        </p:spPr>
        <p:txBody>
          <a:bodyPr/>
          <a:lstStyle/>
          <a:p>
            <a:endParaRPr lang="en-CA"/>
          </a:p>
        </p:txBody>
      </p:sp>
      <p:sp>
        <p:nvSpPr>
          <p:cNvPr id="34" name="Freeform 34"/>
          <p:cNvSpPr/>
          <p:nvPr/>
        </p:nvSpPr>
        <p:spPr>
          <a:xfrm rot="971943">
            <a:off x="9879327" y="5148642"/>
            <a:ext cx="1100290" cy="771633"/>
          </a:xfrm>
          <a:custGeom>
            <a:avLst/>
            <a:gdLst/>
            <a:ahLst/>
            <a:cxnLst/>
            <a:rect l="l" t="t" r="r" b="b"/>
            <a:pathLst>
              <a:path w="1100290" h="771633">
                <a:moveTo>
                  <a:pt x="0" y="0"/>
                </a:moveTo>
                <a:lnTo>
                  <a:pt x="1100291" y="0"/>
                </a:lnTo>
                <a:lnTo>
                  <a:pt x="1100291" y="771633"/>
                </a:lnTo>
                <a:lnTo>
                  <a:pt x="0" y="771633"/>
                </a:lnTo>
                <a:lnTo>
                  <a:pt x="0" y="0"/>
                </a:lnTo>
                <a:close/>
              </a:path>
            </a:pathLst>
          </a:custGeom>
          <a:blipFill>
            <a:blip r:embed="rId11"/>
            <a:stretch>
              <a:fillRect/>
            </a:stretch>
          </a:blipFill>
        </p:spPr>
        <p:txBody>
          <a:bodyPr/>
          <a:lstStyle/>
          <a:p>
            <a:endParaRPr lang="en-CA"/>
          </a:p>
        </p:txBody>
      </p:sp>
      <p:sp>
        <p:nvSpPr>
          <p:cNvPr id="35" name="Freeform 35"/>
          <p:cNvSpPr/>
          <p:nvPr/>
        </p:nvSpPr>
        <p:spPr>
          <a:xfrm rot="-950107">
            <a:off x="15769772" y="4902783"/>
            <a:ext cx="1100290" cy="771633"/>
          </a:xfrm>
          <a:custGeom>
            <a:avLst/>
            <a:gdLst/>
            <a:ahLst/>
            <a:cxnLst/>
            <a:rect l="l" t="t" r="r" b="b"/>
            <a:pathLst>
              <a:path w="1100290" h="771633">
                <a:moveTo>
                  <a:pt x="0" y="0"/>
                </a:moveTo>
                <a:lnTo>
                  <a:pt x="1100290" y="0"/>
                </a:lnTo>
                <a:lnTo>
                  <a:pt x="1100290" y="771633"/>
                </a:lnTo>
                <a:lnTo>
                  <a:pt x="0" y="771633"/>
                </a:lnTo>
                <a:lnTo>
                  <a:pt x="0" y="0"/>
                </a:lnTo>
                <a:close/>
              </a:path>
            </a:pathLst>
          </a:custGeom>
          <a:blipFill>
            <a:blip r:embed="rId11"/>
            <a:stretch>
              <a:fillRect/>
            </a:stretch>
          </a:blipFill>
        </p:spPr>
        <p:txBody>
          <a:bodyPr/>
          <a:lstStyle/>
          <a:p>
            <a:endParaRPr lang="en-CA"/>
          </a:p>
        </p:txBody>
      </p:sp>
      <p:sp>
        <p:nvSpPr>
          <p:cNvPr id="36" name="Freeform 36"/>
          <p:cNvSpPr/>
          <p:nvPr/>
        </p:nvSpPr>
        <p:spPr>
          <a:xfrm rot="-1344044">
            <a:off x="15908416" y="3613434"/>
            <a:ext cx="1100291" cy="771633"/>
          </a:xfrm>
          <a:custGeom>
            <a:avLst/>
            <a:gdLst/>
            <a:ahLst/>
            <a:cxnLst/>
            <a:rect l="l" t="t" r="r" b="b"/>
            <a:pathLst>
              <a:path w="1100291" h="771633">
                <a:moveTo>
                  <a:pt x="0" y="0"/>
                </a:moveTo>
                <a:lnTo>
                  <a:pt x="1100291" y="0"/>
                </a:lnTo>
                <a:lnTo>
                  <a:pt x="1100291" y="771633"/>
                </a:lnTo>
                <a:lnTo>
                  <a:pt x="0" y="771633"/>
                </a:lnTo>
                <a:lnTo>
                  <a:pt x="0" y="0"/>
                </a:lnTo>
                <a:close/>
              </a:path>
            </a:pathLst>
          </a:custGeom>
          <a:blipFill>
            <a:blip r:embed="rId11"/>
            <a:stretch>
              <a:fillRect/>
            </a:stretch>
          </a:blipFill>
        </p:spPr>
        <p:txBody>
          <a:bodyPr/>
          <a:lstStyle/>
          <a:p>
            <a:endParaRPr lang="en-CA"/>
          </a:p>
        </p:txBody>
      </p:sp>
      <p:sp>
        <p:nvSpPr>
          <p:cNvPr id="37" name="Freeform 37"/>
          <p:cNvSpPr/>
          <p:nvPr/>
        </p:nvSpPr>
        <p:spPr>
          <a:xfrm rot="-1249949">
            <a:off x="16249075" y="1463679"/>
            <a:ext cx="1100291" cy="771633"/>
          </a:xfrm>
          <a:custGeom>
            <a:avLst/>
            <a:gdLst/>
            <a:ahLst/>
            <a:cxnLst/>
            <a:rect l="l" t="t" r="r" b="b"/>
            <a:pathLst>
              <a:path w="1100291" h="771633">
                <a:moveTo>
                  <a:pt x="0" y="0"/>
                </a:moveTo>
                <a:lnTo>
                  <a:pt x="1100291" y="0"/>
                </a:lnTo>
                <a:lnTo>
                  <a:pt x="1100291" y="771633"/>
                </a:lnTo>
                <a:lnTo>
                  <a:pt x="0" y="771633"/>
                </a:lnTo>
                <a:lnTo>
                  <a:pt x="0" y="0"/>
                </a:lnTo>
                <a:close/>
              </a:path>
            </a:pathLst>
          </a:custGeom>
          <a:blipFill>
            <a:blip r:embed="rId11"/>
            <a:stretch>
              <a:fillRect/>
            </a:stretch>
          </a:blipFill>
        </p:spPr>
        <p:txBody>
          <a:bodyPr/>
          <a:lstStyle/>
          <a:p>
            <a:endParaRPr lang="en-CA"/>
          </a:p>
        </p:txBody>
      </p:sp>
      <p:sp>
        <p:nvSpPr>
          <p:cNvPr id="38" name="Freeform 38"/>
          <p:cNvSpPr/>
          <p:nvPr/>
        </p:nvSpPr>
        <p:spPr>
          <a:xfrm rot="971943">
            <a:off x="9268574" y="2941400"/>
            <a:ext cx="1100290" cy="771633"/>
          </a:xfrm>
          <a:custGeom>
            <a:avLst/>
            <a:gdLst/>
            <a:ahLst/>
            <a:cxnLst/>
            <a:rect l="l" t="t" r="r" b="b"/>
            <a:pathLst>
              <a:path w="1100290" h="771633">
                <a:moveTo>
                  <a:pt x="0" y="0"/>
                </a:moveTo>
                <a:lnTo>
                  <a:pt x="1100290" y="0"/>
                </a:lnTo>
                <a:lnTo>
                  <a:pt x="1100290" y="771633"/>
                </a:lnTo>
                <a:lnTo>
                  <a:pt x="0" y="771633"/>
                </a:lnTo>
                <a:lnTo>
                  <a:pt x="0" y="0"/>
                </a:lnTo>
                <a:close/>
              </a:path>
            </a:pathLst>
          </a:custGeom>
          <a:blipFill>
            <a:blip r:embed="rId11"/>
            <a:stretch>
              <a:fillRect/>
            </a:stretch>
          </a:blipFill>
        </p:spPr>
        <p:txBody>
          <a:bodyPr/>
          <a:lstStyle/>
          <a:p>
            <a:endParaRPr lang="en-CA"/>
          </a:p>
        </p:txBody>
      </p:sp>
      <p:sp>
        <p:nvSpPr>
          <p:cNvPr id="39" name="Freeform 39"/>
          <p:cNvSpPr/>
          <p:nvPr/>
        </p:nvSpPr>
        <p:spPr>
          <a:xfrm rot="473556">
            <a:off x="12029470" y="3432663"/>
            <a:ext cx="1100290" cy="771633"/>
          </a:xfrm>
          <a:custGeom>
            <a:avLst/>
            <a:gdLst/>
            <a:ahLst/>
            <a:cxnLst/>
            <a:rect l="l" t="t" r="r" b="b"/>
            <a:pathLst>
              <a:path w="1100290" h="771633">
                <a:moveTo>
                  <a:pt x="0" y="0"/>
                </a:moveTo>
                <a:lnTo>
                  <a:pt x="1100291" y="0"/>
                </a:lnTo>
                <a:lnTo>
                  <a:pt x="1100291" y="771633"/>
                </a:lnTo>
                <a:lnTo>
                  <a:pt x="0" y="771633"/>
                </a:lnTo>
                <a:lnTo>
                  <a:pt x="0" y="0"/>
                </a:lnTo>
                <a:close/>
              </a:path>
            </a:pathLst>
          </a:custGeom>
          <a:blipFill>
            <a:blip r:embed="rId11"/>
            <a:stretch>
              <a:fillRect/>
            </a:stretch>
          </a:blipFill>
        </p:spPr>
        <p:txBody>
          <a:bodyPr/>
          <a:lstStyle/>
          <a:p>
            <a:endParaRPr lang="en-CA"/>
          </a:p>
        </p:txBody>
      </p:sp>
      <p:sp>
        <p:nvSpPr>
          <p:cNvPr id="40" name="Freeform 40"/>
          <p:cNvSpPr/>
          <p:nvPr/>
        </p:nvSpPr>
        <p:spPr>
          <a:xfrm>
            <a:off x="13037770" y="2444493"/>
            <a:ext cx="1100291" cy="771633"/>
          </a:xfrm>
          <a:custGeom>
            <a:avLst/>
            <a:gdLst/>
            <a:ahLst/>
            <a:cxnLst/>
            <a:rect l="l" t="t" r="r" b="b"/>
            <a:pathLst>
              <a:path w="1100291" h="771633">
                <a:moveTo>
                  <a:pt x="0" y="0"/>
                </a:moveTo>
                <a:lnTo>
                  <a:pt x="1100291" y="0"/>
                </a:lnTo>
                <a:lnTo>
                  <a:pt x="1100291" y="771633"/>
                </a:lnTo>
                <a:lnTo>
                  <a:pt x="0" y="771633"/>
                </a:lnTo>
                <a:lnTo>
                  <a:pt x="0" y="0"/>
                </a:lnTo>
                <a:close/>
              </a:path>
            </a:pathLst>
          </a:custGeom>
          <a:blipFill>
            <a:blip r:embed="rId11"/>
            <a:stretch>
              <a:fillRect/>
            </a:stretch>
          </a:blipFill>
        </p:spPr>
        <p:txBody>
          <a:bodyPr/>
          <a:lstStyle/>
          <a:p>
            <a:endParaRPr lang="en-CA"/>
          </a:p>
        </p:txBody>
      </p:sp>
      <p:sp>
        <p:nvSpPr>
          <p:cNvPr id="41" name="Freeform 41"/>
          <p:cNvSpPr/>
          <p:nvPr/>
        </p:nvSpPr>
        <p:spPr>
          <a:xfrm rot="971943">
            <a:off x="11393532" y="2366430"/>
            <a:ext cx="1100291" cy="771633"/>
          </a:xfrm>
          <a:custGeom>
            <a:avLst/>
            <a:gdLst/>
            <a:ahLst/>
            <a:cxnLst/>
            <a:rect l="l" t="t" r="r" b="b"/>
            <a:pathLst>
              <a:path w="1100291" h="771633">
                <a:moveTo>
                  <a:pt x="0" y="0"/>
                </a:moveTo>
                <a:lnTo>
                  <a:pt x="1100291" y="0"/>
                </a:lnTo>
                <a:lnTo>
                  <a:pt x="1100291" y="771633"/>
                </a:lnTo>
                <a:lnTo>
                  <a:pt x="0" y="771633"/>
                </a:lnTo>
                <a:lnTo>
                  <a:pt x="0" y="0"/>
                </a:lnTo>
                <a:close/>
              </a:path>
            </a:pathLst>
          </a:custGeom>
          <a:blipFill>
            <a:blip r:embed="rId11"/>
            <a:stretch>
              <a:fillRect/>
            </a:stretch>
          </a:blipFill>
        </p:spPr>
        <p:txBody>
          <a:bodyPr/>
          <a:lstStyle/>
          <a:p>
            <a:endParaRPr lang="en-CA"/>
          </a:p>
        </p:txBody>
      </p:sp>
      <p:sp>
        <p:nvSpPr>
          <p:cNvPr id="42" name="TextBox 42"/>
          <p:cNvSpPr txBox="1"/>
          <p:nvPr/>
        </p:nvSpPr>
        <p:spPr>
          <a:xfrm>
            <a:off x="11832232" y="2450632"/>
            <a:ext cx="153135" cy="548283"/>
          </a:xfrm>
          <a:prstGeom prst="rect">
            <a:avLst/>
          </a:prstGeom>
        </p:spPr>
        <p:txBody>
          <a:bodyPr lIns="0" tIns="0" rIns="0" bIns="0" rtlCol="0" anchor="t">
            <a:spAutoFit/>
          </a:bodyPr>
          <a:lstStyle/>
          <a:p>
            <a:pPr algn="l">
              <a:lnSpc>
                <a:spcPts val="3240"/>
              </a:lnSpc>
            </a:pPr>
            <a:r>
              <a:rPr lang="en-US" sz="2700" spc="-12" dirty="0">
                <a:solidFill>
                  <a:srgbClr val="EF53A5"/>
                </a:solidFill>
                <a:latin typeface="Evolventa Bold"/>
              </a:rPr>
              <a:t>3</a:t>
            </a:r>
          </a:p>
        </p:txBody>
      </p:sp>
      <p:sp>
        <p:nvSpPr>
          <p:cNvPr id="43" name="TextBox 43"/>
          <p:cNvSpPr txBox="1"/>
          <p:nvPr/>
        </p:nvSpPr>
        <p:spPr>
          <a:xfrm>
            <a:off x="9685949" y="3010740"/>
            <a:ext cx="332463" cy="410369"/>
          </a:xfrm>
          <a:prstGeom prst="rect">
            <a:avLst/>
          </a:prstGeom>
        </p:spPr>
        <p:txBody>
          <a:bodyPr wrap="square" lIns="0" tIns="0" rIns="0" bIns="0" rtlCol="0" anchor="t">
            <a:spAutoFit/>
          </a:bodyPr>
          <a:lstStyle/>
          <a:p>
            <a:pPr algn="l">
              <a:lnSpc>
                <a:spcPts val="3240"/>
              </a:lnSpc>
            </a:pPr>
            <a:r>
              <a:rPr lang="en-US" sz="2700" spc="-12" dirty="0">
                <a:solidFill>
                  <a:srgbClr val="EF53A5"/>
                </a:solidFill>
                <a:latin typeface="Evolventa Bold"/>
              </a:rPr>
              <a:t>5</a:t>
            </a:r>
          </a:p>
        </p:txBody>
      </p:sp>
      <p:sp>
        <p:nvSpPr>
          <p:cNvPr id="44" name="TextBox 44"/>
          <p:cNvSpPr txBox="1"/>
          <p:nvPr/>
        </p:nvSpPr>
        <p:spPr>
          <a:xfrm>
            <a:off x="9524121" y="4249194"/>
            <a:ext cx="496128" cy="548283"/>
          </a:xfrm>
          <a:prstGeom prst="rect">
            <a:avLst/>
          </a:prstGeom>
        </p:spPr>
        <p:txBody>
          <a:bodyPr lIns="0" tIns="0" rIns="0" bIns="0" rtlCol="0" anchor="t">
            <a:spAutoFit/>
          </a:bodyPr>
          <a:lstStyle/>
          <a:p>
            <a:pPr algn="l">
              <a:lnSpc>
                <a:spcPts val="3240"/>
              </a:lnSpc>
            </a:pPr>
            <a:r>
              <a:rPr lang="en-US" sz="2700" spc="-12" dirty="0">
                <a:solidFill>
                  <a:srgbClr val="420EA0"/>
                </a:solidFill>
                <a:latin typeface="Evolventa Bold"/>
              </a:rPr>
              <a:t>15</a:t>
            </a:r>
          </a:p>
        </p:txBody>
      </p:sp>
      <p:sp>
        <p:nvSpPr>
          <p:cNvPr id="45" name="TextBox 45"/>
          <p:cNvSpPr txBox="1"/>
          <p:nvPr/>
        </p:nvSpPr>
        <p:spPr>
          <a:xfrm>
            <a:off x="12461426" y="3458524"/>
            <a:ext cx="153135" cy="548283"/>
          </a:xfrm>
          <a:prstGeom prst="rect">
            <a:avLst/>
          </a:prstGeom>
        </p:spPr>
        <p:txBody>
          <a:bodyPr lIns="0" tIns="0" rIns="0" bIns="0" rtlCol="0" anchor="t">
            <a:spAutoFit/>
          </a:bodyPr>
          <a:lstStyle/>
          <a:p>
            <a:pPr algn="l">
              <a:lnSpc>
                <a:spcPts val="3240"/>
              </a:lnSpc>
            </a:pPr>
            <a:r>
              <a:rPr lang="en-US" sz="2700" spc="-12" dirty="0">
                <a:solidFill>
                  <a:srgbClr val="00B0F0"/>
                </a:solidFill>
                <a:latin typeface="Evolventa Bold"/>
              </a:rPr>
              <a:t>7</a:t>
            </a:r>
          </a:p>
        </p:txBody>
      </p:sp>
      <p:sp>
        <p:nvSpPr>
          <p:cNvPr id="46" name="TextBox 46"/>
          <p:cNvSpPr txBox="1"/>
          <p:nvPr/>
        </p:nvSpPr>
        <p:spPr>
          <a:xfrm>
            <a:off x="11032539" y="3378256"/>
            <a:ext cx="153135" cy="548283"/>
          </a:xfrm>
          <a:prstGeom prst="rect">
            <a:avLst/>
          </a:prstGeom>
        </p:spPr>
        <p:txBody>
          <a:bodyPr lIns="0" tIns="0" rIns="0" bIns="0" rtlCol="0" anchor="t">
            <a:spAutoFit/>
          </a:bodyPr>
          <a:lstStyle/>
          <a:p>
            <a:pPr algn="l">
              <a:lnSpc>
                <a:spcPts val="3240"/>
              </a:lnSpc>
            </a:pPr>
            <a:r>
              <a:rPr lang="en-US" sz="2700" spc="-12" dirty="0">
                <a:solidFill>
                  <a:srgbClr val="00B0F0"/>
                </a:solidFill>
                <a:latin typeface="Evolventa Bold"/>
              </a:rPr>
              <a:t>6</a:t>
            </a:r>
          </a:p>
        </p:txBody>
      </p:sp>
      <p:sp>
        <p:nvSpPr>
          <p:cNvPr id="47" name="TextBox 47"/>
          <p:cNvSpPr txBox="1"/>
          <p:nvPr/>
        </p:nvSpPr>
        <p:spPr>
          <a:xfrm>
            <a:off x="10228666" y="5196151"/>
            <a:ext cx="531266" cy="548283"/>
          </a:xfrm>
          <a:prstGeom prst="rect">
            <a:avLst/>
          </a:prstGeom>
        </p:spPr>
        <p:txBody>
          <a:bodyPr lIns="0" tIns="0" rIns="0" bIns="0" rtlCol="0" anchor="t">
            <a:spAutoFit/>
          </a:bodyPr>
          <a:lstStyle/>
          <a:p>
            <a:pPr algn="l">
              <a:lnSpc>
                <a:spcPts val="3240"/>
              </a:lnSpc>
            </a:pPr>
            <a:r>
              <a:rPr lang="en-US" sz="2700" spc="-12" dirty="0">
                <a:solidFill>
                  <a:srgbClr val="C00000"/>
                </a:solidFill>
                <a:latin typeface="Evolventa Bold"/>
              </a:rPr>
              <a:t>16</a:t>
            </a:r>
          </a:p>
        </p:txBody>
      </p:sp>
      <p:sp>
        <p:nvSpPr>
          <p:cNvPr id="48" name="TextBox 48"/>
          <p:cNvSpPr txBox="1"/>
          <p:nvPr/>
        </p:nvSpPr>
        <p:spPr>
          <a:xfrm>
            <a:off x="11206791" y="4495376"/>
            <a:ext cx="559247" cy="548283"/>
          </a:xfrm>
          <a:prstGeom prst="rect">
            <a:avLst/>
          </a:prstGeom>
        </p:spPr>
        <p:txBody>
          <a:bodyPr lIns="0" tIns="0" rIns="0" bIns="0" rtlCol="0" anchor="t">
            <a:spAutoFit/>
          </a:bodyPr>
          <a:lstStyle/>
          <a:p>
            <a:pPr algn="l">
              <a:lnSpc>
                <a:spcPts val="3240"/>
              </a:lnSpc>
            </a:pPr>
            <a:r>
              <a:rPr lang="en-US" sz="2700" spc="-12" dirty="0">
                <a:solidFill>
                  <a:srgbClr val="420EA0"/>
                </a:solidFill>
                <a:latin typeface="Evolventa Bold"/>
              </a:rPr>
              <a:t>14</a:t>
            </a:r>
          </a:p>
        </p:txBody>
      </p:sp>
      <p:sp>
        <p:nvSpPr>
          <p:cNvPr id="49" name="TextBox 49"/>
          <p:cNvSpPr txBox="1"/>
          <p:nvPr/>
        </p:nvSpPr>
        <p:spPr>
          <a:xfrm>
            <a:off x="11824812" y="5579096"/>
            <a:ext cx="556179" cy="548283"/>
          </a:xfrm>
          <a:prstGeom prst="rect">
            <a:avLst/>
          </a:prstGeom>
        </p:spPr>
        <p:txBody>
          <a:bodyPr lIns="0" tIns="0" rIns="0" bIns="0" rtlCol="0" anchor="t">
            <a:spAutoFit/>
          </a:bodyPr>
          <a:lstStyle/>
          <a:p>
            <a:pPr algn="l">
              <a:lnSpc>
                <a:spcPts val="3240"/>
              </a:lnSpc>
            </a:pPr>
            <a:r>
              <a:rPr lang="en-US" sz="2700" spc="-12" dirty="0">
                <a:solidFill>
                  <a:srgbClr val="C00000"/>
                </a:solidFill>
                <a:latin typeface="Evolventa Bold"/>
              </a:rPr>
              <a:t>17</a:t>
            </a:r>
          </a:p>
        </p:txBody>
      </p:sp>
      <p:sp>
        <p:nvSpPr>
          <p:cNvPr id="50" name="TextBox 50"/>
          <p:cNvSpPr txBox="1"/>
          <p:nvPr/>
        </p:nvSpPr>
        <p:spPr>
          <a:xfrm>
            <a:off x="13472282" y="2540433"/>
            <a:ext cx="153135" cy="548283"/>
          </a:xfrm>
          <a:prstGeom prst="rect">
            <a:avLst/>
          </a:prstGeom>
        </p:spPr>
        <p:txBody>
          <a:bodyPr lIns="0" tIns="0" rIns="0" bIns="0" rtlCol="0" anchor="t">
            <a:spAutoFit/>
          </a:bodyPr>
          <a:lstStyle/>
          <a:p>
            <a:pPr algn="l">
              <a:lnSpc>
                <a:spcPts val="3240"/>
              </a:lnSpc>
            </a:pPr>
            <a:r>
              <a:rPr lang="en-US" sz="2700" spc="-12" dirty="0">
                <a:solidFill>
                  <a:srgbClr val="EF53A5"/>
                </a:solidFill>
                <a:latin typeface="Evolventa Bold"/>
              </a:rPr>
              <a:t>2</a:t>
            </a:r>
          </a:p>
        </p:txBody>
      </p:sp>
      <p:sp>
        <p:nvSpPr>
          <p:cNvPr id="51" name="TextBox 51"/>
          <p:cNvSpPr txBox="1"/>
          <p:nvPr/>
        </p:nvSpPr>
        <p:spPr>
          <a:xfrm>
            <a:off x="13038938" y="4395184"/>
            <a:ext cx="554827" cy="548283"/>
          </a:xfrm>
          <a:prstGeom prst="rect">
            <a:avLst/>
          </a:prstGeom>
        </p:spPr>
        <p:txBody>
          <a:bodyPr lIns="0" tIns="0" rIns="0" bIns="0" rtlCol="0" anchor="t">
            <a:spAutoFit/>
          </a:bodyPr>
          <a:lstStyle/>
          <a:p>
            <a:pPr algn="l">
              <a:lnSpc>
                <a:spcPts val="3240"/>
              </a:lnSpc>
            </a:pPr>
            <a:r>
              <a:rPr lang="en-US" sz="2700" spc="-12" dirty="0">
                <a:solidFill>
                  <a:srgbClr val="420EA0"/>
                </a:solidFill>
                <a:latin typeface="Evolventa Bold"/>
              </a:rPr>
              <a:t>13</a:t>
            </a:r>
          </a:p>
        </p:txBody>
      </p:sp>
      <p:sp>
        <p:nvSpPr>
          <p:cNvPr id="52" name="TextBox 52"/>
          <p:cNvSpPr txBox="1"/>
          <p:nvPr/>
        </p:nvSpPr>
        <p:spPr>
          <a:xfrm>
            <a:off x="13458487" y="5533272"/>
            <a:ext cx="610400" cy="548283"/>
          </a:xfrm>
          <a:prstGeom prst="rect">
            <a:avLst/>
          </a:prstGeom>
        </p:spPr>
        <p:txBody>
          <a:bodyPr lIns="0" tIns="0" rIns="0" bIns="0" rtlCol="0" anchor="t">
            <a:spAutoFit/>
          </a:bodyPr>
          <a:lstStyle/>
          <a:p>
            <a:pPr algn="l">
              <a:lnSpc>
                <a:spcPts val="3240"/>
              </a:lnSpc>
            </a:pPr>
            <a:r>
              <a:rPr lang="en-US" sz="2700" spc="-12" dirty="0">
                <a:solidFill>
                  <a:srgbClr val="C00000"/>
                </a:solidFill>
                <a:latin typeface="Evolventa Bold"/>
              </a:rPr>
              <a:t>18</a:t>
            </a:r>
          </a:p>
        </p:txBody>
      </p:sp>
      <p:sp>
        <p:nvSpPr>
          <p:cNvPr id="53" name="TextBox 53"/>
          <p:cNvSpPr txBox="1"/>
          <p:nvPr/>
        </p:nvSpPr>
        <p:spPr>
          <a:xfrm>
            <a:off x="13966694" y="3427614"/>
            <a:ext cx="153135" cy="548283"/>
          </a:xfrm>
          <a:prstGeom prst="rect">
            <a:avLst/>
          </a:prstGeom>
        </p:spPr>
        <p:txBody>
          <a:bodyPr lIns="0" tIns="0" rIns="0" bIns="0" rtlCol="0" anchor="t">
            <a:spAutoFit/>
          </a:bodyPr>
          <a:lstStyle/>
          <a:p>
            <a:pPr algn="l">
              <a:lnSpc>
                <a:spcPts val="3240"/>
              </a:lnSpc>
            </a:pPr>
            <a:r>
              <a:rPr lang="en-US" sz="2700" spc="-12" dirty="0">
                <a:solidFill>
                  <a:srgbClr val="00B0F0"/>
                </a:solidFill>
                <a:latin typeface="Evolventa Bold"/>
              </a:rPr>
              <a:t>8</a:t>
            </a:r>
          </a:p>
        </p:txBody>
      </p:sp>
      <p:sp>
        <p:nvSpPr>
          <p:cNvPr id="54" name="TextBox 54"/>
          <p:cNvSpPr txBox="1"/>
          <p:nvPr/>
        </p:nvSpPr>
        <p:spPr>
          <a:xfrm rot="-260310">
            <a:off x="14718777" y="4243099"/>
            <a:ext cx="633365" cy="548283"/>
          </a:xfrm>
          <a:prstGeom prst="rect">
            <a:avLst/>
          </a:prstGeom>
        </p:spPr>
        <p:txBody>
          <a:bodyPr lIns="0" tIns="0" rIns="0" bIns="0" rtlCol="0" anchor="t">
            <a:spAutoFit/>
          </a:bodyPr>
          <a:lstStyle/>
          <a:p>
            <a:pPr algn="l">
              <a:lnSpc>
                <a:spcPts val="3240"/>
              </a:lnSpc>
            </a:pPr>
            <a:r>
              <a:rPr lang="en-US" sz="2700" spc="-12" dirty="0">
                <a:solidFill>
                  <a:srgbClr val="420EA0"/>
                </a:solidFill>
                <a:latin typeface="Evolventa Bold"/>
              </a:rPr>
              <a:t> 12</a:t>
            </a:r>
          </a:p>
        </p:txBody>
      </p:sp>
      <p:sp>
        <p:nvSpPr>
          <p:cNvPr id="55" name="TextBox 55"/>
          <p:cNvSpPr txBox="1"/>
          <p:nvPr/>
        </p:nvSpPr>
        <p:spPr>
          <a:xfrm>
            <a:off x="14811591" y="5550050"/>
            <a:ext cx="615093" cy="548283"/>
          </a:xfrm>
          <a:prstGeom prst="rect">
            <a:avLst/>
          </a:prstGeom>
        </p:spPr>
        <p:txBody>
          <a:bodyPr lIns="0" tIns="0" rIns="0" bIns="0" rtlCol="0" anchor="t">
            <a:spAutoFit/>
          </a:bodyPr>
          <a:lstStyle/>
          <a:p>
            <a:pPr algn="l">
              <a:lnSpc>
                <a:spcPts val="3240"/>
              </a:lnSpc>
            </a:pPr>
            <a:r>
              <a:rPr lang="en-US" sz="2700" spc="-12" dirty="0">
                <a:solidFill>
                  <a:srgbClr val="C00000"/>
                </a:solidFill>
                <a:latin typeface="Evolventa Bold"/>
              </a:rPr>
              <a:t>19</a:t>
            </a:r>
          </a:p>
        </p:txBody>
      </p:sp>
      <p:sp>
        <p:nvSpPr>
          <p:cNvPr id="56" name="TextBox 56"/>
          <p:cNvSpPr txBox="1"/>
          <p:nvPr/>
        </p:nvSpPr>
        <p:spPr>
          <a:xfrm>
            <a:off x="15244013" y="3130952"/>
            <a:ext cx="153135" cy="548283"/>
          </a:xfrm>
          <a:prstGeom prst="rect">
            <a:avLst/>
          </a:prstGeom>
        </p:spPr>
        <p:txBody>
          <a:bodyPr lIns="0" tIns="0" rIns="0" bIns="0" rtlCol="0" anchor="t">
            <a:spAutoFit/>
          </a:bodyPr>
          <a:lstStyle/>
          <a:p>
            <a:pPr algn="l">
              <a:lnSpc>
                <a:spcPts val="3240"/>
              </a:lnSpc>
            </a:pPr>
            <a:r>
              <a:rPr lang="en-US" sz="2700" spc="-12" dirty="0">
                <a:solidFill>
                  <a:srgbClr val="00B0F0"/>
                </a:solidFill>
                <a:latin typeface="Evolventa Bold"/>
              </a:rPr>
              <a:t>9</a:t>
            </a:r>
          </a:p>
        </p:txBody>
      </p:sp>
      <p:sp>
        <p:nvSpPr>
          <p:cNvPr id="57" name="TextBox 57"/>
          <p:cNvSpPr txBox="1"/>
          <p:nvPr/>
        </p:nvSpPr>
        <p:spPr>
          <a:xfrm>
            <a:off x="16227543" y="3717481"/>
            <a:ext cx="617051" cy="410369"/>
          </a:xfrm>
          <a:prstGeom prst="rect">
            <a:avLst/>
          </a:prstGeom>
        </p:spPr>
        <p:txBody>
          <a:bodyPr lIns="0" tIns="0" rIns="0" bIns="0" rtlCol="0" anchor="t">
            <a:spAutoFit/>
          </a:bodyPr>
          <a:lstStyle/>
          <a:p>
            <a:pPr algn="l">
              <a:lnSpc>
                <a:spcPts val="3240"/>
              </a:lnSpc>
            </a:pPr>
            <a:r>
              <a:rPr lang="en-US" sz="2700" b="1" spc="-12" dirty="0">
                <a:solidFill>
                  <a:srgbClr val="420EA0"/>
                </a:solidFill>
                <a:latin typeface="Evolventa Bold"/>
              </a:rPr>
              <a:t>11</a:t>
            </a:r>
          </a:p>
        </p:txBody>
      </p:sp>
      <p:sp>
        <p:nvSpPr>
          <p:cNvPr id="58" name="TextBox 58"/>
          <p:cNvSpPr txBox="1"/>
          <p:nvPr/>
        </p:nvSpPr>
        <p:spPr>
          <a:xfrm>
            <a:off x="16692271" y="1549672"/>
            <a:ext cx="153135" cy="548283"/>
          </a:xfrm>
          <a:prstGeom prst="rect">
            <a:avLst/>
          </a:prstGeom>
        </p:spPr>
        <p:txBody>
          <a:bodyPr lIns="0" tIns="0" rIns="0" bIns="0" rtlCol="0" anchor="t">
            <a:spAutoFit/>
          </a:bodyPr>
          <a:lstStyle/>
          <a:p>
            <a:pPr algn="l">
              <a:lnSpc>
                <a:spcPts val="3240"/>
              </a:lnSpc>
            </a:pPr>
            <a:r>
              <a:rPr lang="en-US" sz="2700" spc="-12" dirty="0">
                <a:solidFill>
                  <a:srgbClr val="000000"/>
                </a:solidFill>
                <a:latin typeface="Evolventa Bold"/>
              </a:rPr>
              <a:t>P</a:t>
            </a:r>
          </a:p>
        </p:txBody>
      </p:sp>
      <p:sp>
        <p:nvSpPr>
          <p:cNvPr id="59" name="Freeform 59"/>
          <p:cNvSpPr/>
          <p:nvPr/>
        </p:nvSpPr>
        <p:spPr>
          <a:xfrm rot="-1344044">
            <a:off x="16252726" y="2464905"/>
            <a:ext cx="1100290" cy="771633"/>
          </a:xfrm>
          <a:custGeom>
            <a:avLst/>
            <a:gdLst/>
            <a:ahLst/>
            <a:cxnLst/>
            <a:rect l="l" t="t" r="r" b="b"/>
            <a:pathLst>
              <a:path w="1100290" h="771633">
                <a:moveTo>
                  <a:pt x="0" y="0"/>
                </a:moveTo>
                <a:lnTo>
                  <a:pt x="1100291" y="0"/>
                </a:lnTo>
                <a:lnTo>
                  <a:pt x="1100291" y="771633"/>
                </a:lnTo>
                <a:lnTo>
                  <a:pt x="0" y="771633"/>
                </a:lnTo>
                <a:lnTo>
                  <a:pt x="0" y="0"/>
                </a:lnTo>
                <a:close/>
              </a:path>
            </a:pathLst>
          </a:custGeom>
          <a:blipFill>
            <a:blip r:embed="rId11"/>
            <a:stretch>
              <a:fillRect/>
            </a:stretch>
          </a:blipFill>
        </p:spPr>
        <p:txBody>
          <a:bodyPr/>
          <a:lstStyle/>
          <a:p>
            <a:endParaRPr lang="en-CA"/>
          </a:p>
        </p:txBody>
      </p:sp>
      <p:sp>
        <p:nvSpPr>
          <p:cNvPr id="60" name="TextBox 60"/>
          <p:cNvSpPr txBox="1"/>
          <p:nvPr/>
        </p:nvSpPr>
        <p:spPr>
          <a:xfrm>
            <a:off x="16540821" y="2574505"/>
            <a:ext cx="564051" cy="548283"/>
          </a:xfrm>
          <a:prstGeom prst="rect">
            <a:avLst/>
          </a:prstGeom>
        </p:spPr>
        <p:txBody>
          <a:bodyPr lIns="0" tIns="0" rIns="0" bIns="0" rtlCol="0" anchor="t">
            <a:spAutoFit/>
          </a:bodyPr>
          <a:lstStyle/>
          <a:p>
            <a:pPr algn="l">
              <a:lnSpc>
                <a:spcPts val="3240"/>
              </a:lnSpc>
            </a:pPr>
            <a:r>
              <a:rPr lang="en-US" sz="2700" spc="-12" dirty="0">
                <a:solidFill>
                  <a:srgbClr val="00B0F0"/>
                </a:solidFill>
                <a:latin typeface="Evolventa Bold"/>
              </a:rPr>
              <a:t>10</a:t>
            </a:r>
          </a:p>
        </p:txBody>
      </p:sp>
      <p:sp>
        <p:nvSpPr>
          <p:cNvPr id="61" name="TextBox 61"/>
          <p:cNvSpPr txBox="1"/>
          <p:nvPr/>
        </p:nvSpPr>
        <p:spPr>
          <a:xfrm>
            <a:off x="16077567" y="4979922"/>
            <a:ext cx="615093" cy="548283"/>
          </a:xfrm>
          <a:prstGeom prst="rect">
            <a:avLst/>
          </a:prstGeom>
        </p:spPr>
        <p:txBody>
          <a:bodyPr lIns="0" tIns="0" rIns="0" bIns="0" rtlCol="0" anchor="t">
            <a:spAutoFit/>
          </a:bodyPr>
          <a:lstStyle/>
          <a:p>
            <a:pPr algn="l">
              <a:lnSpc>
                <a:spcPts val="3240"/>
              </a:lnSpc>
            </a:pPr>
            <a:r>
              <a:rPr lang="en-US" sz="2700" spc="-12" dirty="0">
                <a:solidFill>
                  <a:srgbClr val="C00000"/>
                </a:solidFill>
                <a:latin typeface="Evolventa Bold"/>
              </a:rPr>
              <a:t>20</a:t>
            </a:r>
          </a:p>
        </p:txBody>
      </p:sp>
      <p:grpSp>
        <p:nvGrpSpPr>
          <p:cNvPr id="62" name="Group 62"/>
          <p:cNvGrpSpPr/>
          <p:nvPr/>
        </p:nvGrpSpPr>
        <p:grpSpPr>
          <a:xfrm>
            <a:off x="9383080" y="6304244"/>
            <a:ext cx="4163346" cy="506431"/>
            <a:chOff x="0" y="0"/>
            <a:chExt cx="5551128" cy="675242"/>
          </a:xfrm>
        </p:grpSpPr>
        <p:sp>
          <p:nvSpPr>
            <p:cNvPr id="63" name="Freeform 63"/>
            <p:cNvSpPr/>
            <p:nvPr/>
          </p:nvSpPr>
          <p:spPr>
            <a:xfrm>
              <a:off x="19050" y="19050"/>
              <a:ext cx="5513070" cy="637159"/>
            </a:xfrm>
            <a:custGeom>
              <a:avLst/>
              <a:gdLst/>
              <a:ahLst/>
              <a:cxnLst/>
              <a:rect l="l" t="t" r="r" b="b"/>
              <a:pathLst>
                <a:path w="5513070" h="637159">
                  <a:moveTo>
                    <a:pt x="0" y="0"/>
                  </a:moveTo>
                  <a:lnTo>
                    <a:pt x="5513070" y="0"/>
                  </a:lnTo>
                  <a:lnTo>
                    <a:pt x="5513070" y="637159"/>
                  </a:lnTo>
                  <a:lnTo>
                    <a:pt x="0" y="637159"/>
                  </a:lnTo>
                  <a:close/>
                </a:path>
              </a:pathLst>
            </a:custGeom>
            <a:solidFill>
              <a:srgbClr val="FFFFFF"/>
            </a:solidFill>
          </p:spPr>
          <p:txBody>
            <a:bodyPr/>
            <a:lstStyle/>
            <a:p>
              <a:endParaRPr lang="en-CA"/>
            </a:p>
          </p:txBody>
        </p:sp>
        <p:sp>
          <p:nvSpPr>
            <p:cNvPr id="64" name="Freeform 64"/>
            <p:cNvSpPr/>
            <p:nvPr/>
          </p:nvSpPr>
          <p:spPr>
            <a:xfrm>
              <a:off x="0" y="0"/>
              <a:ext cx="5551170" cy="675259"/>
            </a:xfrm>
            <a:custGeom>
              <a:avLst/>
              <a:gdLst/>
              <a:ahLst/>
              <a:cxnLst/>
              <a:rect l="l" t="t" r="r" b="b"/>
              <a:pathLst>
                <a:path w="5551170" h="675259">
                  <a:moveTo>
                    <a:pt x="19050" y="0"/>
                  </a:moveTo>
                  <a:lnTo>
                    <a:pt x="5532120" y="0"/>
                  </a:lnTo>
                  <a:cubicBezTo>
                    <a:pt x="5542661" y="0"/>
                    <a:pt x="5551170" y="8509"/>
                    <a:pt x="5551170" y="19050"/>
                  </a:cubicBezTo>
                  <a:lnTo>
                    <a:pt x="5551170" y="656209"/>
                  </a:lnTo>
                  <a:cubicBezTo>
                    <a:pt x="5551170" y="666750"/>
                    <a:pt x="5542661" y="675259"/>
                    <a:pt x="5532120" y="675259"/>
                  </a:cubicBezTo>
                  <a:lnTo>
                    <a:pt x="19050" y="675259"/>
                  </a:lnTo>
                  <a:cubicBezTo>
                    <a:pt x="8509" y="675259"/>
                    <a:pt x="0" y="666750"/>
                    <a:pt x="0" y="656209"/>
                  </a:cubicBezTo>
                  <a:lnTo>
                    <a:pt x="0" y="19050"/>
                  </a:lnTo>
                  <a:cubicBezTo>
                    <a:pt x="0" y="8509"/>
                    <a:pt x="8509" y="0"/>
                    <a:pt x="19050" y="0"/>
                  </a:cubicBezTo>
                  <a:moveTo>
                    <a:pt x="19050" y="38100"/>
                  </a:moveTo>
                  <a:lnTo>
                    <a:pt x="19050" y="19050"/>
                  </a:lnTo>
                  <a:lnTo>
                    <a:pt x="38100" y="19050"/>
                  </a:lnTo>
                  <a:lnTo>
                    <a:pt x="38100" y="656209"/>
                  </a:lnTo>
                  <a:lnTo>
                    <a:pt x="19050" y="656209"/>
                  </a:lnTo>
                  <a:lnTo>
                    <a:pt x="19050" y="637159"/>
                  </a:lnTo>
                  <a:lnTo>
                    <a:pt x="5532120" y="637159"/>
                  </a:lnTo>
                  <a:lnTo>
                    <a:pt x="5532120" y="656209"/>
                  </a:lnTo>
                  <a:lnTo>
                    <a:pt x="5513070" y="656209"/>
                  </a:lnTo>
                  <a:lnTo>
                    <a:pt x="5513070" y="19050"/>
                  </a:lnTo>
                  <a:lnTo>
                    <a:pt x="5532120" y="19050"/>
                  </a:lnTo>
                  <a:lnTo>
                    <a:pt x="5532120" y="38100"/>
                  </a:lnTo>
                  <a:lnTo>
                    <a:pt x="19050" y="38100"/>
                  </a:lnTo>
                  <a:close/>
                </a:path>
              </a:pathLst>
            </a:custGeom>
            <a:solidFill>
              <a:srgbClr val="000000"/>
            </a:solidFill>
          </p:spPr>
          <p:txBody>
            <a:bodyPr/>
            <a:lstStyle/>
            <a:p>
              <a:endParaRPr lang="en-CA"/>
            </a:p>
          </p:txBody>
        </p:sp>
        <p:sp>
          <p:nvSpPr>
            <p:cNvPr id="65" name="TextBox 65"/>
            <p:cNvSpPr txBox="1"/>
            <p:nvPr/>
          </p:nvSpPr>
          <p:spPr>
            <a:xfrm>
              <a:off x="0" y="-85725"/>
              <a:ext cx="5551128" cy="760967"/>
            </a:xfrm>
            <a:prstGeom prst="rect">
              <a:avLst/>
            </a:prstGeom>
          </p:spPr>
          <p:txBody>
            <a:bodyPr lIns="50800" tIns="50800" rIns="50800" bIns="50800" rtlCol="0" anchor="ctr"/>
            <a:lstStyle/>
            <a:p>
              <a:pPr algn="ctr">
                <a:lnSpc>
                  <a:spcPts val="3240"/>
                </a:lnSpc>
              </a:pPr>
              <a:r>
                <a:rPr lang="en-US" sz="2700" spc="-12" dirty="0">
                  <a:solidFill>
                    <a:srgbClr val="000000"/>
                  </a:solidFill>
                  <a:latin typeface="Evolventa"/>
                </a:rPr>
                <a:t>Refreshments</a:t>
              </a:r>
            </a:p>
          </p:txBody>
        </p:sp>
      </p:grpSp>
      <p:grpSp>
        <p:nvGrpSpPr>
          <p:cNvPr id="66" name="Group 66"/>
          <p:cNvGrpSpPr/>
          <p:nvPr/>
        </p:nvGrpSpPr>
        <p:grpSpPr>
          <a:xfrm>
            <a:off x="15554307" y="6209054"/>
            <a:ext cx="2269080" cy="506431"/>
            <a:chOff x="0" y="0"/>
            <a:chExt cx="3025440" cy="675242"/>
          </a:xfrm>
        </p:grpSpPr>
        <p:sp>
          <p:nvSpPr>
            <p:cNvPr id="67" name="Freeform 67"/>
            <p:cNvSpPr/>
            <p:nvPr/>
          </p:nvSpPr>
          <p:spPr>
            <a:xfrm>
              <a:off x="19050" y="19050"/>
              <a:ext cx="2987294" cy="637159"/>
            </a:xfrm>
            <a:custGeom>
              <a:avLst/>
              <a:gdLst/>
              <a:ahLst/>
              <a:cxnLst/>
              <a:rect l="l" t="t" r="r" b="b"/>
              <a:pathLst>
                <a:path w="2987294" h="637159">
                  <a:moveTo>
                    <a:pt x="0" y="0"/>
                  </a:moveTo>
                  <a:lnTo>
                    <a:pt x="2987294" y="0"/>
                  </a:lnTo>
                  <a:lnTo>
                    <a:pt x="2987294" y="637159"/>
                  </a:lnTo>
                  <a:lnTo>
                    <a:pt x="0" y="637159"/>
                  </a:lnTo>
                  <a:close/>
                </a:path>
              </a:pathLst>
            </a:custGeom>
            <a:solidFill>
              <a:srgbClr val="FFFFFF"/>
            </a:solidFill>
          </p:spPr>
          <p:txBody>
            <a:bodyPr/>
            <a:lstStyle/>
            <a:p>
              <a:endParaRPr lang="en-CA"/>
            </a:p>
          </p:txBody>
        </p:sp>
        <p:sp>
          <p:nvSpPr>
            <p:cNvPr id="68" name="Freeform 68"/>
            <p:cNvSpPr/>
            <p:nvPr/>
          </p:nvSpPr>
          <p:spPr>
            <a:xfrm>
              <a:off x="0" y="0"/>
              <a:ext cx="3025394" cy="675259"/>
            </a:xfrm>
            <a:custGeom>
              <a:avLst/>
              <a:gdLst/>
              <a:ahLst/>
              <a:cxnLst/>
              <a:rect l="l" t="t" r="r" b="b"/>
              <a:pathLst>
                <a:path w="3025394" h="675259">
                  <a:moveTo>
                    <a:pt x="19050" y="0"/>
                  </a:moveTo>
                  <a:lnTo>
                    <a:pt x="3006344" y="0"/>
                  </a:lnTo>
                  <a:cubicBezTo>
                    <a:pt x="3016885" y="0"/>
                    <a:pt x="3025394" y="8509"/>
                    <a:pt x="3025394" y="19050"/>
                  </a:cubicBezTo>
                  <a:lnTo>
                    <a:pt x="3025394" y="656209"/>
                  </a:lnTo>
                  <a:cubicBezTo>
                    <a:pt x="3025394" y="666750"/>
                    <a:pt x="3016885" y="675259"/>
                    <a:pt x="3006344" y="675259"/>
                  </a:cubicBezTo>
                  <a:lnTo>
                    <a:pt x="19050" y="675259"/>
                  </a:lnTo>
                  <a:cubicBezTo>
                    <a:pt x="8509" y="675259"/>
                    <a:pt x="0" y="666750"/>
                    <a:pt x="0" y="656209"/>
                  </a:cubicBezTo>
                  <a:lnTo>
                    <a:pt x="0" y="19050"/>
                  </a:lnTo>
                  <a:cubicBezTo>
                    <a:pt x="0" y="8509"/>
                    <a:pt x="8509" y="0"/>
                    <a:pt x="19050" y="0"/>
                  </a:cubicBezTo>
                  <a:moveTo>
                    <a:pt x="19050" y="38100"/>
                  </a:moveTo>
                  <a:lnTo>
                    <a:pt x="19050" y="19050"/>
                  </a:lnTo>
                  <a:lnTo>
                    <a:pt x="38100" y="19050"/>
                  </a:lnTo>
                  <a:lnTo>
                    <a:pt x="38100" y="656209"/>
                  </a:lnTo>
                  <a:lnTo>
                    <a:pt x="19050" y="656209"/>
                  </a:lnTo>
                  <a:lnTo>
                    <a:pt x="19050" y="637159"/>
                  </a:lnTo>
                  <a:lnTo>
                    <a:pt x="3006344" y="637159"/>
                  </a:lnTo>
                  <a:lnTo>
                    <a:pt x="3006344" y="656209"/>
                  </a:lnTo>
                  <a:lnTo>
                    <a:pt x="2987294" y="656209"/>
                  </a:lnTo>
                  <a:lnTo>
                    <a:pt x="2987294" y="19050"/>
                  </a:lnTo>
                  <a:lnTo>
                    <a:pt x="3006344" y="19050"/>
                  </a:lnTo>
                  <a:lnTo>
                    <a:pt x="3006344" y="38100"/>
                  </a:lnTo>
                  <a:lnTo>
                    <a:pt x="19050" y="38100"/>
                  </a:lnTo>
                  <a:close/>
                </a:path>
              </a:pathLst>
            </a:custGeom>
            <a:solidFill>
              <a:srgbClr val="000000"/>
            </a:solidFill>
          </p:spPr>
          <p:txBody>
            <a:bodyPr/>
            <a:lstStyle/>
            <a:p>
              <a:endParaRPr lang="en-CA"/>
            </a:p>
          </p:txBody>
        </p:sp>
        <p:sp>
          <p:nvSpPr>
            <p:cNvPr id="69" name="TextBox 69"/>
            <p:cNvSpPr txBox="1"/>
            <p:nvPr/>
          </p:nvSpPr>
          <p:spPr>
            <a:xfrm>
              <a:off x="0" y="-85725"/>
              <a:ext cx="3025440" cy="760967"/>
            </a:xfrm>
            <a:prstGeom prst="rect">
              <a:avLst/>
            </a:prstGeom>
          </p:spPr>
          <p:txBody>
            <a:bodyPr lIns="50800" tIns="50800" rIns="50800" bIns="50800" rtlCol="0" anchor="ctr"/>
            <a:lstStyle/>
            <a:p>
              <a:pPr algn="ctr">
                <a:lnSpc>
                  <a:spcPts val="3240"/>
                </a:lnSpc>
              </a:pPr>
              <a:r>
                <a:rPr lang="en-US" sz="2700" spc="-12">
                  <a:solidFill>
                    <a:srgbClr val="000000"/>
                  </a:solidFill>
                  <a:latin typeface="Evolventa"/>
                </a:rPr>
                <a:t>TECH</a:t>
              </a:r>
            </a:p>
          </p:txBody>
        </p:sp>
      </p:grpSp>
      <p:sp>
        <p:nvSpPr>
          <p:cNvPr id="71" name="Freeform 71"/>
          <p:cNvSpPr/>
          <p:nvPr/>
        </p:nvSpPr>
        <p:spPr>
          <a:xfrm rot="-1344044">
            <a:off x="14947279" y="1967148"/>
            <a:ext cx="1100291" cy="771633"/>
          </a:xfrm>
          <a:custGeom>
            <a:avLst/>
            <a:gdLst/>
            <a:ahLst/>
            <a:cxnLst/>
            <a:rect l="l" t="t" r="r" b="b"/>
            <a:pathLst>
              <a:path w="1100291" h="771633">
                <a:moveTo>
                  <a:pt x="0" y="0"/>
                </a:moveTo>
                <a:lnTo>
                  <a:pt x="1100291" y="0"/>
                </a:lnTo>
                <a:lnTo>
                  <a:pt x="1100291" y="771633"/>
                </a:lnTo>
                <a:lnTo>
                  <a:pt x="0" y="771633"/>
                </a:lnTo>
                <a:lnTo>
                  <a:pt x="0" y="0"/>
                </a:lnTo>
                <a:close/>
              </a:path>
            </a:pathLst>
          </a:custGeom>
          <a:blipFill>
            <a:blip r:embed="rId11"/>
            <a:stretch>
              <a:fillRect/>
            </a:stretch>
          </a:blipFill>
        </p:spPr>
        <p:txBody>
          <a:bodyPr/>
          <a:lstStyle/>
          <a:p>
            <a:endParaRPr lang="en-CA"/>
          </a:p>
        </p:txBody>
      </p:sp>
      <p:sp>
        <p:nvSpPr>
          <p:cNvPr id="72" name="TextBox 72"/>
          <p:cNvSpPr txBox="1"/>
          <p:nvPr/>
        </p:nvSpPr>
        <p:spPr>
          <a:xfrm>
            <a:off x="15354252" y="2034765"/>
            <a:ext cx="334202" cy="410369"/>
          </a:xfrm>
          <a:prstGeom prst="rect">
            <a:avLst/>
          </a:prstGeom>
        </p:spPr>
        <p:txBody>
          <a:bodyPr lIns="0" tIns="0" rIns="0" bIns="0" rtlCol="0" anchor="t">
            <a:spAutoFit/>
          </a:bodyPr>
          <a:lstStyle/>
          <a:p>
            <a:pPr algn="l">
              <a:lnSpc>
                <a:spcPts val="3240"/>
              </a:lnSpc>
            </a:pPr>
            <a:r>
              <a:rPr lang="en-US" sz="2700" b="1" spc="-12" dirty="0">
                <a:solidFill>
                  <a:srgbClr val="EF53A5"/>
                </a:solidFill>
                <a:latin typeface="Evolventa Bold"/>
              </a:rPr>
              <a:t>1</a:t>
            </a:r>
          </a:p>
        </p:txBody>
      </p:sp>
      <p:sp>
        <p:nvSpPr>
          <p:cNvPr id="76" name="TextBox 76"/>
          <p:cNvSpPr txBox="1"/>
          <p:nvPr/>
        </p:nvSpPr>
        <p:spPr>
          <a:xfrm rot="19804674">
            <a:off x="9207208" y="1182866"/>
            <a:ext cx="1194924" cy="648957"/>
          </a:xfrm>
          <a:prstGeom prst="rect">
            <a:avLst/>
          </a:prstGeom>
        </p:spPr>
        <p:txBody>
          <a:bodyPr lIns="50800" tIns="50800" rIns="50800" bIns="50800" rtlCol="0" anchor="t"/>
          <a:lstStyle/>
          <a:p>
            <a:pPr algn="l">
              <a:lnSpc>
                <a:spcPts val="3240"/>
              </a:lnSpc>
            </a:pPr>
            <a:r>
              <a:rPr lang="en-US" sz="2700" spc="-12" dirty="0">
                <a:solidFill>
                  <a:srgbClr val="000000"/>
                </a:solidFill>
                <a:latin typeface="Evolventa Bold"/>
              </a:rPr>
              <a:t>CC-TV</a:t>
            </a:r>
          </a:p>
          <a:p>
            <a:pPr algn="l">
              <a:lnSpc>
                <a:spcPts val="3240"/>
              </a:lnSpc>
            </a:pPr>
            <a:endParaRPr lang="en-US" sz="2700" spc="-12" dirty="0">
              <a:solidFill>
                <a:srgbClr val="000000"/>
              </a:solidFill>
              <a:latin typeface="Evolventa Bold"/>
            </a:endParaRPr>
          </a:p>
        </p:txBody>
      </p:sp>
      <p:grpSp>
        <p:nvGrpSpPr>
          <p:cNvPr id="77" name="Group 77"/>
          <p:cNvGrpSpPr/>
          <p:nvPr/>
        </p:nvGrpSpPr>
        <p:grpSpPr>
          <a:xfrm rot="-5400000">
            <a:off x="16695443" y="3841434"/>
            <a:ext cx="1821002" cy="506432"/>
            <a:chOff x="0" y="0"/>
            <a:chExt cx="2428002" cy="675242"/>
          </a:xfrm>
        </p:grpSpPr>
        <p:sp>
          <p:nvSpPr>
            <p:cNvPr id="78" name="Freeform 78"/>
            <p:cNvSpPr/>
            <p:nvPr/>
          </p:nvSpPr>
          <p:spPr>
            <a:xfrm>
              <a:off x="19050" y="19050"/>
              <a:ext cx="2389886" cy="637159"/>
            </a:xfrm>
            <a:custGeom>
              <a:avLst/>
              <a:gdLst/>
              <a:ahLst/>
              <a:cxnLst/>
              <a:rect l="l" t="t" r="r" b="b"/>
              <a:pathLst>
                <a:path w="2389886" h="637159">
                  <a:moveTo>
                    <a:pt x="0" y="0"/>
                  </a:moveTo>
                  <a:lnTo>
                    <a:pt x="2389886" y="0"/>
                  </a:lnTo>
                  <a:lnTo>
                    <a:pt x="2389886" y="637159"/>
                  </a:lnTo>
                  <a:lnTo>
                    <a:pt x="0" y="637159"/>
                  </a:lnTo>
                  <a:close/>
                </a:path>
              </a:pathLst>
            </a:custGeom>
            <a:solidFill>
              <a:srgbClr val="FFFFFF"/>
            </a:solidFill>
          </p:spPr>
          <p:txBody>
            <a:bodyPr/>
            <a:lstStyle/>
            <a:p>
              <a:endParaRPr lang="en-CA"/>
            </a:p>
          </p:txBody>
        </p:sp>
        <p:sp>
          <p:nvSpPr>
            <p:cNvPr id="79" name="Freeform 79"/>
            <p:cNvSpPr/>
            <p:nvPr/>
          </p:nvSpPr>
          <p:spPr>
            <a:xfrm>
              <a:off x="0" y="0"/>
              <a:ext cx="2427986" cy="675259"/>
            </a:xfrm>
            <a:custGeom>
              <a:avLst/>
              <a:gdLst/>
              <a:ahLst/>
              <a:cxnLst/>
              <a:rect l="l" t="t" r="r" b="b"/>
              <a:pathLst>
                <a:path w="2427986" h="675259">
                  <a:moveTo>
                    <a:pt x="19050" y="0"/>
                  </a:moveTo>
                  <a:lnTo>
                    <a:pt x="2408936" y="0"/>
                  </a:lnTo>
                  <a:cubicBezTo>
                    <a:pt x="2419477" y="0"/>
                    <a:pt x="2427986" y="8509"/>
                    <a:pt x="2427986" y="19050"/>
                  </a:cubicBezTo>
                  <a:lnTo>
                    <a:pt x="2427986" y="656209"/>
                  </a:lnTo>
                  <a:cubicBezTo>
                    <a:pt x="2427986" y="666750"/>
                    <a:pt x="2419477" y="675259"/>
                    <a:pt x="2408936" y="675259"/>
                  </a:cubicBezTo>
                  <a:lnTo>
                    <a:pt x="19050" y="675259"/>
                  </a:lnTo>
                  <a:cubicBezTo>
                    <a:pt x="8509" y="675259"/>
                    <a:pt x="0" y="666750"/>
                    <a:pt x="0" y="656209"/>
                  </a:cubicBezTo>
                  <a:lnTo>
                    <a:pt x="0" y="19050"/>
                  </a:lnTo>
                  <a:cubicBezTo>
                    <a:pt x="0" y="8509"/>
                    <a:pt x="8509" y="0"/>
                    <a:pt x="19050" y="0"/>
                  </a:cubicBezTo>
                  <a:moveTo>
                    <a:pt x="19050" y="38100"/>
                  </a:moveTo>
                  <a:lnTo>
                    <a:pt x="19050" y="19050"/>
                  </a:lnTo>
                  <a:lnTo>
                    <a:pt x="38100" y="19050"/>
                  </a:lnTo>
                  <a:lnTo>
                    <a:pt x="38100" y="656209"/>
                  </a:lnTo>
                  <a:lnTo>
                    <a:pt x="19050" y="656209"/>
                  </a:lnTo>
                  <a:lnTo>
                    <a:pt x="19050" y="637159"/>
                  </a:lnTo>
                  <a:lnTo>
                    <a:pt x="2408936" y="637159"/>
                  </a:lnTo>
                  <a:lnTo>
                    <a:pt x="2408936" y="656209"/>
                  </a:lnTo>
                  <a:lnTo>
                    <a:pt x="2389886" y="656209"/>
                  </a:lnTo>
                  <a:lnTo>
                    <a:pt x="2389886" y="19050"/>
                  </a:lnTo>
                  <a:lnTo>
                    <a:pt x="2408936" y="19050"/>
                  </a:lnTo>
                  <a:lnTo>
                    <a:pt x="2408936" y="38100"/>
                  </a:lnTo>
                  <a:lnTo>
                    <a:pt x="19050" y="38100"/>
                  </a:lnTo>
                  <a:close/>
                </a:path>
              </a:pathLst>
            </a:custGeom>
            <a:solidFill>
              <a:srgbClr val="000000"/>
            </a:solidFill>
          </p:spPr>
          <p:txBody>
            <a:bodyPr/>
            <a:lstStyle/>
            <a:p>
              <a:endParaRPr lang="en-CA"/>
            </a:p>
          </p:txBody>
        </p:sp>
        <p:sp>
          <p:nvSpPr>
            <p:cNvPr id="80" name="TextBox 80"/>
            <p:cNvSpPr txBox="1"/>
            <p:nvPr/>
          </p:nvSpPr>
          <p:spPr>
            <a:xfrm>
              <a:off x="0" y="-85725"/>
              <a:ext cx="2428002" cy="760967"/>
            </a:xfrm>
            <a:prstGeom prst="rect">
              <a:avLst/>
            </a:prstGeom>
          </p:spPr>
          <p:txBody>
            <a:bodyPr lIns="50800" tIns="50800" rIns="50800" bIns="50800" rtlCol="0" anchor="ctr"/>
            <a:lstStyle/>
            <a:p>
              <a:pPr algn="ctr">
                <a:lnSpc>
                  <a:spcPts val="3240"/>
                </a:lnSpc>
              </a:pPr>
              <a:r>
                <a:rPr lang="en-US" sz="2700" spc="-12">
                  <a:solidFill>
                    <a:srgbClr val="FFFFFF"/>
                  </a:solidFill>
                  <a:latin typeface="Evolventa"/>
                </a:rPr>
                <a:t>bpw</a:t>
              </a:r>
            </a:p>
          </p:txBody>
        </p:sp>
      </p:grpSp>
      <p:sp>
        <p:nvSpPr>
          <p:cNvPr id="81" name="TextBox 81"/>
          <p:cNvSpPr txBox="1"/>
          <p:nvPr/>
        </p:nvSpPr>
        <p:spPr>
          <a:xfrm>
            <a:off x="17285493" y="3365193"/>
            <a:ext cx="505000" cy="1269578"/>
          </a:xfrm>
          <a:prstGeom prst="rect">
            <a:avLst/>
          </a:prstGeom>
        </p:spPr>
        <p:txBody>
          <a:bodyPr lIns="0" tIns="0" rIns="0" bIns="0" rtlCol="0" anchor="t">
            <a:spAutoFit/>
          </a:bodyPr>
          <a:lstStyle/>
          <a:p>
            <a:pPr algn="ctr">
              <a:lnSpc>
                <a:spcPts val="3317"/>
              </a:lnSpc>
            </a:pPr>
            <a:r>
              <a:rPr lang="en-US" sz="2764" spc="-11" dirty="0">
                <a:solidFill>
                  <a:srgbClr val="000000"/>
                </a:solidFill>
                <a:latin typeface="Evolventa Bold"/>
              </a:rPr>
              <a:t>B </a:t>
            </a:r>
          </a:p>
          <a:p>
            <a:pPr algn="ctr">
              <a:lnSpc>
                <a:spcPts val="3317"/>
              </a:lnSpc>
            </a:pPr>
            <a:r>
              <a:rPr lang="en-US" sz="2764" spc="-11" dirty="0">
                <a:solidFill>
                  <a:srgbClr val="000000"/>
                </a:solidFill>
                <a:latin typeface="Evolventa Bold"/>
              </a:rPr>
              <a:t>P </a:t>
            </a:r>
          </a:p>
          <a:p>
            <a:pPr algn="ctr">
              <a:lnSpc>
                <a:spcPts val="3317"/>
              </a:lnSpc>
            </a:pPr>
            <a:r>
              <a:rPr lang="en-US" sz="2764" spc="-13" dirty="0">
                <a:solidFill>
                  <a:srgbClr val="000000"/>
                </a:solidFill>
                <a:latin typeface="Evolventa Bold"/>
              </a:rPr>
              <a:t> W</a:t>
            </a:r>
          </a:p>
        </p:txBody>
      </p:sp>
      <p:grpSp>
        <p:nvGrpSpPr>
          <p:cNvPr id="82" name="Group 82"/>
          <p:cNvGrpSpPr/>
          <p:nvPr/>
        </p:nvGrpSpPr>
        <p:grpSpPr>
          <a:xfrm>
            <a:off x="-49916" y="389937"/>
            <a:ext cx="7921347" cy="826695"/>
            <a:chOff x="0" y="0"/>
            <a:chExt cx="10561796" cy="1102260"/>
          </a:xfrm>
        </p:grpSpPr>
        <p:sp>
          <p:nvSpPr>
            <p:cNvPr id="83" name="Freeform 83"/>
            <p:cNvSpPr/>
            <p:nvPr/>
          </p:nvSpPr>
          <p:spPr>
            <a:xfrm>
              <a:off x="0" y="0"/>
              <a:ext cx="10561828" cy="1102233"/>
            </a:xfrm>
            <a:custGeom>
              <a:avLst/>
              <a:gdLst/>
              <a:ahLst/>
              <a:cxnLst/>
              <a:rect l="l" t="t" r="r" b="b"/>
              <a:pathLst>
                <a:path w="10561828" h="1102233">
                  <a:moveTo>
                    <a:pt x="0" y="0"/>
                  </a:moveTo>
                  <a:lnTo>
                    <a:pt x="10561828" y="0"/>
                  </a:lnTo>
                  <a:lnTo>
                    <a:pt x="10561828" y="1102233"/>
                  </a:lnTo>
                  <a:lnTo>
                    <a:pt x="0" y="1102233"/>
                  </a:lnTo>
                  <a:close/>
                </a:path>
              </a:pathLst>
            </a:custGeom>
            <a:solidFill>
              <a:srgbClr val="FFFFFF"/>
            </a:solidFill>
          </p:spPr>
          <p:txBody>
            <a:bodyPr/>
            <a:lstStyle/>
            <a:p>
              <a:endParaRPr lang="en-CA"/>
            </a:p>
          </p:txBody>
        </p:sp>
        <p:sp>
          <p:nvSpPr>
            <p:cNvPr id="84" name="TextBox 84"/>
            <p:cNvSpPr txBox="1"/>
            <p:nvPr/>
          </p:nvSpPr>
          <p:spPr>
            <a:xfrm>
              <a:off x="0" y="-133350"/>
              <a:ext cx="10561796" cy="1235610"/>
            </a:xfrm>
            <a:prstGeom prst="rect">
              <a:avLst/>
            </a:prstGeom>
          </p:spPr>
          <p:txBody>
            <a:bodyPr lIns="50800" tIns="50800" rIns="50800" bIns="50800" rtlCol="0" anchor="t"/>
            <a:lstStyle/>
            <a:p>
              <a:pPr algn="l">
                <a:lnSpc>
                  <a:spcPts val="5160"/>
                </a:lnSpc>
              </a:pPr>
              <a:r>
                <a:rPr lang="en-US" sz="4300" b="1" spc="-20" dirty="0">
                  <a:solidFill>
                    <a:srgbClr val="000000"/>
                  </a:solidFill>
                  <a:latin typeface="Evolventa"/>
                </a:rPr>
                <a:t>Table #’s &amp;Topic Assignment</a:t>
              </a:r>
            </a:p>
          </p:txBody>
        </p:sp>
      </p:grpSp>
      <p:sp>
        <p:nvSpPr>
          <p:cNvPr id="85" name="AutoShape 85"/>
          <p:cNvSpPr/>
          <p:nvPr/>
        </p:nvSpPr>
        <p:spPr>
          <a:xfrm flipV="1">
            <a:off x="8923705" y="6856271"/>
            <a:ext cx="9022044" cy="11554"/>
          </a:xfrm>
          <a:prstGeom prst="line">
            <a:avLst/>
          </a:prstGeom>
          <a:ln w="38100" cap="flat">
            <a:solidFill>
              <a:srgbClr val="000000"/>
            </a:solidFill>
            <a:prstDash val="solid"/>
            <a:headEnd type="diamond" w="lg" len="lg"/>
            <a:tailEnd type="diamond" w="lg" len="lg"/>
          </a:ln>
        </p:spPr>
        <p:txBody>
          <a:bodyPr/>
          <a:lstStyle/>
          <a:p>
            <a:endParaRPr lang="en-CA"/>
          </a:p>
        </p:txBody>
      </p:sp>
      <p:sp>
        <p:nvSpPr>
          <p:cNvPr id="86" name="AutoShape 86"/>
          <p:cNvSpPr/>
          <p:nvPr/>
        </p:nvSpPr>
        <p:spPr>
          <a:xfrm flipH="1">
            <a:off x="17915770" y="66185"/>
            <a:ext cx="28704" cy="6811165"/>
          </a:xfrm>
          <a:prstGeom prst="line">
            <a:avLst/>
          </a:prstGeom>
          <a:ln w="47625" cap="flat">
            <a:solidFill>
              <a:srgbClr val="000000"/>
            </a:solidFill>
            <a:prstDash val="solid"/>
            <a:headEnd type="diamond" w="lg" len="lg"/>
            <a:tailEnd type="diamond" w="lg" len="lg"/>
          </a:ln>
        </p:spPr>
        <p:txBody>
          <a:bodyPr/>
          <a:lstStyle/>
          <a:p>
            <a:endParaRPr lang="en-CA"/>
          </a:p>
        </p:txBody>
      </p:sp>
      <p:sp>
        <p:nvSpPr>
          <p:cNvPr id="87" name="AutoShape 87"/>
          <p:cNvSpPr/>
          <p:nvPr/>
        </p:nvSpPr>
        <p:spPr>
          <a:xfrm>
            <a:off x="8911566" y="31746"/>
            <a:ext cx="9088011" cy="20758"/>
          </a:xfrm>
          <a:prstGeom prst="line">
            <a:avLst/>
          </a:prstGeom>
          <a:ln w="38100" cap="flat">
            <a:solidFill>
              <a:srgbClr val="000000"/>
            </a:solidFill>
            <a:prstDash val="solid"/>
            <a:headEnd type="diamond" w="lg" len="lg"/>
            <a:tailEnd type="diamond" w="lg" len="lg"/>
          </a:ln>
        </p:spPr>
        <p:txBody>
          <a:bodyPr/>
          <a:lstStyle/>
          <a:p>
            <a:endParaRPr lang="en-CA"/>
          </a:p>
        </p:txBody>
      </p:sp>
      <p:sp>
        <p:nvSpPr>
          <p:cNvPr id="89" name="AutoShape 86">
            <a:extLst>
              <a:ext uri="{FF2B5EF4-FFF2-40B4-BE49-F238E27FC236}">
                <a16:creationId xmlns:a16="http://schemas.microsoft.com/office/drawing/2014/main" id="{73716A6B-6FC8-20FB-244A-84F4B68E1142}"/>
              </a:ext>
            </a:extLst>
          </p:cNvPr>
          <p:cNvSpPr/>
          <p:nvPr/>
        </p:nvSpPr>
        <p:spPr>
          <a:xfrm flipH="1">
            <a:off x="8873820" y="31746"/>
            <a:ext cx="29414" cy="6856837"/>
          </a:xfrm>
          <a:prstGeom prst="line">
            <a:avLst/>
          </a:prstGeom>
          <a:ln w="47625" cap="flat">
            <a:solidFill>
              <a:srgbClr val="000000"/>
            </a:solidFill>
            <a:prstDash val="solid"/>
            <a:headEnd type="diamond" w="lg" len="lg"/>
            <a:tailEnd type="diamond" w="lg" len="lg"/>
          </a:ln>
        </p:spPr>
        <p:txBody>
          <a:bodyPr/>
          <a:lstStyle/>
          <a:p>
            <a:endParaRPr lang="en-CA"/>
          </a:p>
        </p:txBody>
      </p:sp>
      <p:pic>
        <p:nvPicPr>
          <p:cNvPr id="92" name="Content Placeholder 4">
            <a:extLst>
              <a:ext uri="{FF2B5EF4-FFF2-40B4-BE49-F238E27FC236}">
                <a16:creationId xmlns:a16="http://schemas.microsoft.com/office/drawing/2014/main" id="{004C64DF-0887-99CB-877C-2182030EAAEB}"/>
              </a:ext>
            </a:extLst>
          </p:cNvPr>
          <p:cNvPicPr>
            <a:picLocks noChangeAspect="1"/>
          </p:cNvPicPr>
          <p:nvPr/>
        </p:nvPicPr>
        <p:blipFill rotWithShape="1">
          <a:blip r:embed="rId12"/>
          <a:srcRect l="19525" t="7672" r="17269" b="73471"/>
          <a:stretch/>
        </p:blipFill>
        <p:spPr>
          <a:xfrm>
            <a:off x="10428011" y="435938"/>
            <a:ext cx="5769687" cy="1506900"/>
          </a:xfrm>
          <a:prstGeom prst="rect">
            <a:avLst/>
          </a:prstGeom>
        </p:spPr>
      </p:pic>
      <p:sp>
        <p:nvSpPr>
          <p:cNvPr id="23" name="Freeform 23"/>
          <p:cNvSpPr/>
          <p:nvPr/>
        </p:nvSpPr>
        <p:spPr>
          <a:xfrm rot="971943">
            <a:off x="9970644" y="1865721"/>
            <a:ext cx="1100290" cy="771633"/>
          </a:xfrm>
          <a:custGeom>
            <a:avLst/>
            <a:gdLst/>
            <a:ahLst/>
            <a:cxnLst/>
            <a:rect l="l" t="t" r="r" b="b"/>
            <a:pathLst>
              <a:path w="1100290" h="771633">
                <a:moveTo>
                  <a:pt x="0" y="0"/>
                </a:moveTo>
                <a:lnTo>
                  <a:pt x="1100290" y="0"/>
                </a:lnTo>
                <a:lnTo>
                  <a:pt x="1100290" y="771633"/>
                </a:lnTo>
                <a:lnTo>
                  <a:pt x="0" y="771633"/>
                </a:lnTo>
                <a:lnTo>
                  <a:pt x="0" y="0"/>
                </a:lnTo>
                <a:close/>
              </a:path>
            </a:pathLst>
          </a:custGeom>
          <a:blipFill>
            <a:blip r:embed="rId11"/>
            <a:stretch>
              <a:fillRect/>
            </a:stretch>
          </a:blipFill>
        </p:spPr>
        <p:txBody>
          <a:bodyPr/>
          <a:lstStyle/>
          <a:p>
            <a:endParaRPr lang="en-CA"/>
          </a:p>
        </p:txBody>
      </p:sp>
      <p:sp>
        <p:nvSpPr>
          <p:cNvPr id="70" name="TextBox 70"/>
          <p:cNvSpPr txBox="1"/>
          <p:nvPr/>
        </p:nvSpPr>
        <p:spPr>
          <a:xfrm>
            <a:off x="10428011" y="1971039"/>
            <a:ext cx="153135" cy="548283"/>
          </a:xfrm>
          <a:prstGeom prst="rect">
            <a:avLst/>
          </a:prstGeom>
        </p:spPr>
        <p:txBody>
          <a:bodyPr lIns="0" tIns="0" rIns="0" bIns="0" rtlCol="0" anchor="t">
            <a:spAutoFit/>
          </a:bodyPr>
          <a:lstStyle/>
          <a:p>
            <a:pPr algn="l">
              <a:lnSpc>
                <a:spcPts val="3240"/>
              </a:lnSpc>
            </a:pPr>
            <a:r>
              <a:rPr lang="en-US" sz="2700" spc="-12" dirty="0">
                <a:solidFill>
                  <a:srgbClr val="EF53A5"/>
                </a:solidFill>
                <a:latin typeface="Evolventa Bold"/>
              </a:rPr>
              <a:t>4</a:t>
            </a:r>
          </a:p>
        </p:txBody>
      </p:sp>
      <p:pic>
        <p:nvPicPr>
          <p:cNvPr id="94" name="Picture 93">
            <a:extLst>
              <a:ext uri="{FF2B5EF4-FFF2-40B4-BE49-F238E27FC236}">
                <a16:creationId xmlns:a16="http://schemas.microsoft.com/office/drawing/2014/main" id="{D3AEAECF-BF2E-CD10-033B-E2EAA59423E4}"/>
              </a:ext>
            </a:extLst>
          </p:cNvPr>
          <p:cNvPicPr>
            <a:picLocks noChangeAspect="1"/>
          </p:cNvPicPr>
          <p:nvPr/>
        </p:nvPicPr>
        <p:blipFill>
          <a:blip r:embed="rId13"/>
          <a:stretch>
            <a:fillRect/>
          </a:stretch>
        </p:blipFill>
        <p:spPr>
          <a:xfrm>
            <a:off x="8686800" y="-114300"/>
            <a:ext cx="9441370" cy="71056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59"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5B376E"/>
            </a:solidFill>
            <a:ln w="12700">
              <a:solidFill>
                <a:srgbClr val="000000"/>
              </a:solidFill>
            </a:ln>
          </p:spPr>
          <p:txBody>
            <a:bodyPr/>
            <a:lstStyle/>
            <a:p>
              <a:endParaRPr lang="en-CA"/>
            </a:p>
          </p:txBody>
        </p:sp>
      </p:grpSp>
      <p:sp>
        <p:nvSpPr>
          <p:cNvPr id="4" name="Freeform 4"/>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Freeform 5"/>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6" name="Freeform 6"/>
          <p:cNvSpPr/>
          <p:nvPr/>
        </p:nvSpPr>
        <p:spPr>
          <a:xfrm>
            <a:off x="12616300" y="2161992"/>
            <a:ext cx="4989359" cy="1496798"/>
          </a:xfrm>
          <a:custGeom>
            <a:avLst/>
            <a:gdLst/>
            <a:ahLst/>
            <a:cxnLst/>
            <a:rect l="l" t="t" r="r" b="b"/>
            <a:pathLst>
              <a:path w="4989359" h="1496798">
                <a:moveTo>
                  <a:pt x="0" y="0"/>
                </a:moveTo>
                <a:lnTo>
                  <a:pt x="4989359" y="0"/>
                </a:lnTo>
                <a:lnTo>
                  <a:pt x="4989359" y="1496798"/>
                </a:lnTo>
                <a:lnTo>
                  <a:pt x="0" y="14967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7" name="Freeform 7"/>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grpSp>
        <p:nvGrpSpPr>
          <p:cNvPr id="8" name="Group 8"/>
          <p:cNvGrpSpPr/>
          <p:nvPr/>
        </p:nvGrpSpPr>
        <p:grpSpPr>
          <a:xfrm>
            <a:off x="3459" y="12696"/>
            <a:ext cx="18288000" cy="10284620"/>
            <a:chOff x="0" y="0"/>
            <a:chExt cx="24384000" cy="13712826"/>
          </a:xfrm>
        </p:grpSpPr>
        <p:sp>
          <p:nvSpPr>
            <p:cNvPr id="9" name="Freeform 9"/>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grpSp>
        <p:nvGrpSpPr>
          <p:cNvPr id="10" name="Group 10"/>
          <p:cNvGrpSpPr/>
          <p:nvPr/>
        </p:nvGrpSpPr>
        <p:grpSpPr>
          <a:xfrm>
            <a:off x="15656718" y="0"/>
            <a:ext cx="1028700" cy="1714500"/>
            <a:chOff x="0" y="0"/>
            <a:chExt cx="1371600" cy="2286000"/>
          </a:xfrm>
        </p:grpSpPr>
        <p:sp>
          <p:nvSpPr>
            <p:cNvPr id="11" name="Freeform 11"/>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sp>
        <p:nvSpPr>
          <p:cNvPr id="12" name="TextBox 12"/>
          <p:cNvSpPr txBox="1"/>
          <p:nvPr/>
        </p:nvSpPr>
        <p:spPr>
          <a:xfrm>
            <a:off x="6288216" y="4330816"/>
            <a:ext cx="10272089" cy="3334246"/>
          </a:xfrm>
          <a:prstGeom prst="rect">
            <a:avLst/>
          </a:prstGeom>
        </p:spPr>
        <p:txBody>
          <a:bodyPr lIns="0" tIns="0" rIns="0" bIns="0" rtlCol="0" anchor="t">
            <a:spAutoFit/>
          </a:bodyPr>
          <a:lstStyle/>
          <a:p>
            <a:pPr algn="ctr">
              <a:lnSpc>
                <a:spcPts val="5184"/>
              </a:lnSpc>
            </a:pPr>
            <a:r>
              <a:rPr lang="en-US" sz="4800" spc="-23" dirty="0">
                <a:solidFill>
                  <a:srgbClr val="000000"/>
                </a:solidFill>
                <a:latin typeface="Evolventa Bold"/>
              </a:rPr>
              <a:t>Come Back Together/Hybrid Pause</a:t>
            </a:r>
          </a:p>
          <a:p>
            <a:pPr algn="ctr">
              <a:lnSpc>
                <a:spcPts val="5184"/>
              </a:lnSpc>
            </a:pPr>
            <a:endParaRPr lang="en-US" sz="4800" spc="-23" dirty="0">
              <a:solidFill>
                <a:srgbClr val="000000"/>
              </a:solidFill>
              <a:latin typeface="Evolventa Bold"/>
            </a:endParaRPr>
          </a:p>
          <a:p>
            <a:pPr algn="ctr">
              <a:lnSpc>
                <a:spcPts val="5184"/>
              </a:lnSpc>
            </a:pPr>
            <a:r>
              <a:rPr lang="en-US" sz="4800" spc="-23" dirty="0">
                <a:solidFill>
                  <a:srgbClr val="000000"/>
                </a:solidFill>
                <a:latin typeface="Evolventa"/>
              </a:rPr>
              <a:t>See you @ </a:t>
            </a:r>
            <a:r>
              <a:rPr lang="en-US" sz="4800" spc="-23" dirty="0">
                <a:solidFill>
                  <a:srgbClr val="000000"/>
                </a:solidFill>
                <a:highlight>
                  <a:srgbClr val="FFFF00"/>
                </a:highlight>
                <a:latin typeface="Evolventa"/>
              </a:rPr>
              <a:t>XX:XX am or pm</a:t>
            </a:r>
          </a:p>
          <a:p>
            <a:pPr algn="ctr">
              <a:lnSpc>
                <a:spcPts val="5184"/>
              </a:lnSpc>
            </a:pPr>
            <a:endParaRPr lang="en-US" sz="4800" spc="-23" dirty="0">
              <a:solidFill>
                <a:srgbClr val="000000"/>
              </a:solidFill>
              <a:latin typeface="Evolventa"/>
            </a:endParaRPr>
          </a:p>
          <a:p>
            <a:pPr algn="ctr">
              <a:lnSpc>
                <a:spcPts val="5184"/>
              </a:lnSpc>
            </a:pPr>
            <a:r>
              <a:rPr lang="en-US" sz="4800" spc="-23" dirty="0">
                <a:solidFill>
                  <a:srgbClr val="000000"/>
                </a:solidFill>
                <a:latin typeface="Evolventa"/>
              </a:rPr>
              <a:t>Let the IDEAS begin!</a:t>
            </a:r>
          </a:p>
        </p:txBody>
      </p:sp>
      <p:sp>
        <p:nvSpPr>
          <p:cNvPr id="13" name="Freeform 13" descr="E:\CCEWBPWC IDEAS Project\BPWC CCEW Project\Project Committees\Committees &amp;  Mtgs\Community Building\BPWCCEW Event Aug2022\Prommotion\Social media promotion\website\IDEAS Bulb.png"/>
          <p:cNvSpPr/>
          <p:nvPr/>
        </p:nvSpPr>
        <p:spPr>
          <a:xfrm>
            <a:off x="1919696" y="3815971"/>
            <a:ext cx="4317266" cy="4213510"/>
          </a:xfrm>
          <a:custGeom>
            <a:avLst/>
            <a:gdLst/>
            <a:ahLst/>
            <a:cxnLst/>
            <a:rect l="l" t="t" r="r" b="b"/>
            <a:pathLst>
              <a:path w="4317266" h="4213510">
                <a:moveTo>
                  <a:pt x="0" y="0"/>
                </a:moveTo>
                <a:lnTo>
                  <a:pt x="4317265" y="0"/>
                </a:lnTo>
                <a:lnTo>
                  <a:pt x="4317265" y="4213511"/>
                </a:lnTo>
                <a:lnTo>
                  <a:pt x="0" y="4213511"/>
                </a:lnTo>
                <a:lnTo>
                  <a:pt x="0" y="0"/>
                </a:lnTo>
                <a:close/>
              </a:path>
            </a:pathLst>
          </a:custGeom>
          <a:blipFill>
            <a:blip r:embed="rId11"/>
            <a:stretch>
              <a:fillRect r="-105"/>
            </a:stretch>
          </a:blipFill>
        </p:spPr>
        <p:txBody>
          <a:bodyPr/>
          <a:lstStyle/>
          <a:p>
            <a:endParaRPr lang="en-C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4" name="Freeform 4"/>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grpSp>
        <p:nvGrpSpPr>
          <p:cNvPr id="5" name="Group 5"/>
          <p:cNvGrpSpPr/>
          <p:nvPr/>
        </p:nvGrpSpPr>
        <p:grpSpPr>
          <a:xfrm>
            <a:off x="0" y="12696"/>
            <a:ext cx="18288000" cy="10284620"/>
            <a:chOff x="0" y="0"/>
            <a:chExt cx="24384000" cy="13712826"/>
          </a:xfrm>
        </p:grpSpPr>
        <p:sp>
          <p:nvSpPr>
            <p:cNvPr id="6" name="Freeform 6"/>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grpSp>
        <p:nvGrpSpPr>
          <p:cNvPr id="7" name="Group 7"/>
          <p:cNvGrpSpPr/>
          <p:nvPr/>
        </p:nvGrpSpPr>
        <p:grpSpPr>
          <a:xfrm>
            <a:off x="15405327" y="-4103"/>
            <a:ext cx="1028700" cy="1714500"/>
            <a:chOff x="0" y="0"/>
            <a:chExt cx="1371600" cy="2286000"/>
          </a:xfrm>
        </p:grpSpPr>
        <p:sp>
          <p:nvSpPr>
            <p:cNvPr id="8" name="Freeform 8"/>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sp>
        <p:nvSpPr>
          <p:cNvPr id="9" name="Freeform 9"/>
          <p:cNvSpPr/>
          <p:nvPr/>
        </p:nvSpPr>
        <p:spPr>
          <a:xfrm>
            <a:off x="961913" y="772881"/>
            <a:ext cx="3024447" cy="8548918"/>
          </a:xfrm>
          <a:custGeom>
            <a:avLst/>
            <a:gdLst/>
            <a:ahLst/>
            <a:cxnLst/>
            <a:rect l="l" t="t" r="r" b="b"/>
            <a:pathLst>
              <a:path w="3024447" h="8548918">
                <a:moveTo>
                  <a:pt x="0" y="0"/>
                </a:moveTo>
                <a:lnTo>
                  <a:pt x="3024447" y="0"/>
                </a:lnTo>
                <a:lnTo>
                  <a:pt x="3024447" y="8548919"/>
                </a:lnTo>
                <a:lnTo>
                  <a:pt x="0" y="85489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10" name="Freeform 10"/>
          <p:cNvSpPr/>
          <p:nvPr/>
        </p:nvSpPr>
        <p:spPr>
          <a:xfrm>
            <a:off x="3208681" y="576637"/>
            <a:ext cx="1304453" cy="4872262"/>
          </a:xfrm>
          <a:custGeom>
            <a:avLst/>
            <a:gdLst/>
            <a:ahLst/>
            <a:cxnLst/>
            <a:rect l="l" t="t" r="r" b="b"/>
            <a:pathLst>
              <a:path w="1304453" h="4872262">
                <a:moveTo>
                  <a:pt x="0" y="0"/>
                </a:moveTo>
                <a:lnTo>
                  <a:pt x="1304453" y="0"/>
                </a:lnTo>
                <a:lnTo>
                  <a:pt x="1304453" y="4872262"/>
                </a:lnTo>
                <a:lnTo>
                  <a:pt x="0" y="487226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sp>
        <p:nvSpPr>
          <p:cNvPr id="11" name="Freeform 11" descr="A group of words on a white sheet  Description automatically generated"/>
          <p:cNvSpPr/>
          <p:nvPr/>
        </p:nvSpPr>
        <p:spPr>
          <a:xfrm>
            <a:off x="4853134" y="1420356"/>
            <a:ext cx="10487642" cy="7865730"/>
          </a:xfrm>
          <a:custGeom>
            <a:avLst/>
            <a:gdLst/>
            <a:ahLst/>
            <a:cxnLst/>
            <a:rect l="l" t="t" r="r" b="b"/>
            <a:pathLst>
              <a:path w="10487642" h="7865730">
                <a:moveTo>
                  <a:pt x="0" y="0"/>
                </a:moveTo>
                <a:lnTo>
                  <a:pt x="10487642" y="0"/>
                </a:lnTo>
                <a:lnTo>
                  <a:pt x="10487642" y="7865730"/>
                </a:lnTo>
                <a:lnTo>
                  <a:pt x="0" y="7865730"/>
                </a:lnTo>
                <a:lnTo>
                  <a:pt x="0" y="0"/>
                </a:lnTo>
                <a:close/>
              </a:path>
            </a:pathLst>
          </a:custGeom>
          <a:blipFill>
            <a:blip r:embed="rId13"/>
            <a:stretch>
              <a:fillRect/>
            </a:stretch>
          </a:blipFill>
          <a:ln w="9525" cap="sq">
            <a:solidFill>
              <a:srgbClr val="000000"/>
            </a:solidFill>
            <a:prstDash val="solid"/>
            <a:miter/>
          </a:ln>
        </p:spPr>
        <p:txBody>
          <a:bodyPr/>
          <a:lstStyle/>
          <a:p>
            <a:endParaRPr lang="en-CA"/>
          </a:p>
        </p:txBody>
      </p:sp>
      <p:sp>
        <p:nvSpPr>
          <p:cNvPr id="12" name="TextBox 12"/>
          <p:cNvSpPr txBox="1"/>
          <p:nvPr/>
        </p:nvSpPr>
        <p:spPr>
          <a:xfrm>
            <a:off x="16587462" y="9529071"/>
            <a:ext cx="1074418" cy="470164"/>
          </a:xfrm>
          <a:prstGeom prst="rect">
            <a:avLst/>
          </a:prstGeom>
        </p:spPr>
        <p:txBody>
          <a:bodyPr lIns="0" tIns="0" rIns="0" bIns="0" rtlCol="0" anchor="t">
            <a:spAutoFit/>
          </a:bodyPr>
          <a:lstStyle/>
          <a:p>
            <a:pPr algn="r">
              <a:lnSpc>
                <a:spcPts val="1800"/>
              </a:lnSpc>
            </a:pPr>
            <a:r>
              <a:rPr lang="en-US" sz="1500" spc="-7">
                <a:solidFill>
                  <a:srgbClr val="B31166"/>
                </a:solidFill>
                <a:latin typeface="Evolventa"/>
              </a:rPr>
              <a:t>17</a:t>
            </a:r>
          </a:p>
        </p:txBody>
      </p:sp>
      <p:sp>
        <p:nvSpPr>
          <p:cNvPr id="13" name="TextBox 13"/>
          <p:cNvSpPr txBox="1"/>
          <p:nvPr/>
        </p:nvSpPr>
        <p:spPr>
          <a:xfrm>
            <a:off x="4893130" y="802437"/>
            <a:ext cx="10179668" cy="603975"/>
          </a:xfrm>
          <a:prstGeom prst="rect">
            <a:avLst/>
          </a:prstGeom>
        </p:spPr>
        <p:txBody>
          <a:bodyPr lIns="0" tIns="0" rIns="0" bIns="0" rtlCol="0" anchor="t">
            <a:spAutoFit/>
          </a:bodyPr>
          <a:lstStyle/>
          <a:p>
            <a:pPr algn="l">
              <a:lnSpc>
                <a:spcPts val="3600"/>
              </a:lnSpc>
            </a:pPr>
            <a:r>
              <a:rPr lang="en-US" sz="3000" spc="-14">
                <a:solidFill>
                  <a:srgbClr val="000000"/>
                </a:solidFill>
                <a:latin typeface="Evolventa"/>
              </a:rPr>
              <a:t>The Challenge will begin with an </a:t>
            </a:r>
            <a:r>
              <a:rPr lang="en-US" sz="3000" spc="-14">
                <a:solidFill>
                  <a:srgbClr val="000000"/>
                </a:solidFill>
                <a:latin typeface="Evolventa Bold"/>
              </a:rPr>
              <a:t>individual activity</a:t>
            </a:r>
          </a:p>
        </p:txBody>
      </p:sp>
      <p:sp>
        <p:nvSpPr>
          <p:cNvPr id="14" name="Freeform 14"/>
          <p:cNvSpPr/>
          <p:nvPr/>
        </p:nvSpPr>
        <p:spPr>
          <a:xfrm>
            <a:off x="14206276" y="5066070"/>
            <a:ext cx="586794" cy="3792076"/>
          </a:xfrm>
          <a:custGeom>
            <a:avLst/>
            <a:gdLst/>
            <a:ahLst/>
            <a:cxnLst/>
            <a:rect l="l" t="t" r="r" b="b"/>
            <a:pathLst>
              <a:path w="586794" h="3792076">
                <a:moveTo>
                  <a:pt x="0" y="0"/>
                </a:moveTo>
                <a:lnTo>
                  <a:pt x="586795" y="0"/>
                </a:lnTo>
                <a:lnTo>
                  <a:pt x="586795" y="3792076"/>
                </a:lnTo>
                <a:lnTo>
                  <a:pt x="0" y="379207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grpSp>
        <p:nvGrpSpPr>
          <p:cNvPr id="4" name="Group 4"/>
          <p:cNvGrpSpPr/>
          <p:nvPr/>
        </p:nvGrpSpPr>
        <p:grpSpPr>
          <a:xfrm>
            <a:off x="0" y="-275566"/>
            <a:ext cx="18288000" cy="10562566"/>
            <a:chOff x="0" y="0"/>
            <a:chExt cx="24384000" cy="13712826"/>
          </a:xfrm>
        </p:grpSpPr>
        <p:sp>
          <p:nvSpPr>
            <p:cNvPr id="5" name="Freeform 5"/>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sp>
        <p:nvSpPr>
          <p:cNvPr id="6" name="TextBox 6"/>
          <p:cNvSpPr txBox="1"/>
          <p:nvPr/>
        </p:nvSpPr>
        <p:spPr>
          <a:xfrm>
            <a:off x="15620250" y="355963"/>
            <a:ext cx="1074418" cy="1193441"/>
          </a:xfrm>
          <a:prstGeom prst="rect">
            <a:avLst/>
          </a:prstGeom>
        </p:spPr>
        <p:txBody>
          <a:bodyPr lIns="0" tIns="0" rIns="0" bIns="0" rtlCol="0" anchor="t">
            <a:spAutoFit/>
          </a:bodyPr>
          <a:lstStyle/>
          <a:p>
            <a:pPr algn="ctr">
              <a:lnSpc>
                <a:spcPts val="5040"/>
              </a:lnSpc>
            </a:pPr>
            <a:r>
              <a:rPr lang="en-US" sz="4200" spc="-20">
                <a:solidFill>
                  <a:srgbClr val="FFFFFF"/>
                </a:solidFill>
                <a:latin typeface="Evolventa"/>
              </a:rPr>
              <a:t>18</a:t>
            </a:r>
          </a:p>
        </p:txBody>
      </p:sp>
      <p:pic>
        <p:nvPicPr>
          <p:cNvPr id="8" name="Picture 7">
            <a:extLst>
              <a:ext uri="{FF2B5EF4-FFF2-40B4-BE49-F238E27FC236}">
                <a16:creationId xmlns:a16="http://schemas.microsoft.com/office/drawing/2014/main" id="{2CA86672-72E7-3529-AE31-70E813F10DE6}"/>
              </a:ext>
            </a:extLst>
          </p:cNvPr>
          <p:cNvPicPr>
            <a:picLocks noChangeAspect="1"/>
          </p:cNvPicPr>
          <p:nvPr/>
        </p:nvPicPr>
        <p:blipFill>
          <a:blip r:embed="rId7"/>
          <a:stretch>
            <a:fillRect/>
          </a:stretch>
        </p:blipFill>
        <p:spPr>
          <a:xfrm>
            <a:off x="898464" y="206111"/>
            <a:ext cx="16491071" cy="972492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59" y="12696"/>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5B376E"/>
            </a:solidFill>
            <a:ln w="12700">
              <a:solidFill>
                <a:srgbClr val="000000"/>
              </a:solidFill>
            </a:ln>
          </p:spPr>
          <p:txBody>
            <a:bodyPr/>
            <a:lstStyle/>
            <a:p>
              <a:endParaRPr lang="en-CA"/>
            </a:p>
          </p:txBody>
        </p:sp>
      </p:grpSp>
      <p:sp>
        <p:nvSpPr>
          <p:cNvPr id="4" name="Freeform 4"/>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Freeform 5"/>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6" name="Freeform 6"/>
          <p:cNvSpPr/>
          <p:nvPr/>
        </p:nvSpPr>
        <p:spPr>
          <a:xfrm>
            <a:off x="12745882" y="2337925"/>
            <a:ext cx="4989359" cy="1496798"/>
          </a:xfrm>
          <a:custGeom>
            <a:avLst/>
            <a:gdLst/>
            <a:ahLst/>
            <a:cxnLst/>
            <a:rect l="l" t="t" r="r" b="b"/>
            <a:pathLst>
              <a:path w="4989359" h="1496798">
                <a:moveTo>
                  <a:pt x="0" y="0"/>
                </a:moveTo>
                <a:lnTo>
                  <a:pt x="4989359" y="0"/>
                </a:lnTo>
                <a:lnTo>
                  <a:pt x="4989359" y="1496798"/>
                </a:lnTo>
                <a:lnTo>
                  <a:pt x="0" y="14967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7" name="Freeform 7"/>
          <p:cNvSpPr/>
          <p:nvPr/>
        </p:nvSpPr>
        <p:spPr>
          <a:xfrm>
            <a:off x="689259" y="2799606"/>
            <a:ext cx="16916400" cy="7068293"/>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grpSp>
        <p:nvGrpSpPr>
          <p:cNvPr id="8" name="Group 8"/>
          <p:cNvGrpSpPr/>
          <p:nvPr/>
        </p:nvGrpSpPr>
        <p:grpSpPr>
          <a:xfrm>
            <a:off x="-1" y="2380"/>
            <a:ext cx="18291459" cy="10551320"/>
            <a:chOff x="0" y="0"/>
            <a:chExt cx="24384000" cy="13712826"/>
          </a:xfrm>
        </p:grpSpPr>
        <p:sp>
          <p:nvSpPr>
            <p:cNvPr id="9" name="Freeform 9"/>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grpSp>
        <p:nvGrpSpPr>
          <p:cNvPr id="10" name="Group 10"/>
          <p:cNvGrpSpPr/>
          <p:nvPr/>
        </p:nvGrpSpPr>
        <p:grpSpPr>
          <a:xfrm>
            <a:off x="15831088" y="-65664"/>
            <a:ext cx="1028700" cy="1714500"/>
            <a:chOff x="0" y="0"/>
            <a:chExt cx="1371600" cy="2286000"/>
          </a:xfrm>
        </p:grpSpPr>
        <p:sp>
          <p:nvSpPr>
            <p:cNvPr id="11" name="Freeform 11"/>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sp>
        <p:nvSpPr>
          <p:cNvPr id="12" name="TextBox 12"/>
          <p:cNvSpPr txBox="1"/>
          <p:nvPr/>
        </p:nvSpPr>
        <p:spPr>
          <a:xfrm>
            <a:off x="1524000" y="1546793"/>
            <a:ext cx="15466218" cy="833562"/>
          </a:xfrm>
          <a:prstGeom prst="rect">
            <a:avLst/>
          </a:prstGeom>
        </p:spPr>
        <p:txBody>
          <a:bodyPr wrap="square" lIns="0" tIns="0" rIns="0" bIns="0" rtlCol="0" anchor="t">
            <a:spAutoFit/>
          </a:bodyPr>
          <a:lstStyle/>
          <a:p>
            <a:pPr algn="ctr">
              <a:lnSpc>
                <a:spcPts val="6480"/>
              </a:lnSpc>
            </a:pPr>
            <a:r>
              <a:rPr lang="en-US" sz="6000" dirty="0">
                <a:solidFill>
                  <a:srgbClr val="FFFFFF"/>
                </a:solidFill>
                <a:latin typeface="Arial Bold"/>
              </a:rPr>
              <a:t>Report Out: Our Innovative Solutions</a:t>
            </a:r>
          </a:p>
        </p:txBody>
      </p:sp>
      <p:grpSp>
        <p:nvGrpSpPr>
          <p:cNvPr id="13" name="Group 13"/>
          <p:cNvGrpSpPr/>
          <p:nvPr/>
        </p:nvGrpSpPr>
        <p:grpSpPr>
          <a:xfrm>
            <a:off x="3205932" y="3783171"/>
            <a:ext cx="4425903" cy="2475945"/>
            <a:chOff x="0" y="0"/>
            <a:chExt cx="5901204" cy="3301260"/>
          </a:xfrm>
        </p:grpSpPr>
        <p:sp>
          <p:nvSpPr>
            <p:cNvPr id="14" name="Freeform 14"/>
            <p:cNvSpPr/>
            <p:nvPr/>
          </p:nvSpPr>
          <p:spPr>
            <a:xfrm>
              <a:off x="0" y="0"/>
              <a:ext cx="5901182" cy="4011422"/>
            </a:xfrm>
            <a:custGeom>
              <a:avLst/>
              <a:gdLst/>
              <a:ahLst/>
              <a:cxnLst/>
              <a:rect l="l" t="t" r="r" b="b"/>
              <a:pathLst>
                <a:path w="5901182" h="4011422">
                  <a:moveTo>
                    <a:pt x="0" y="550164"/>
                  </a:moveTo>
                  <a:cubicBezTo>
                    <a:pt x="0" y="246380"/>
                    <a:pt x="246380" y="0"/>
                    <a:pt x="550164" y="0"/>
                  </a:cubicBezTo>
                  <a:lnTo>
                    <a:pt x="983488" y="0"/>
                  </a:lnTo>
                  <a:lnTo>
                    <a:pt x="2458847" y="0"/>
                  </a:lnTo>
                  <a:lnTo>
                    <a:pt x="5351018" y="0"/>
                  </a:lnTo>
                  <a:cubicBezTo>
                    <a:pt x="5654929" y="0"/>
                    <a:pt x="5901182" y="246380"/>
                    <a:pt x="5901182" y="550164"/>
                  </a:cubicBezTo>
                  <a:lnTo>
                    <a:pt x="5901182" y="1925701"/>
                  </a:lnTo>
                  <a:lnTo>
                    <a:pt x="5901182" y="2751074"/>
                  </a:lnTo>
                  <a:cubicBezTo>
                    <a:pt x="5901182" y="3054985"/>
                    <a:pt x="5654802" y="3301238"/>
                    <a:pt x="5351018" y="3301238"/>
                  </a:cubicBezTo>
                  <a:lnTo>
                    <a:pt x="2458847" y="3301238"/>
                  </a:lnTo>
                  <a:lnTo>
                    <a:pt x="2543683" y="4011422"/>
                  </a:lnTo>
                  <a:lnTo>
                    <a:pt x="983488" y="3301238"/>
                  </a:lnTo>
                  <a:lnTo>
                    <a:pt x="550164" y="3301238"/>
                  </a:lnTo>
                  <a:cubicBezTo>
                    <a:pt x="246380" y="3301238"/>
                    <a:pt x="0" y="3054858"/>
                    <a:pt x="0" y="2751074"/>
                  </a:cubicBezTo>
                  <a:lnTo>
                    <a:pt x="0" y="1925701"/>
                  </a:lnTo>
                  <a:close/>
                </a:path>
              </a:pathLst>
            </a:custGeom>
            <a:solidFill>
              <a:srgbClr val="EF53A5"/>
            </a:solidFill>
          </p:spPr>
          <p:txBody>
            <a:bodyPr/>
            <a:lstStyle/>
            <a:p>
              <a:endParaRPr lang="en-CA"/>
            </a:p>
          </p:txBody>
        </p:sp>
        <p:sp>
          <p:nvSpPr>
            <p:cNvPr id="15" name="TextBox 15"/>
            <p:cNvSpPr txBox="1"/>
            <p:nvPr/>
          </p:nvSpPr>
          <p:spPr>
            <a:xfrm>
              <a:off x="0" y="-104775"/>
              <a:ext cx="5901204" cy="3406035"/>
            </a:xfrm>
            <a:prstGeom prst="rect">
              <a:avLst/>
            </a:prstGeom>
          </p:spPr>
          <p:txBody>
            <a:bodyPr lIns="50800" tIns="50800" rIns="50800" bIns="50800" rtlCol="0" anchor="ctr"/>
            <a:lstStyle/>
            <a:p>
              <a:pPr algn="ctr">
                <a:lnSpc>
                  <a:spcPts val="6480"/>
                </a:lnSpc>
              </a:pPr>
              <a:r>
                <a:rPr lang="en-US" sz="5400" dirty="0">
                  <a:solidFill>
                    <a:srgbClr val="FFFFFF"/>
                  </a:solidFill>
                  <a:latin typeface="Arial Bold"/>
                </a:rPr>
                <a:t>Inclusion</a:t>
              </a:r>
            </a:p>
          </p:txBody>
        </p:sp>
      </p:grpSp>
      <p:grpSp>
        <p:nvGrpSpPr>
          <p:cNvPr id="16" name="Group 16"/>
          <p:cNvGrpSpPr/>
          <p:nvPr/>
        </p:nvGrpSpPr>
        <p:grpSpPr>
          <a:xfrm>
            <a:off x="3205930" y="7315410"/>
            <a:ext cx="4425903" cy="2400090"/>
            <a:chOff x="0" y="0"/>
            <a:chExt cx="5901204" cy="3200120"/>
          </a:xfrm>
        </p:grpSpPr>
        <p:sp>
          <p:nvSpPr>
            <p:cNvPr id="17" name="Freeform 17"/>
            <p:cNvSpPr/>
            <p:nvPr/>
          </p:nvSpPr>
          <p:spPr>
            <a:xfrm>
              <a:off x="0" y="0"/>
              <a:ext cx="5901182" cy="4104894"/>
            </a:xfrm>
            <a:custGeom>
              <a:avLst/>
              <a:gdLst/>
              <a:ahLst/>
              <a:cxnLst/>
              <a:rect l="l" t="t" r="r" b="b"/>
              <a:pathLst>
                <a:path w="5901182" h="4104894">
                  <a:moveTo>
                    <a:pt x="0" y="533400"/>
                  </a:moveTo>
                  <a:cubicBezTo>
                    <a:pt x="0" y="238760"/>
                    <a:pt x="238760" y="0"/>
                    <a:pt x="533400" y="0"/>
                  </a:cubicBezTo>
                  <a:lnTo>
                    <a:pt x="983488" y="0"/>
                  </a:lnTo>
                  <a:lnTo>
                    <a:pt x="2458847" y="0"/>
                  </a:lnTo>
                  <a:lnTo>
                    <a:pt x="5367782" y="0"/>
                  </a:lnTo>
                  <a:cubicBezTo>
                    <a:pt x="5662295" y="0"/>
                    <a:pt x="5901182" y="238760"/>
                    <a:pt x="5901182" y="533400"/>
                  </a:cubicBezTo>
                  <a:lnTo>
                    <a:pt x="5901182" y="1866773"/>
                  </a:lnTo>
                  <a:lnTo>
                    <a:pt x="5901182" y="2666746"/>
                  </a:lnTo>
                  <a:cubicBezTo>
                    <a:pt x="5901182" y="2961259"/>
                    <a:pt x="5662422" y="3200146"/>
                    <a:pt x="5367782" y="3200146"/>
                  </a:cubicBezTo>
                  <a:lnTo>
                    <a:pt x="2458847" y="3200146"/>
                  </a:lnTo>
                  <a:lnTo>
                    <a:pt x="745617" y="4104894"/>
                  </a:lnTo>
                  <a:lnTo>
                    <a:pt x="983488" y="3200019"/>
                  </a:lnTo>
                  <a:lnTo>
                    <a:pt x="533400" y="3200019"/>
                  </a:lnTo>
                  <a:cubicBezTo>
                    <a:pt x="238887" y="3200019"/>
                    <a:pt x="0" y="2961259"/>
                    <a:pt x="0" y="2666619"/>
                  </a:cubicBezTo>
                  <a:lnTo>
                    <a:pt x="0" y="1866646"/>
                  </a:lnTo>
                  <a:close/>
                </a:path>
              </a:pathLst>
            </a:custGeom>
            <a:solidFill>
              <a:srgbClr val="00B0F0"/>
            </a:solidFill>
          </p:spPr>
          <p:txBody>
            <a:bodyPr/>
            <a:lstStyle/>
            <a:p>
              <a:endParaRPr lang="en-CA"/>
            </a:p>
          </p:txBody>
        </p:sp>
        <p:sp>
          <p:nvSpPr>
            <p:cNvPr id="18" name="TextBox 18"/>
            <p:cNvSpPr txBox="1"/>
            <p:nvPr/>
          </p:nvSpPr>
          <p:spPr>
            <a:xfrm>
              <a:off x="0" y="-104775"/>
              <a:ext cx="5901204" cy="3304895"/>
            </a:xfrm>
            <a:prstGeom prst="rect">
              <a:avLst/>
            </a:prstGeom>
          </p:spPr>
          <p:txBody>
            <a:bodyPr lIns="50800" tIns="50800" rIns="50800" bIns="50800" rtlCol="0" anchor="ctr"/>
            <a:lstStyle/>
            <a:p>
              <a:pPr algn="ctr">
                <a:lnSpc>
                  <a:spcPts val="6480"/>
                </a:lnSpc>
              </a:pPr>
              <a:r>
                <a:rPr lang="en-US" sz="5400">
                  <a:solidFill>
                    <a:srgbClr val="FFFFFF"/>
                  </a:solidFill>
                  <a:latin typeface="Arial Bold"/>
                </a:rPr>
                <a:t>Diversity</a:t>
              </a:r>
            </a:p>
          </p:txBody>
        </p:sp>
      </p:grpSp>
      <p:grpSp>
        <p:nvGrpSpPr>
          <p:cNvPr id="19" name="Group 19"/>
          <p:cNvGrpSpPr/>
          <p:nvPr/>
        </p:nvGrpSpPr>
        <p:grpSpPr>
          <a:xfrm>
            <a:off x="10331132" y="7315410"/>
            <a:ext cx="4269525" cy="2400090"/>
            <a:chOff x="0" y="0"/>
            <a:chExt cx="5692700" cy="3200120"/>
          </a:xfrm>
        </p:grpSpPr>
        <p:sp>
          <p:nvSpPr>
            <p:cNvPr id="20" name="Freeform 20"/>
            <p:cNvSpPr/>
            <p:nvPr/>
          </p:nvSpPr>
          <p:spPr>
            <a:xfrm>
              <a:off x="0" y="0"/>
              <a:ext cx="5692775" cy="3888613"/>
            </a:xfrm>
            <a:custGeom>
              <a:avLst/>
              <a:gdLst/>
              <a:ahLst/>
              <a:cxnLst/>
              <a:rect l="l" t="t" r="r" b="b"/>
              <a:pathLst>
                <a:path w="5692775" h="3888613">
                  <a:moveTo>
                    <a:pt x="0" y="533400"/>
                  </a:moveTo>
                  <a:cubicBezTo>
                    <a:pt x="0" y="238760"/>
                    <a:pt x="238760" y="0"/>
                    <a:pt x="533400" y="0"/>
                  </a:cubicBezTo>
                  <a:lnTo>
                    <a:pt x="948817" y="0"/>
                  </a:lnTo>
                  <a:lnTo>
                    <a:pt x="2371979" y="0"/>
                  </a:lnTo>
                  <a:lnTo>
                    <a:pt x="5159375" y="0"/>
                  </a:lnTo>
                  <a:cubicBezTo>
                    <a:pt x="5453888" y="0"/>
                    <a:pt x="5692775" y="238760"/>
                    <a:pt x="5692775" y="533400"/>
                  </a:cubicBezTo>
                  <a:lnTo>
                    <a:pt x="5692775" y="1866773"/>
                  </a:lnTo>
                  <a:lnTo>
                    <a:pt x="5692775" y="2666746"/>
                  </a:lnTo>
                  <a:cubicBezTo>
                    <a:pt x="5692775" y="2961259"/>
                    <a:pt x="5454015" y="3200146"/>
                    <a:pt x="5159375" y="3200146"/>
                  </a:cubicBezTo>
                  <a:lnTo>
                    <a:pt x="2371979" y="3200146"/>
                  </a:lnTo>
                  <a:lnTo>
                    <a:pt x="2453894" y="3888613"/>
                  </a:lnTo>
                  <a:lnTo>
                    <a:pt x="948817" y="3200146"/>
                  </a:lnTo>
                  <a:lnTo>
                    <a:pt x="533400" y="3200146"/>
                  </a:lnTo>
                  <a:cubicBezTo>
                    <a:pt x="238887" y="3200146"/>
                    <a:pt x="0" y="2961386"/>
                    <a:pt x="0" y="2666746"/>
                  </a:cubicBezTo>
                  <a:lnTo>
                    <a:pt x="0" y="1866773"/>
                  </a:lnTo>
                  <a:close/>
                </a:path>
              </a:pathLst>
            </a:custGeom>
            <a:solidFill>
              <a:srgbClr val="FF0000"/>
            </a:solidFill>
          </p:spPr>
          <p:txBody>
            <a:bodyPr/>
            <a:lstStyle/>
            <a:p>
              <a:endParaRPr lang="en-CA"/>
            </a:p>
          </p:txBody>
        </p:sp>
        <p:sp>
          <p:nvSpPr>
            <p:cNvPr id="21" name="TextBox 21"/>
            <p:cNvSpPr txBox="1"/>
            <p:nvPr/>
          </p:nvSpPr>
          <p:spPr>
            <a:xfrm>
              <a:off x="0" y="-104775"/>
              <a:ext cx="5692700" cy="3304895"/>
            </a:xfrm>
            <a:prstGeom prst="rect">
              <a:avLst/>
            </a:prstGeom>
          </p:spPr>
          <p:txBody>
            <a:bodyPr lIns="50800" tIns="50800" rIns="50800" bIns="50800" rtlCol="0" anchor="ctr"/>
            <a:lstStyle/>
            <a:p>
              <a:pPr algn="ctr">
                <a:lnSpc>
                  <a:spcPts val="6480"/>
                </a:lnSpc>
              </a:pPr>
              <a:r>
                <a:rPr lang="en-US" sz="5400">
                  <a:solidFill>
                    <a:srgbClr val="FFFFFF"/>
                  </a:solidFill>
                  <a:latin typeface="Arial Bold"/>
                </a:rPr>
                <a:t>Access</a:t>
              </a:r>
            </a:p>
          </p:txBody>
        </p:sp>
      </p:grpSp>
      <p:grpSp>
        <p:nvGrpSpPr>
          <p:cNvPr id="22" name="Group 22"/>
          <p:cNvGrpSpPr/>
          <p:nvPr/>
        </p:nvGrpSpPr>
        <p:grpSpPr>
          <a:xfrm>
            <a:off x="10331131" y="3783171"/>
            <a:ext cx="4269525" cy="2475945"/>
            <a:chOff x="0" y="0"/>
            <a:chExt cx="5692700" cy="3301260"/>
          </a:xfrm>
        </p:grpSpPr>
        <p:sp>
          <p:nvSpPr>
            <p:cNvPr id="23" name="Freeform 23"/>
            <p:cNvSpPr/>
            <p:nvPr/>
          </p:nvSpPr>
          <p:spPr>
            <a:xfrm>
              <a:off x="0" y="0"/>
              <a:ext cx="5692648" cy="4234688"/>
            </a:xfrm>
            <a:custGeom>
              <a:avLst/>
              <a:gdLst/>
              <a:ahLst/>
              <a:cxnLst/>
              <a:rect l="l" t="t" r="r" b="b"/>
              <a:pathLst>
                <a:path w="5692648" h="4234688">
                  <a:moveTo>
                    <a:pt x="0" y="550164"/>
                  </a:moveTo>
                  <a:cubicBezTo>
                    <a:pt x="0" y="246380"/>
                    <a:pt x="246380" y="0"/>
                    <a:pt x="550164" y="0"/>
                  </a:cubicBezTo>
                  <a:lnTo>
                    <a:pt x="948817" y="0"/>
                  </a:lnTo>
                  <a:lnTo>
                    <a:pt x="2371979" y="0"/>
                  </a:lnTo>
                  <a:lnTo>
                    <a:pt x="5142484" y="0"/>
                  </a:lnTo>
                  <a:cubicBezTo>
                    <a:pt x="5446395" y="0"/>
                    <a:pt x="5692648" y="246380"/>
                    <a:pt x="5692648" y="550164"/>
                  </a:cubicBezTo>
                  <a:lnTo>
                    <a:pt x="5692648" y="1925701"/>
                  </a:lnTo>
                  <a:lnTo>
                    <a:pt x="5692648" y="2751074"/>
                  </a:lnTo>
                  <a:cubicBezTo>
                    <a:pt x="5692648" y="3054985"/>
                    <a:pt x="5446268" y="3301238"/>
                    <a:pt x="5142484" y="3301238"/>
                  </a:cubicBezTo>
                  <a:lnTo>
                    <a:pt x="2371979" y="3301238"/>
                  </a:lnTo>
                  <a:lnTo>
                    <a:pt x="719328" y="4234688"/>
                  </a:lnTo>
                  <a:lnTo>
                    <a:pt x="948817" y="3301238"/>
                  </a:lnTo>
                  <a:lnTo>
                    <a:pt x="550164" y="3301238"/>
                  </a:lnTo>
                  <a:cubicBezTo>
                    <a:pt x="246380" y="3301238"/>
                    <a:pt x="0" y="3054858"/>
                    <a:pt x="0" y="2751074"/>
                  </a:cubicBezTo>
                  <a:lnTo>
                    <a:pt x="0" y="1925701"/>
                  </a:lnTo>
                  <a:close/>
                </a:path>
              </a:pathLst>
            </a:custGeom>
            <a:solidFill>
              <a:srgbClr val="651BEB"/>
            </a:solidFill>
          </p:spPr>
          <p:txBody>
            <a:bodyPr/>
            <a:lstStyle/>
            <a:p>
              <a:endParaRPr lang="en-CA"/>
            </a:p>
          </p:txBody>
        </p:sp>
        <p:sp>
          <p:nvSpPr>
            <p:cNvPr id="24" name="TextBox 24"/>
            <p:cNvSpPr txBox="1"/>
            <p:nvPr/>
          </p:nvSpPr>
          <p:spPr>
            <a:xfrm>
              <a:off x="0" y="-104775"/>
              <a:ext cx="5692700" cy="3406035"/>
            </a:xfrm>
            <a:prstGeom prst="rect">
              <a:avLst/>
            </a:prstGeom>
          </p:spPr>
          <p:txBody>
            <a:bodyPr lIns="50800" tIns="50800" rIns="50800" bIns="50800" rtlCol="0" anchor="ctr"/>
            <a:lstStyle/>
            <a:p>
              <a:pPr algn="ctr">
                <a:lnSpc>
                  <a:spcPts val="6480"/>
                </a:lnSpc>
              </a:pPr>
              <a:r>
                <a:rPr lang="en-US" sz="5400">
                  <a:solidFill>
                    <a:srgbClr val="FFFFFF"/>
                  </a:solidFill>
                  <a:latin typeface="Arial Bold"/>
                </a:rPr>
                <a:t>Equity</a:t>
              </a:r>
            </a:p>
          </p:txBody>
        </p:sp>
      </p:grpSp>
      <p:sp>
        <p:nvSpPr>
          <p:cNvPr id="25" name="Freeform 25" descr="E:\CCEWBPWC IDEAS Project\BPWC CCEW Project\Project Committees\Committees &amp;  Mtgs\Community Building\BPWCCEW Event Aug2022\Prommotion\Social media promotion\website\IDEAS Bulb.png"/>
          <p:cNvSpPr/>
          <p:nvPr/>
        </p:nvSpPr>
        <p:spPr>
          <a:xfrm>
            <a:off x="7613621" y="5037744"/>
            <a:ext cx="2659046" cy="2595143"/>
          </a:xfrm>
          <a:custGeom>
            <a:avLst/>
            <a:gdLst/>
            <a:ahLst/>
            <a:cxnLst/>
            <a:rect l="l" t="t" r="r" b="b"/>
            <a:pathLst>
              <a:path w="2659046" h="2595143">
                <a:moveTo>
                  <a:pt x="0" y="0"/>
                </a:moveTo>
                <a:lnTo>
                  <a:pt x="2659046" y="0"/>
                </a:lnTo>
                <a:lnTo>
                  <a:pt x="2659046" y="2595143"/>
                </a:lnTo>
                <a:lnTo>
                  <a:pt x="0" y="2595143"/>
                </a:lnTo>
                <a:lnTo>
                  <a:pt x="0" y="0"/>
                </a:lnTo>
                <a:close/>
              </a:path>
            </a:pathLst>
          </a:custGeom>
          <a:blipFill>
            <a:blip r:embed="rId11"/>
            <a:stretch>
              <a:fillRect r="-105"/>
            </a:stretch>
          </a:blipFill>
        </p:spPr>
        <p:txBody>
          <a:bodyPr/>
          <a:lstStyle/>
          <a:p>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376E"/>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blipFill>
              <a:blip r:embed="rId3"/>
              <a:stretch>
                <a:fillRect/>
              </a:stretch>
            </a:blipFill>
          </p:spPr>
          <p:txBody>
            <a:bodyPr/>
            <a:lstStyle/>
            <a:p>
              <a:endParaRPr lang="en-CA"/>
            </a:p>
          </p:txBody>
        </p:sp>
      </p:grpSp>
      <p:sp>
        <p:nvSpPr>
          <p:cNvPr id="4" name="Freeform 4"/>
          <p:cNvSpPr/>
          <p:nvPr/>
        </p:nvSpPr>
        <p:spPr>
          <a:xfrm>
            <a:off x="0" y="4000500"/>
            <a:ext cx="6286500" cy="6286500"/>
          </a:xfrm>
          <a:custGeom>
            <a:avLst/>
            <a:gdLst/>
            <a:ahLst/>
            <a:cxnLst/>
            <a:rect l="l" t="t" r="r" b="b"/>
            <a:pathLst>
              <a:path w="6286500" h="6286500">
                <a:moveTo>
                  <a:pt x="0" y="0"/>
                </a:moveTo>
                <a:lnTo>
                  <a:pt x="6286500" y="0"/>
                </a:lnTo>
                <a:lnTo>
                  <a:pt x="6286500" y="6286500"/>
                </a:lnTo>
                <a:lnTo>
                  <a:pt x="0" y="62865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Freeform 5"/>
          <p:cNvSpPr/>
          <p:nvPr/>
        </p:nvSpPr>
        <p:spPr>
          <a:xfrm>
            <a:off x="0" y="4343400"/>
            <a:ext cx="3543300" cy="3543300"/>
          </a:xfrm>
          <a:custGeom>
            <a:avLst/>
            <a:gdLst/>
            <a:ahLst/>
            <a:cxnLst/>
            <a:rect l="l" t="t" r="r" b="b"/>
            <a:pathLst>
              <a:path w="3543300" h="3543300">
                <a:moveTo>
                  <a:pt x="0" y="0"/>
                </a:moveTo>
                <a:lnTo>
                  <a:pt x="3543300" y="0"/>
                </a:lnTo>
                <a:lnTo>
                  <a:pt x="3543300" y="3543300"/>
                </a:lnTo>
                <a:lnTo>
                  <a:pt x="0" y="35433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6" name="Freeform 6"/>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7" name="Freeform 7"/>
          <p:cNvSpPr/>
          <p:nvPr/>
        </p:nvSpPr>
        <p:spPr>
          <a:xfrm>
            <a:off x="12913518" y="2514600"/>
            <a:ext cx="4229100" cy="4229100"/>
          </a:xfrm>
          <a:custGeom>
            <a:avLst/>
            <a:gdLst/>
            <a:ahLst/>
            <a:cxnLst/>
            <a:rect l="l" t="t" r="r" b="b"/>
            <a:pathLst>
              <a:path w="4229100" h="4229100">
                <a:moveTo>
                  <a:pt x="0" y="0"/>
                </a:moveTo>
                <a:lnTo>
                  <a:pt x="4229100" y="0"/>
                </a:lnTo>
                <a:lnTo>
                  <a:pt x="4229100" y="4229100"/>
                </a:lnTo>
                <a:lnTo>
                  <a:pt x="0" y="42291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8" name="Freeform 8"/>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9" name="Freeform 9"/>
          <p:cNvSpPr/>
          <p:nvPr/>
        </p:nvSpPr>
        <p:spPr>
          <a:xfrm>
            <a:off x="12716302" y="2278570"/>
            <a:ext cx="4989359" cy="1496798"/>
          </a:xfrm>
          <a:custGeom>
            <a:avLst/>
            <a:gdLst/>
            <a:ahLst/>
            <a:cxnLst/>
            <a:rect l="l" t="t" r="r" b="b"/>
            <a:pathLst>
              <a:path w="4989359" h="1496798">
                <a:moveTo>
                  <a:pt x="0" y="0"/>
                </a:moveTo>
                <a:lnTo>
                  <a:pt x="4989359" y="0"/>
                </a:lnTo>
                <a:lnTo>
                  <a:pt x="4989359" y="1496797"/>
                </a:lnTo>
                <a:lnTo>
                  <a:pt x="0" y="149679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10" name="Freeform 10"/>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grpSp>
        <p:nvGrpSpPr>
          <p:cNvPr id="11" name="Group 11"/>
          <p:cNvGrpSpPr/>
          <p:nvPr/>
        </p:nvGrpSpPr>
        <p:grpSpPr>
          <a:xfrm>
            <a:off x="0" y="2380"/>
            <a:ext cx="18288000" cy="10284620"/>
            <a:chOff x="0" y="0"/>
            <a:chExt cx="24384000" cy="13712826"/>
          </a:xfrm>
        </p:grpSpPr>
        <p:sp>
          <p:nvSpPr>
            <p:cNvPr id="12" name="Freeform 12"/>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grpSp>
        <p:nvGrpSpPr>
          <p:cNvPr id="13" name="Group 13"/>
          <p:cNvGrpSpPr/>
          <p:nvPr/>
        </p:nvGrpSpPr>
        <p:grpSpPr>
          <a:xfrm>
            <a:off x="15656718" y="0"/>
            <a:ext cx="1028700" cy="1714500"/>
            <a:chOff x="0" y="0"/>
            <a:chExt cx="1371600" cy="2286000"/>
          </a:xfrm>
        </p:grpSpPr>
        <p:sp>
          <p:nvSpPr>
            <p:cNvPr id="14" name="Freeform 14"/>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grpSp>
        <p:nvGrpSpPr>
          <p:cNvPr id="15" name="Group 15"/>
          <p:cNvGrpSpPr/>
          <p:nvPr/>
        </p:nvGrpSpPr>
        <p:grpSpPr>
          <a:xfrm>
            <a:off x="15656718" y="0"/>
            <a:ext cx="1028700" cy="1714500"/>
            <a:chOff x="0" y="0"/>
            <a:chExt cx="1371600" cy="2286000"/>
          </a:xfrm>
        </p:grpSpPr>
        <p:sp>
          <p:nvSpPr>
            <p:cNvPr id="16" name="Freeform 16"/>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grpSp>
        <p:nvGrpSpPr>
          <p:cNvPr id="17" name="Group 17"/>
          <p:cNvGrpSpPr/>
          <p:nvPr/>
        </p:nvGrpSpPr>
        <p:grpSpPr>
          <a:xfrm>
            <a:off x="0" y="0"/>
            <a:ext cx="18288000" cy="10287000"/>
            <a:chOff x="0" y="0"/>
            <a:chExt cx="24384000" cy="13716000"/>
          </a:xfrm>
        </p:grpSpPr>
        <p:sp>
          <p:nvSpPr>
            <p:cNvPr id="18" name="Freeform 18"/>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5B376E"/>
            </a:solidFill>
          </p:spPr>
          <p:txBody>
            <a:bodyPr/>
            <a:lstStyle/>
            <a:p>
              <a:endParaRPr lang="en-CA"/>
            </a:p>
          </p:txBody>
        </p:sp>
      </p:grpSp>
      <p:grpSp>
        <p:nvGrpSpPr>
          <p:cNvPr id="19" name="Group 19"/>
          <p:cNvGrpSpPr/>
          <p:nvPr/>
        </p:nvGrpSpPr>
        <p:grpSpPr>
          <a:xfrm>
            <a:off x="15740477" y="-28065"/>
            <a:ext cx="1028700" cy="1626975"/>
            <a:chOff x="0" y="0"/>
            <a:chExt cx="1371600" cy="2286000"/>
          </a:xfrm>
        </p:grpSpPr>
        <p:sp>
          <p:nvSpPr>
            <p:cNvPr id="20" name="Freeform 20"/>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sp>
        <p:nvSpPr>
          <p:cNvPr id="21" name="TextBox 21"/>
          <p:cNvSpPr txBox="1"/>
          <p:nvPr/>
        </p:nvSpPr>
        <p:spPr>
          <a:xfrm>
            <a:off x="1541098" y="1686435"/>
            <a:ext cx="15205805" cy="669029"/>
          </a:xfrm>
          <a:prstGeom prst="rect">
            <a:avLst/>
          </a:prstGeom>
        </p:spPr>
        <p:txBody>
          <a:bodyPr lIns="0" tIns="0" rIns="0" bIns="0" rtlCol="0" anchor="t">
            <a:spAutoFit/>
          </a:bodyPr>
          <a:lstStyle/>
          <a:p>
            <a:pPr algn="l">
              <a:lnSpc>
                <a:spcPts val="5759"/>
              </a:lnSpc>
            </a:pPr>
            <a:r>
              <a:rPr lang="en-US" sz="4800" spc="-23" dirty="0">
                <a:solidFill>
                  <a:srgbClr val="FFFFFF"/>
                </a:solidFill>
                <a:latin typeface="Evolventa"/>
              </a:rPr>
              <a:t>The IDEAS4 Gender Equality – Definitions</a:t>
            </a:r>
          </a:p>
        </p:txBody>
      </p:sp>
      <p:sp>
        <p:nvSpPr>
          <p:cNvPr id="22" name="Freeform 22"/>
          <p:cNvSpPr/>
          <p:nvPr/>
        </p:nvSpPr>
        <p:spPr>
          <a:xfrm>
            <a:off x="9147459" y="2748892"/>
            <a:ext cx="8318096" cy="6192353"/>
          </a:xfrm>
          <a:custGeom>
            <a:avLst/>
            <a:gdLst/>
            <a:ahLst/>
            <a:cxnLst/>
            <a:rect l="l" t="t" r="r" b="b"/>
            <a:pathLst>
              <a:path w="8318096" h="6192353">
                <a:moveTo>
                  <a:pt x="0" y="0"/>
                </a:moveTo>
                <a:lnTo>
                  <a:pt x="8318095" y="0"/>
                </a:lnTo>
                <a:lnTo>
                  <a:pt x="8318095" y="6192353"/>
                </a:lnTo>
                <a:lnTo>
                  <a:pt x="0" y="6192353"/>
                </a:lnTo>
                <a:lnTo>
                  <a:pt x="0" y="0"/>
                </a:lnTo>
                <a:close/>
              </a:path>
            </a:pathLst>
          </a:custGeom>
          <a:blipFill>
            <a:blip r:embed="rId18"/>
            <a:stretch>
              <a:fillRect t="-616" b="-616"/>
            </a:stretch>
          </a:blipFill>
        </p:spPr>
        <p:txBody>
          <a:bodyPr/>
          <a:lstStyle/>
          <a:p>
            <a:endParaRPr lang="en-CA" dirty="0"/>
          </a:p>
        </p:txBody>
      </p:sp>
      <p:sp>
        <p:nvSpPr>
          <p:cNvPr id="23" name="Freeform 23"/>
          <p:cNvSpPr/>
          <p:nvPr/>
        </p:nvSpPr>
        <p:spPr>
          <a:xfrm>
            <a:off x="1004761" y="2748892"/>
            <a:ext cx="8076675" cy="6193931"/>
          </a:xfrm>
          <a:custGeom>
            <a:avLst/>
            <a:gdLst/>
            <a:ahLst/>
            <a:cxnLst/>
            <a:rect l="l" t="t" r="r" b="b"/>
            <a:pathLst>
              <a:path w="8076675" h="6181469">
                <a:moveTo>
                  <a:pt x="0" y="0"/>
                </a:moveTo>
                <a:lnTo>
                  <a:pt x="8076676" y="0"/>
                </a:lnTo>
                <a:lnTo>
                  <a:pt x="8076676" y="6181469"/>
                </a:lnTo>
                <a:lnTo>
                  <a:pt x="0" y="6181469"/>
                </a:lnTo>
                <a:lnTo>
                  <a:pt x="0" y="0"/>
                </a:lnTo>
                <a:close/>
              </a:path>
            </a:pathLst>
          </a:custGeom>
          <a:blipFill>
            <a:blip r:embed="rId19"/>
            <a:stretch>
              <a:fillRect l="-387" r="-387"/>
            </a:stretch>
          </a:blipFill>
        </p:spPr>
        <p:txBody>
          <a:bodyPr/>
          <a:lstStyle/>
          <a:p>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31166"/>
        </a:solidFill>
        <a:effectLst/>
      </p:bgPr>
    </p:bg>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7" name="Freeform 7" descr="A picture containing computer, table, sitting, computer  Description automatically generated"/>
          <p:cNvSpPr/>
          <p:nvPr/>
        </p:nvSpPr>
        <p:spPr>
          <a:xfrm rot="-10800000">
            <a:off x="0" y="-53691"/>
            <a:ext cx="18290802" cy="10327995"/>
          </a:xfrm>
          <a:custGeom>
            <a:avLst/>
            <a:gdLst/>
            <a:ahLst/>
            <a:cxnLst/>
            <a:rect l="l" t="t" r="r" b="b"/>
            <a:pathLst>
              <a:path w="18290802" h="10327995">
                <a:moveTo>
                  <a:pt x="0" y="0"/>
                </a:moveTo>
                <a:lnTo>
                  <a:pt x="18290802" y="0"/>
                </a:lnTo>
                <a:lnTo>
                  <a:pt x="18290802" y="10327995"/>
                </a:lnTo>
                <a:lnTo>
                  <a:pt x="0" y="10327995"/>
                </a:lnTo>
                <a:lnTo>
                  <a:pt x="0" y="0"/>
                </a:lnTo>
                <a:close/>
              </a:path>
            </a:pathLst>
          </a:custGeom>
          <a:blipFill>
            <a:blip r:embed="rId7"/>
            <a:stretch>
              <a:fillRect r="-27"/>
            </a:stretch>
          </a:blipFill>
        </p:spPr>
        <p:txBody>
          <a:bodyPr/>
          <a:lstStyle/>
          <a:p>
            <a:endParaRPr lang="en-CA"/>
          </a:p>
        </p:txBody>
      </p:sp>
      <p:grpSp>
        <p:nvGrpSpPr>
          <p:cNvPr id="8" name="Group 8"/>
          <p:cNvGrpSpPr/>
          <p:nvPr/>
        </p:nvGrpSpPr>
        <p:grpSpPr>
          <a:xfrm>
            <a:off x="15656718" y="0"/>
            <a:ext cx="1028700" cy="1714500"/>
            <a:chOff x="0" y="0"/>
            <a:chExt cx="1371600" cy="2286000"/>
          </a:xfrm>
        </p:grpSpPr>
        <p:sp>
          <p:nvSpPr>
            <p:cNvPr id="9" name="Freeform 9"/>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grpSp>
        <p:nvGrpSpPr>
          <p:cNvPr id="10" name="Group 10"/>
          <p:cNvGrpSpPr/>
          <p:nvPr/>
        </p:nvGrpSpPr>
        <p:grpSpPr>
          <a:xfrm>
            <a:off x="4607495" y="1212846"/>
            <a:ext cx="8674443" cy="7673546"/>
            <a:chOff x="0" y="0"/>
            <a:chExt cx="11565924" cy="10231394"/>
          </a:xfrm>
        </p:grpSpPr>
        <p:sp>
          <p:nvSpPr>
            <p:cNvPr id="11" name="Freeform 11"/>
            <p:cNvSpPr/>
            <p:nvPr/>
          </p:nvSpPr>
          <p:spPr>
            <a:xfrm>
              <a:off x="0" y="0"/>
              <a:ext cx="11565890" cy="10231374"/>
            </a:xfrm>
            <a:custGeom>
              <a:avLst/>
              <a:gdLst/>
              <a:ahLst/>
              <a:cxnLst/>
              <a:rect l="l" t="t" r="r" b="b"/>
              <a:pathLst>
                <a:path w="11565890" h="10231374">
                  <a:moveTo>
                    <a:pt x="0" y="0"/>
                  </a:moveTo>
                  <a:lnTo>
                    <a:pt x="11565890" y="0"/>
                  </a:lnTo>
                  <a:lnTo>
                    <a:pt x="11565890" y="10231374"/>
                  </a:lnTo>
                  <a:lnTo>
                    <a:pt x="0" y="10231374"/>
                  </a:lnTo>
                  <a:close/>
                </a:path>
              </a:pathLst>
            </a:custGeom>
            <a:solidFill>
              <a:schemeClr val="accent6">
                <a:lumMod val="75000"/>
              </a:schemeClr>
            </a:solidFill>
          </p:spPr>
          <p:txBody>
            <a:bodyPr/>
            <a:lstStyle/>
            <a:p>
              <a:endParaRPr lang="en-CA"/>
            </a:p>
          </p:txBody>
        </p:sp>
      </p:grpSp>
      <p:sp>
        <p:nvSpPr>
          <p:cNvPr id="12" name="TextBox 12"/>
          <p:cNvSpPr txBox="1"/>
          <p:nvPr/>
        </p:nvSpPr>
        <p:spPr>
          <a:xfrm>
            <a:off x="5566313" y="2260596"/>
            <a:ext cx="6756808" cy="1295400"/>
          </a:xfrm>
          <a:prstGeom prst="rect">
            <a:avLst/>
          </a:prstGeom>
        </p:spPr>
        <p:txBody>
          <a:bodyPr lIns="0" tIns="0" rIns="0" bIns="0" rtlCol="0" anchor="t">
            <a:spAutoFit/>
          </a:bodyPr>
          <a:lstStyle/>
          <a:p>
            <a:pPr algn="ctr">
              <a:lnSpc>
                <a:spcPts val="9000"/>
              </a:lnSpc>
            </a:pPr>
            <a:r>
              <a:rPr lang="en-US" sz="7500">
                <a:solidFill>
                  <a:srgbClr val="FFFFFF"/>
                </a:solidFill>
                <a:latin typeface="Arial Bold"/>
              </a:rPr>
              <a:t>Thank you </a:t>
            </a:r>
          </a:p>
        </p:txBody>
      </p:sp>
      <p:sp>
        <p:nvSpPr>
          <p:cNvPr id="13" name="Freeform 13"/>
          <p:cNvSpPr/>
          <p:nvPr/>
        </p:nvSpPr>
        <p:spPr>
          <a:xfrm>
            <a:off x="7263623" y="4369364"/>
            <a:ext cx="3087407" cy="2962241"/>
          </a:xfrm>
          <a:custGeom>
            <a:avLst/>
            <a:gdLst/>
            <a:ahLst/>
            <a:cxnLst/>
            <a:rect l="l" t="t" r="r" b="b"/>
            <a:pathLst>
              <a:path w="3087407" h="2962241">
                <a:moveTo>
                  <a:pt x="0" y="0"/>
                </a:moveTo>
                <a:lnTo>
                  <a:pt x="3087406" y="0"/>
                </a:lnTo>
                <a:lnTo>
                  <a:pt x="3087406" y="2962240"/>
                </a:lnTo>
                <a:lnTo>
                  <a:pt x="0" y="2962240"/>
                </a:lnTo>
                <a:lnTo>
                  <a:pt x="0" y="0"/>
                </a:lnTo>
                <a:close/>
              </a:path>
            </a:pathLst>
          </a:custGeom>
          <a:blipFill>
            <a:blip r:embed="rId8"/>
            <a:stretch>
              <a:fillRect/>
            </a:stretch>
          </a:blipFill>
        </p:spPr>
        <p:txBody>
          <a:bodyPr/>
          <a:lstStyle/>
          <a:p>
            <a:endParaRPr lang="en-CA"/>
          </a:p>
        </p:txBody>
      </p:sp>
      <p:sp>
        <p:nvSpPr>
          <p:cNvPr id="14" name="TextBox 14"/>
          <p:cNvSpPr txBox="1"/>
          <p:nvPr/>
        </p:nvSpPr>
        <p:spPr>
          <a:xfrm>
            <a:off x="11719716" y="8976114"/>
            <a:ext cx="6476844" cy="1272272"/>
          </a:xfrm>
          <a:prstGeom prst="rect">
            <a:avLst/>
          </a:prstGeom>
        </p:spPr>
        <p:txBody>
          <a:bodyPr lIns="0" tIns="0" rIns="0" bIns="0" rtlCol="0" anchor="t">
            <a:spAutoFit/>
          </a:bodyPr>
          <a:lstStyle/>
          <a:p>
            <a:pPr algn="l">
              <a:lnSpc>
                <a:spcPts val="7920"/>
              </a:lnSpc>
            </a:pPr>
            <a:r>
              <a:rPr lang="en-US" sz="6600" spc="-31">
                <a:solidFill>
                  <a:srgbClr val="000000"/>
                </a:solidFill>
                <a:latin typeface="Evolventa"/>
              </a:rPr>
              <a:t>What’s Next?...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2913518" y="2514600"/>
            <a:ext cx="4229100" cy="4229100"/>
          </a:xfrm>
          <a:custGeom>
            <a:avLst/>
            <a:gdLst/>
            <a:ahLst/>
            <a:cxnLst/>
            <a:rect l="l" t="t" r="r" b="b"/>
            <a:pathLst>
              <a:path w="4229100" h="4229100">
                <a:moveTo>
                  <a:pt x="0" y="0"/>
                </a:moveTo>
                <a:lnTo>
                  <a:pt x="4229100" y="0"/>
                </a:lnTo>
                <a:lnTo>
                  <a:pt x="4229100" y="4229100"/>
                </a:lnTo>
                <a:lnTo>
                  <a:pt x="0" y="42291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4" name="Freeform 4"/>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5" name="Freeform 5"/>
          <p:cNvSpPr/>
          <p:nvPr/>
        </p:nvSpPr>
        <p:spPr>
          <a:xfrm>
            <a:off x="12716302" y="2278570"/>
            <a:ext cx="4989359" cy="1496798"/>
          </a:xfrm>
          <a:custGeom>
            <a:avLst/>
            <a:gdLst/>
            <a:ahLst/>
            <a:cxnLst/>
            <a:rect l="l" t="t" r="r" b="b"/>
            <a:pathLst>
              <a:path w="4989359" h="1496798">
                <a:moveTo>
                  <a:pt x="0" y="0"/>
                </a:moveTo>
                <a:lnTo>
                  <a:pt x="4989359" y="0"/>
                </a:lnTo>
                <a:lnTo>
                  <a:pt x="4989359" y="1496797"/>
                </a:lnTo>
                <a:lnTo>
                  <a:pt x="0" y="149679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6" name="Freeform 6"/>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grpSp>
        <p:nvGrpSpPr>
          <p:cNvPr id="7" name="Group 7"/>
          <p:cNvGrpSpPr/>
          <p:nvPr/>
        </p:nvGrpSpPr>
        <p:grpSpPr>
          <a:xfrm>
            <a:off x="3459" y="43090"/>
            <a:ext cx="18288000" cy="10330090"/>
            <a:chOff x="0" y="0"/>
            <a:chExt cx="24384000" cy="13712826"/>
          </a:xfrm>
        </p:grpSpPr>
        <p:sp>
          <p:nvSpPr>
            <p:cNvPr id="8" name="Freeform 8"/>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grpSp>
        <p:nvGrpSpPr>
          <p:cNvPr id="9" name="Group 9"/>
          <p:cNvGrpSpPr/>
          <p:nvPr/>
        </p:nvGrpSpPr>
        <p:grpSpPr>
          <a:xfrm>
            <a:off x="15656718" y="0"/>
            <a:ext cx="1028700" cy="1714500"/>
            <a:chOff x="0" y="0"/>
            <a:chExt cx="1371600" cy="2286000"/>
          </a:xfrm>
        </p:grpSpPr>
        <p:sp>
          <p:nvSpPr>
            <p:cNvPr id="10" name="Freeform 10"/>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grpSp>
        <p:nvGrpSpPr>
          <p:cNvPr id="11" name="Group 11"/>
          <p:cNvGrpSpPr/>
          <p:nvPr/>
        </p:nvGrpSpPr>
        <p:grpSpPr>
          <a:xfrm>
            <a:off x="15656718" y="0"/>
            <a:ext cx="1028700" cy="1714500"/>
            <a:chOff x="0" y="0"/>
            <a:chExt cx="1371600" cy="2286000"/>
          </a:xfrm>
        </p:grpSpPr>
        <p:sp>
          <p:nvSpPr>
            <p:cNvPr id="12" name="Freeform 12"/>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grpSp>
        <p:nvGrpSpPr>
          <p:cNvPr id="13" name="Group 13"/>
          <p:cNvGrpSpPr/>
          <p:nvPr/>
        </p:nvGrpSpPr>
        <p:grpSpPr>
          <a:xfrm>
            <a:off x="3459" y="-114300"/>
            <a:ext cx="18288000" cy="10444390"/>
            <a:chOff x="0" y="0"/>
            <a:chExt cx="24384000" cy="13716000"/>
          </a:xfrm>
        </p:grpSpPr>
        <p:sp>
          <p:nvSpPr>
            <p:cNvPr id="14" name="Freeform 1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5B376E"/>
            </a:solidFill>
          </p:spPr>
          <p:txBody>
            <a:bodyPr/>
            <a:lstStyle/>
            <a:p>
              <a:endParaRPr lang="en-CA"/>
            </a:p>
          </p:txBody>
        </p:sp>
      </p:grpSp>
      <p:grpSp>
        <p:nvGrpSpPr>
          <p:cNvPr id="15" name="Group 15"/>
          <p:cNvGrpSpPr/>
          <p:nvPr/>
        </p:nvGrpSpPr>
        <p:grpSpPr>
          <a:xfrm>
            <a:off x="1066800" y="1129997"/>
            <a:ext cx="16230600" cy="8045454"/>
            <a:chOff x="0" y="0"/>
            <a:chExt cx="4274726" cy="2118967"/>
          </a:xfrm>
        </p:grpSpPr>
        <p:sp>
          <p:nvSpPr>
            <p:cNvPr id="16" name="Freeform 16"/>
            <p:cNvSpPr/>
            <p:nvPr/>
          </p:nvSpPr>
          <p:spPr>
            <a:xfrm>
              <a:off x="0" y="0"/>
              <a:ext cx="4274726" cy="2118967"/>
            </a:xfrm>
            <a:custGeom>
              <a:avLst/>
              <a:gdLst/>
              <a:ahLst/>
              <a:cxnLst/>
              <a:rect l="l" t="t" r="r" b="b"/>
              <a:pathLst>
                <a:path w="4274726" h="2118967">
                  <a:moveTo>
                    <a:pt x="0" y="0"/>
                  </a:moveTo>
                  <a:lnTo>
                    <a:pt x="4274726" y="0"/>
                  </a:lnTo>
                  <a:lnTo>
                    <a:pt x="4274726" y="2118967"/>
                  </a:lnTo>
                  <a:lnTo>
                    <a:pt x="0" y="2118967"/>
                  </a:lnTo>
                  <a:close/>
                </a:path>
              </a:pathLst>
            </a:custGeom>
            <a:solidFill>
              <a:srgbClr val="FFFFFF"/>
            </a:solidFill>
          </p:spPr>
          <p:txBody>
            <a:bodyPr/>
            <a:lstStyle/>
            <a:p>
              <a:endParaRPr lang="en-CA"/>
            </a:p>
          </p:txBody>
        </p:sp>
        <p:sp>
          <p:nvSpPr>
            <p:cNvPr id="17" name="TextBox 17"/>
            <p:cNvSpPr txBox="1"/>
            <p:nvPr/>
          </p:nvSpPr>
          <p:spPr>
            <a:xfrm>
              <a:off x="0" y="-47625"/>
              <a:ext cx="4274726" cy="2166592"/>
            </a:xfrm>
            <a:prstGeom prst="rect">
              <a:avLst/>
            </a:prstGeom>
          </p:spPr>
          <p:txBody>
            <a:bodyPr lIns="50800" tIns="50800" rIns="50800" bIns="50800" rtlCol="0" anchor="ctr"/>
            <a:lstStyle/>
            <a:p>
              <a:pPr algn="ctr">
                <a:lnSpc>
                  <a:spcPts val="1800"/>
                </a:lnSpc>
              </a:pPr>
              <a:endParaRPr/>
            </a:p>
          </p:txBody>
        </p:sp>
      </p:grpSp>
      <p:grpSp>
        <p:nvGrpSpPr>
          <p:cNvPr id="18" name="Group 18"/>
          <p:cNvGrpSpPr/>
          <p:nvPr/>
        </p:nvGrpSpPr>
        <p:grpSpPr>
          <a:xfrm>
            <a:off x="15635994" y="-119861"/>
            <a:ext cx="1028700" cy="1714500"/>
            <a:chOff x="0" y="0"/>
            <a:chExt cx="1371600" cy="2286000"/>
          </a:xfrm>
        </p:grpSpPr>
        <p:sp>
          <p:nvSpPr>
            <p:cNvPr id="19" name="Freeform 19"/>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sp>
        <p:nvSpPr>
          <p:cNvPr id="20" name="Freeform 20"/>
          <p:cNvSpPr/>
          <p:nvPr/>
        </p:nvSpPr>
        <p:spPr>
          <a:xfrm>
            <a:off x="2987316" y="2928216"/>
            <a:ext cx="12828633" cy="4516748"/>
          </a:xfrm>
          <a:custGeom>
            <a:avLst/>
            <a:gdLst/>
            <a:ahLst/>
            <a:cxnLst/>
            <a:rect l="l" t="t" r="r" b="b"/>
            <a:pathLst>
              <a:path w="12828633" h="4516748">
                <a:moveTo>
                  <a:pt x="0" y="0"/>
                </a:moveTo>
                <a:lnTo>
                  <a:pt x="12828633" y="0"/>
                </a:lnTo>
                <a:lnTo>
                  <a:pt x="12828633" y="4516748"/>
                </a:lnTo>
                <a:lnTo>
                  <a:pt x="0" y="4516748"/>
                </a:lnTo>
                <a:lnTo>
                  <a:pt x="0" y="0"/>
                </a:lnTo>
                <a:close/>
              </a:path>
            </a:pathLst>
          </a:custGeom>
          <a:blipFill>
            <a:blip r:embed="rId13"/>
            <a:stretch>
              <a:fillRect r="-12"/>
            </a:stretch>
          </a:blipFill>
        </p:spPr>
        <p:txBody>
          <a:bodyPr/>
          <a:lstStyle/>
          <a:p>
            <a:endParaRPr lang="en-CA"/>
          </a:p>
        </p:txBody>
      </p:sp>
      <p:sp>
        <p:nvSpPr>
          <p:cNvPr id="21" name="TextBox 21"/>
          <p:cNvSpPr txBox="1"/>
          <p:nvPr/>
        </p:nvSpPr>
        <p:spPr>
          <a:xfrm>
            <a:off x="1694022" y="1474873"/>
            <a:ext cx="15205805" cy="938122"/>
          </a:xfrm>
          <a:prstGeom prst="rect">
            <a:avLst/>
          </a:prstGeom>
        </p:spPr>
        <p:txBody>
          <a:bodyPr lIns="0" tIns="0" rIns="0" bIns="0" rtlCol="0" anchor="t">
            <a:spAutoFit/>
          </a:bodyPr>
          <a:lstStyle/>
          <a:p>
            <a:pPr algn="l">
              <a:lnSpc>
                <a:spcPts val="5759"/>
              </a:lnSpc>
            </a:pPr>
            <a:r>
              <a:rPr lang="en-US" sz="4800" spc="-23">
                <a:solidFill>
                  <a:srgbClr val="000000"/>
                </a:solidFill>
                <a:latin typeface="Evolventa"/>
              </a:rPr>
              <a:t>The IDEAS4 Gender Equality Innovation Challenge</a:t>
            </a:r>
          </a:p>
        </p:txBody>
      </p:sp>
      <p:sp>
        <p:nvSpPr>
          <p:cNvPr id="22" name="TextBox 22"/>
          <p:cNvSpPr txBox="1"/>
          <p:nvPr/>
        </p:nvSpPr>
        <p:spPr>
          <a:xfrm>
            <a:off x="5265999" y="7845014"/>
            <a:ext cx="7756002" cy="1269356"/>
          </a:xfrm>
          <a:prstGeom prst="rect">
            <a:avLst/>
          </a:prstGeom>
        </p:spPr>
        <p:txBody>
          <a:bodyPr lIns="0" tIns="0" rIns="0" bIns="0" rtlCol="0" anchor="t">
            <a:spAutoFit/>
          </a:bodyPr>
          <a:lstStyle/>
          <a:p>
            <a:pPr algn="ctr">
              <a:lnSpc>
                <a:spcPts val="4320"/>
              </a:lnSpc>
            </a:pPr>
            <a:r>
              <a:rPr lang="en-US" sz="3600" spc="-17">
                <a:solidFill>
                  <a:srgbClr val="3B3059"/>
                </a:solidFill>
                <a:latin typeface="Evolventa"/>
              </a:rPr>
              <a:t>Now it is your Turn to Explore </a:t>
            </a:r>
          </a:p>
          <a:p>
            <a:pPr algn="ctr">
              <a:lnSpc>
                <a:spcPts val="4320"/>
              </a:lnSpc>
            </a:pPr>
            <a:r>
              <a:rPr lang="en-US" sz="3600" spc="-17">
                <a:solidFill>
                  <a:srgbClr val="3B3059"/>
                </a:solidFill>
                <a:latin typeface="Evolventa"/>
              </a:rPr>
              <a:t>IDEAS4GE Opportunities</a:t>
            </a:r>
          </a:p>
        </p:txBody>
      </p:sp>
      <p:sp>
        <p:nvSpPr>
          <p:cNvPr id="23" name="TextBox 23"/>
          <p:cNvSpPr txBox="1"/>
          <p:nvPr/>
        </p:nvSpPr>
        <p:spPr>
          <a:xfrm>
            <a:off x="6778167" y="2317746"/>
            <a:ext cx="4461636" cy="603975"/>
          </a:xfrm>
          <a:prstGeom prst="rect">
            <a:avLst/>
          </a:prstGeom>
        </p:spPr>
        <p:txBody>
          <a:bodyPr lIns="0" tIns="0" rIns="0" bIns="0" rtlCol="0" anchor="t">
            <a:spAutoFit/>
          </a:bodyPr>
          <a:lstStyle/>
          <a:p>
            <a:pPr algn="ctr">
              <a:lnSpc>
                <a:spcPts val="3600"/>
              </a:lnSpc>
            </a:pPr>
            <a:r>
              <a:rPr lang="en-US" sz="3000" spc="-14">
                <a:solidFill>
                  <a:srgbClr val="000000"/>
                </a:solidFill>
                <a:latin typeface="Evolventa"/>
              </a:rPr>
              <a:t>Brings it all Together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000500"/>
            <a:ext cx="6286500" cy="6286500"/>
          </a:xfrm>
          <a:custGeom>
            <a:avLst/>
            <a:gdLst/>
            <a:ahLst/>
            <a:cxnLst/>
            <a:rect l="l" t="t" r="r" b="b"/>
            <a:pathLst>
              <a:path w="6286500" h="6286500">
                <a:moveTo>
                  <a:pt x="0" y="0"/>
                </a:moveTo>
                <a:lnTo>
                  <a:pt x="6286500" y="0"/>
                </a:lnTo>
                <a:lnTo>
                  <a:pt x="6286500" y="6286500"/>
                </a:lnTo>
                <a:lnTo>
                  <a:pt x="0" y="62865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0" y="4343400"/>
            <a:ext cx="3543300" cy="3543300"/>
          </a:xfrm>
          <a:custGeom>
            <a:avLst/>
            <a:gdLst/>
            <a:ahLst/>
            <a:cxnLst/>
            <a:rect l="l" t="t" r="r" b="b"/>
            <a:pathLst>
              <a:path w="3543300" h="3543300">
                <a:moveTo>
                  <a:pt x="0" y="0"/>
                </a:moveTo>
                <a:lnTo>
                  <a:pt x="3543300" y="0"/>
                </a:lnTo>
                <a:lnTo>
                  <a:pt x="3543300" y="3543300"/>
                </a:lnTo>
                <a:lnTo>
                  <a:pt x="0" y="3543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4" name="Freeform 4"/>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5" name="Freeform 5"/>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6" name="Freeform 6"/>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grpSp>
        <p:nvGrpSpPr>
          <p:cNvPr id="7" name="Group 7"/>
          <p:cNvGrpSpPr/>
          <p:nvPr/>
        </p:nvGrpSpPr>
        <p:grpSpPr>
          <a:xfrm>
            <a:off x="0" y="-68218"/>
            <a:ext cx="18288000" cy="10284620"/>
            <a:chOff x="0" y="0"/>
            <a:chExt cx="24384000" cy="13712826"/>
          </a:xfrm>
        </p:grpSpPr>
        <p:sp>
          <p:nvSpPr>
            <p:cNvPr id="8" name="Freeform 8"/>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sp>
        <p:nvSpPr>
          <p:cNvPr id="9" name="Freeform 9"/>
          <p:cNvSpPr/>
          <p:nvPr/>
        </p:nvSpPr>
        <p:spPr>
          <a:xfrm>
            <a:off x="0" y="4000500"/>
            <a:ext cx="6286500" cy="6286500"/>
          </a:xfrm>
          <a:custGeom>
            <a:avLst/>
            <a:gdLst/>
            <a:ahLst/>
            <a:cxnLst/>
            <a:rect l="l" t="t" r="r" b="b"/>
            <a:pathLst>
              <a:path w="6286500" h="6286500">
                <a:moveTo>
                  <a:pt x="0" y="0"/>
                </a:moveTo>
                <a:lnTo>
                  <a:pt x="6286500" y="0"/>
                </a:lnTo>
                <a:lnTo>
                  <a:pt x="6286500" y="6286500"/>
                </a:lnTo>
                <a:lnTo>
                  <a:pt x="0" y="62865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0" name="Freeform 10"/>
          <p:cNvSpPr/>
          <p:nvPr/>
        </p:nvSpPr>
        <p:spPr>
          <a:xfrm>
            <a:off x="0" y="4343400"/>
            <a:ext cx="3543300" cy="3543300"/>
          </a:xfrm>
          <a:custGeom>
            <a:avLst/>
            <a:gdLst/>
            <a:ahLst/>
            <a:cxnLst/>
            <a:rect l="l" t="t" r="r" b="b"/>
            <a:pathLst>
              <a:path w="3543300" h="3543300">
                <a:moveTo>
                  <a:pt x="0" y="0"/>
                </a:moveTo>
                <a:lnTo>
                  <a:pt x="3543300" y="0"/>
                </a:lnTo>
                <a:lnTo>
                  <a:pt x="3543300" y="3543300"/>
                </a:lnTo>
                <a:lnTo>
                  <a:pt x="0" y="3543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1" name="Freeform 11"/>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2" name="Freeform 12"/>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13" name="Freeform 13"/>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grpSp>
        <p:nvGrpSpPr>
          <p:cNvPr id="14" name="Group 14"/>
          <p:cNvGrpSpPr/>
          <p:nvPr/>
        </p:nvGrpSpPr>
        <p:grpSpPr>
          <a:xfrm>
            <a:off x="0" y="-15627"/>
            <a:ext cx="18288000" cy="10284620"/>
            <a:chOff x="0" y="0"/>
            <a:chExt cx="24384000" cy="13712826"/>
          </a:xfrm>
        </p:grpSpPr>
        <p:sp>
          <p:nvSpPr>
            <p:cNvPr id="15" name="Freeform 15"/>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grpSp>
        <p:nvGrpSpPr>
          <p:cNvPr id="16" name="Group 16"/>
          <p:cNvGrpSpPr/>
          <p:nvPr/>
        </p:nvGrpSpPr>
        <p:grpSpPr>
          <a:xfrm>
            <a:off x="16526308" y="701096"/>
            <a:ext cx="1043743" cy="8878674"/>
            <a:chOff x="0" y="0"/>
            <a:chExt cx="1391658" cy="11838232"/>
          </a:xfrm>
        </p:grpSpPr>
        <p:sp>
          <p:nvSpPr>
            <p:cNvPr id="17" name="Freeform 17"/>
            <p:cNvSpPr/>
            <p:nvPr/>
          </p:nvSpPr>
          <p:spPr>
            <a:xfrm>
              <a:off x="0" y="0"/>
              <a:ext cx="1391666" cy="11838178"/>
            </a:xfrm>
            <a:custGeom>
              <a:avLst/>
              <a:gdLst/>
              <a:ahLst/>
              <a:cxnLst/>
              <a:rect l="l" t="t" r="r" b="b"/>
              <a:pathLst>
                <a:path w="1391666" h="11838178">
                  <a:moveTo>
                    <a:pt x="0" y="0"/>
                  </a:moveTo>
                  <a:lnTo>
                    <a:pt x="1391666" y="0"/>
                  </a:lnTo>
                  <a:lnTo>
                    <a:pt x="1391666" y="11838178"/>
                  </a:lnTo>
                  <a:lnTo>
                    <a:pt x="0" y="11838178"/>
                  </a:lnTo>
                  <a:close/>
                </a:path>
              </a:pathLst>
            </a:custGeom>
            <a:solidFill>
              <a:srgbClr val="F4B05D"/>
            </a:solidFill>
          </p:spPr>
          <p:txBody>
            <a:bodyPr/>
            <a:lstStyle/>
            <a:p>
              <a:endParaRPr lang="en-CA"/>
            </a:p>
          </p:txBody>
        </p:sp>
      </p:grpSp>
      <p:sp>
        <p:nvSpPr>
          <p:cNvPr id="18" name="Freeform 18"/>
          <p:cNvSpPr/>
          <p:nvPr/>
        </p:nvSpPr>
        <p:spPr>
          <a:xfrm>
            <a:off x="0" y="1269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CA"/>
          </a:p>
        </p:txBody>
      </p:sp>
      <p:sp>
        <p:nvSpPr>
          <p:cNvPr id="19" name="TextBox 19"/>
          <p:cNvSpPr txBox="1"/>
          <p:nvPr/>
        </p:nvSpPr>
        <p:spPr>
          <a:xfrm>
            <a:off x="1214173" y="1539109"/>
            <a:ext cx="4368990" cy="6660941"/>
          </a:xfrm>
          <a:prstGeom prst="rect">
            <a:avLst/>
          </a:prstGeom>
        </p:spPr>
        <p:txBody>
          <a:bodyPr lIns="0" tIns="0" rIns="0" bIns="0" rtlCol="0" anchor="t">
            <a:spAutoFit/>
          </a:bodyPr>
          <a:lstStyle/>
          <a:p>
            <a:pPr algn="r">
              <a:lnSpc>
                <a:spcPts val="5184"/>
              </a:lnSpc>
            </a:pPr>
            <a:r>
              <a:rPr lang="en-US" sz="4800" spc="-23">
                <a:solidFill>
                  <a:srgbClr val="000000"/>
                </a:solidFill>
                <a:latin typeface="Evolventa"/>
              </a:rPr>
              <a:t>ABOUT THE </a:t>
            </a:r>
          </a:p>
          <a:p>
            <a:pPr algn="r">
              <a:lnSpc>
                <a:spcPts val="5184"/>
              </a:lnSpc>
            </a:pPr>
            <a:r>
              <a:rPr lang="en-US" sz="4800" spc="-23">
                <a:solidFill>
                  <a:srgbClr val="000000"/>
                </a:solidFill>
                <a:latin typeface="Evolventa"/>
              </a:rPr>
              <a:t>50 – 30 Challenge &amp; The What Works Tool Kit</a:t>
            </a:r>
          </a:p>
        </p:txBody>
      </p:sp>
      <p:sp>
        <p:nvSpPr>
          <p:cNvPr id="20" name="AutoShape 20"/>
          <p:cNvSpPr/>
          <p:nvPr/>
        </p:nvSpPr>
        <p:spPr>
          <a:xfrm>
            <a:off x="6025083" y="2799631"/>
            <a:ext cx="23812" cy="4824413"/>
          </a:xfrm>
          <a:prstGeom prst="line">
            <a:avLst/>
          </a:prstGeom>
          <a:ln w="9525" cap="rnd">
            <a:solidFill>
              <a:srgbClr val="3B3059"/>
            </a:solidFill>
            <a:prstDash val="solid"/>
            <a:headEnd type="none" w="sm" len="sm"/>
            <a:tailEnd type="none" w="sm" len="sm"/>
          </a:ln>
        </p:spPr>
        <p:txBody>
          <a:bodyPr/>
          <a:lstStyle/>
          <a:p>
            <a:endParaRPr lang="en-CA"/>
          </a:p>
        </p:txBody>
      </p:sp>
      <p:sp>
        <p:nvSpPr>
          <p:cNvPr id="21" name="TextBox 21"/>
          <p:cNvSpPr txBox="1"/>
          <p:nvPr/>
        </p:nvSpPr>
        <p:spPr>
          <a:xfrm>
            <a:off x="6456780" y="2624115"/>
            <a:ext cx="10069529" cy="7085160"/>
          </a:xfrm>
          <a:prstGeom prst="rect">
            <a:avLst/>
          </a:prstGeom>
        </p:spPr>
        <p:txBody>
          <a:bodyPr lIns="0" tIns="0" rIns="0" bIns="0" rtlCol="0" anchor="t">
            <a:spAutoFit/>
          </a:bodyPr>
          <a:lstStyle/>
          <a:p>
            <a:pPr algn="l">
              <a:lnSpc>
                <a:spcPts val="3888"/>
              </a:lnSpc>
            </a:pPr>
            <a:r>
              <a:rPr lang="en-US" sz="3600" spc="-17">
                <a:solidFill>
                  <a:srgbClr val="000000"/>
                </a:solidFill>
                <a:latin typeface="Evolventa Bold"/>
              </a:rPr>
              <a:t>Two Goals for Boards &amp; Senior Management</a:t>
            </a:r>
            <a:r>
              <a:rPr lang="en-US" sz="3600" spc="-17">
                <a:solidFill>
                  <a:srgbClr val="000000"/>
                </a:solidFill>
                <a:latin typeface="Evolventa"/>
              </a:rPr>
              <a:t>      </a:t>
            </a:r>
          </a:p>
          <a:p>
            <a:pPr marL="829305" lvl="1" indent="-414652" algn="l">
              <a:lnSpc>
                <a:spcPts val="3888"/>
              </a:lnSpc>
              <a:buFont typeface="Arial"/>
              <a:buChar char="•"/>
            </a:pPr>
            <a:r>
              <a:rPr lang="en-US" sz="3600" spc="-17">
                <a:solidFill>
                  <a:srgbClr val="000000"/>
                </a:solidFill>
                <a:latin typeface="Evolventa"/>
              </a:rPr>
              <a:t> Gender Parity </a:t>
            </a:r>
          </a:p>
          <a:p>
            <a:pPr marL="760196" lvl="1" indent="-380098" algn="l">
              <a:lnSpc>
                <a:spcPts val="3564"/>
              </a:lnSpc>
            </a:pPr>
            <a:r>
              <a:rPr lang="en-US" sz="3300" spc="-15">
                <a:solidFill>
                  <a:srgbClr val="000000"/>
                </a:solidFill>
                <a:latin typeface="Evolventa"/>
              </a:rPr>
              <a:t>     (“50%” women and/or non-binary people)</a:t>
            </a:r>
          </a:p>
          <a:p>
            <a:pPr marL="829305" lvl="1" indent="-414652" algn="l">
              <a:lnSpc>
                <a:spcPts val="3888"/>
              </a:lnSpc>
              <a:buFont typeface="Arial"/>
              <a:buChar char="•"/>
            </a:pPr>
            <a:r>
              <a:rPr lang="en-US" sz="3600" spc="-17">
                <a:solidFill>
                  <a:srgbClr val="000000"/>
                </a:solidFill>
                <a:latin typeface="Evolventa"/>
              </a:rPr>
              <a:t>Significant Representation  </a:t>
            </a:r>
          </a:p>
          <a:p>
            <a:pPr marL="760196" lvl="1" indent="-380098" algn="l">
              <a:lnSpc>
                <a:spcPts val="3564"/>
              </a:lnSpc>
            </a:pPr>
            <a:r>
              <a:rPr lang="en-US" sz="3300" spc="-15">
                <a:solidFill>
                  <a:srgbClr val="000000"/>
                </a:solidFill>
                <a:latin typeface="Evolventa"/>
              </a:rPr>
              <a:t>(“30%” diverse representation of individuals identifying as belonging to other equity-deserving  groups)</a:t>
            </a:r>
          </a:p>
          <a:p>
            <a:pPr marL="789622" lvl="1" indent="-394811" algn="l">
              <a:lnSpc>
                <a:spcPts val="3888"/>
              </a:lnSpc>
              <a:buFont typeface="Arial"/>
              <a:buChar char="•"/>
            </a:pPr>
            <a:r>
              <a:rPr lang="en-US" sz="3600" spc="-17">
                <a:solidFill>
                  <a:srgbClr val="000000"/>
                </a:solidFill>
                <a:latin typeface="Evolventa"/>
              </a:rPr>
              <a:t> What Works Tool Kit</a:t>
            </a:r>
          </a:p>
          <a:p>
            <a:pPr marL="723821" lvl="1" indent="-361910" algn="l">
              <a:lnSpc>
                <a:spcPts val="3564"/>
              </a:lnSpc>
            </a:pPr>
            <a:endParaRPr lang="en-US" sz="3600" spc="-17">
              <a:solidFill>
                <a:srgbClr val="000000"/>
              </a:solidFill>
              <a:latin typeface="Evolventa"/>
            </a:endParaRPr>
          </a:p>
          <a:p>
            <a:pPr marL="723821" lvl="1" indent="-361910" algn="l">
              <a:lnSpc>
                <a:spcPts val="3564"/>
              </a:lnSpc>
            </a:pPr>
            <a:endParaRPr lang="en-US" sz="3600" spc="-17">
              <a:solidFill>
                <a:srgbClr val="000000"/>
              </a:solidFill>
              <a:latin typeface="Evolventa"/>
            </a:endParaRPr>
          </a:p>
        </p:txBody>
      </p:sp>
      <p:sp>
        <p:nvSpPr>
          <p:cNvPr id="23" name="Freeform 2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CA"/>
          </a:p>
        </p:txBody>
      </p:sp>
      <p:sp>
        <p:nvSpPr>
          <p:cNvPr id="22" name="Freeform 22" descr="https://ccew.ca/images/1058_09_20_-_50-30Challenge_Shareables_Partners_A_EN.jpg"/>
          <p:cNvSpPr/>
          <p:nvPr/>
        </p:nvSpPr>
        <p:spPr>
          <a:xfrm>
            <a:off x="8324116" y="6456370"/>
            <a:ext cx="6642589" cy="3487359"/>
          </a:xfrm>
          <a:custGeom>
            <a:avLst/>
            <a:gdLst/>
            <a:ahLst/>
            <a:cxnLst/>
            <a:rect l="l" t="t" r="r" b="b"/>
            <a:pathLst>
              <a:path w="6642589" h="3487359">
                <a:moveTo>
                  <a:pt x="0" y="0"/>
                </a:moveTo>
                <a:lnTo>
                  <a:pt x="6642590" y="0"/>
                </a:lnTo>
                <a:lnTo>
                  <a:pt x="6642590" y="3487360"/>
                </a:lnTo>
                <a:lnTo>
                  <a:pt x="0" y="3487360"/>
                </a:lnTo>
                <a:lnTo>
                  <a:pt x="0" y="0"/>
                </a:lnTo>
                <a:close/>
              </a:path>
            </a:pathLst>
          </a:custGeom>
          <a:blipFill>
            <a:blip r:embed="rId15"/>
            <a:stretch>
              <a:fillRect r="-32"/>
            </a:stretch>
          </a:blipFill>
        </p:spPr>
        <p:txBody>
          <a:bodyPr/>
          <a:lstStyle/>
          <a:p>
            <a:endParaRPr lang="en-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CCC"/>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5B376E"/>
            </a:solidFill>
            <a:ln w="12700">
              <a:solidFill>
                <a:srgbClr val="000000"/>
              </a:solidFill>
            </a:ln>
          </p:spPr>
          <p:txBody>
            <a:bodyPr/>
            <a:lstStyle/>
            <a:p>
              <a:endParaRPr lang="en-CA"/>
            </a:p>
          </p:txBody>
        </p:sp>
      </p:grpSp>
      <p:sp>
        <p:nvSpPr>
          <p:cNvPr id="4" name="Freeform 4"/>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Freeform 5"/>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6" name="Freeform 6"/>
          <p:cNvSpPr/>
          <p:nvPr/>
        </p:nvSpPr>
        <p:spPr>
          <a:xfrm>
            <a:off x="12651854" y="2170164"/>
            <a:ext cx="4989359" cy="1496798"/>
          </a:xfrm>
          <a:custGeom>
            <a:avLst/>
            <a:gdLst/>
            <a:ahLst/>
            <a:cxnLst/>
            <a:rect l="l" t="t" r="r" b="b"/>
            <a:pathLst>
              <a:path w="4989359" h="1496798">
                <a:moveTo>
                  <a:pt x="0" y="0"/>
                </a:moveTo>
                <a:lnTo>
                  <a:pt x="4989358" y="0"/>
                </a:lnTo>
                <a:lnTo>
                  <a:pt x="4989358" y="1496798"/>
                </a:lnTo>
                <a:lnTo>
                  <a:pt x="0" y="14967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7" name="Freeform 7"/>
          <p:cNvSpPr/>
          <p:nvPr/>
        </p:nvSpPr>
        <p:spPr>
          <a:xfrm>
            <a:off x="429400" y="3238714"/>
            <a:ext cx="174776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grpSp>
        <p:nvGrpSpPr>
          <p:cNvPr id="8" name="Group 8"/>
          <p:cNvGrpSpPr/>
          <p:nvPr/>
        </p:nvGrpSpPr>
        <p:grpSpPr>
          <a:xfrm>
            <a:off x="-152400" y="-249762"/>
            <a:ext cx="18452500" cy="10566395"/>
            <a:chOff x="16133" y="21864"/>
            <a:chExt cx="24384000" cy="13639529"/>
          </a:xfrm>
        </p:grpSpPr>
        <p:sp>
          <p:nvSpPr>
            <p:cNvPr id="9" name="Freeform 9"/>
            <p:cNvSpPr/>
            <p:nvPr/>
          </p:nvSpPr>
          <p:spPr>
            <a:xfrm>
              <a:off x="16133" y="21864"/>
              <a:ext cx="24384000" cy="13639529"/>
            </a:xfrm>
            <a:custGeom>
              <a:avLst/>
              <a:gdLst/>
              <a:ahLst/>
              <a:cxnLst/>
              <a:rect l="l" t="t" r="r" b="b"/>
              <a:pathLst>
                <a:path w="24384000" h="13639529">
                  <a:moveTo>
                    <a:pt x="0" y="0"/>
                  </a:moveTo>
                  <a:lnTo>
                    <a:pt x="0" y="13639529"/>
                  </a:lnTo>
                  <a:lnTo>
                    <a:pt x="24384000" y="13639529"/>
                  </a:lnTo>
                  <a:lnTo>
                    <a:pt x="24384000" y="0"/>
                  </a:lnTo>
                  <a:lnTo>
                    <a:pt x="0" y="0"/>
                  </a:lnTo>
                  <a:close/>
                  <a:moveTo>
                    <a:pt x="23418546" y="12692120"/>
                  </a:moveTo>
                  <a:lnTo>
                    <a:pt x="952754" y="12692120"/>
                  </a:lnTo>
                  <a:lnTo>
                    <a:pt x="952754" y="934777"/>
                  </a:lnTo>
                  <a:lnTo>
                    <a:pt x="23418546" y="934777"/>
                  </a:lnTo>
                  <a:lnTo>
                    <a:pt x="23418546" y="12692120"/>
                  </a:lnTo>
                  <a:close/>
                </a:path>
              </a:pathLst>
            </a:custGeom>
            <a:solidFill>
              <a:srgbClr val="FFFFFF"/>
            </a:solidFill>
          </p:spPr>
          <p:txBody>
            <a:bodyPr/>
            <a:lstStyle/>
            <a:p>
              <a:endParaRPr lang="en-CA"/>
            </a:p>
          </p:txBody>
        </p:sp>
      </p:grpSp>
      <p:grpSp>
        <p:nvGrpSpPr>
          <p:cNvPr id="10" name="Group 10"/>
          <p:cNvGrpSpPr/>
          <p:nvPr/>
        </p:nvGrpSpPr>
        <p:grpSpPr>
          <a:xfrm>
            <a:off x="15656718" y="0"/>
            <a:ext cx="1028700" cy="1714500"/>
            <a:chOff x="0" y="0"/>
            <a:chExt cx="1371600" cy="2286000"/>
          </a:xfrm>
        </p:grpSpPr>
        <p:sp>
          <p:nvSpPr>
            <p:cNvPr id="11" name="Freeform 11"/>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sp>
        <p:nvSpPr>
          <p:cNvPr id="12" name="TextBox 12"/>
          <p:cNvSpPr txBox="1"/>
          <p:nvPr/>
        </p:nvSpPr>
        <p:spPr>
          <a:xfrm>
            <a:off x="689259" y="3998807"/>
            <a:ext cx="6640300" cy="803570"/>
          </a:xfrm>
          <a:prstGeom prst="rect">
            <a:avLst/>
          </a:prstGeom>
        </p:spPr>
        <p:txBody>
          <a:bodyPr lIns="0" tIns="0" rIns="0" bIns="0" rtlCol="0" anchor="t">
            <a:spAutoFit/>
          </a:bodyPr>
          <a:lstStyle/>
          <a:p>
            <a:pPr algn="l">
              <a:lnSpc>
                <a:spcPts val="5160"/>
              </a:lnSpc>
            </a:pPr>
            <a:r>
              <a:rPr lang="en-US" sz="4300">
                <a:solidFill>
                  <a:srgbClr val="EF53A5"/>
                </a:solidFill>
                <a:latin typeface="Arial Bold"/>
              </a:rPr>
              <a:t>Inclusion</a:t>
            </a:r>
          </a:p>
        </p:txBody>
      </p:sp>
      <p:sp>
        <p:nvSpPr>
          <p:cNvPr id="13" name="TextBox 13"/>
          <p:cNvSpPr txBox="1"/>
          <p:nvPr/>
        </p:nvSpPr>
        <p:spPr>
          <a:xfrm>
            <a:off x="688727" y="6894535"/>
            <a:ext cx="7402300" cy="803570"/>
          </a:xfrm>
          <a:prstGeom prst="rect">
            <a:avLst/>
          </a:prstGeom>
        </p:spPr>
        <p:txBody>
          <a:bodyPr lIns="0" tIns="0" rIns="0" bIns="0" rtlCol="0" anchor="t">
            <a:spAutoFit/>
          </a:bodyPr>
          <a:lstStyle/>
          <a:p>
            <a:pPr algn="l">
              <a:lnSpc>
                <a:spcPts val="5160"/>
              </a:lnSpc>
            </a:pPr>
            <a:r>
              <a:rPr lang="en-US" sz="4300">
                <a:solidFill>
                  <a:srgbClr val="0070C0"/>
                </a:solidFill>
                <a:latin typeface="Arial Bold"/>
              </a:rPr>
              <a:t>Diversity</a:t>
            </a:r>
          </a:p>
        </p:txBody>
      </p:sp>
      <p:sp>
        <p:nvSpPr>
          <p:cNvPr id="14" name="TextBox 14"/>
          <p:cNvSpPr txBox="1"/>
          <p:nvPr/>
        </p:nvSpPr>
        <p:spPr>
          <a:xfrm>
            <a:off x="9447673" y="3998807"/>
            <a:ext cx="5268700" cy="803570"/>
          </a:xfrm>
          <a:prstGeom prst="rect">
            <a:avLst/>
          </a:prstGeom>
        </p:spPr>
        <p:txBody>
          <a:bodyPr lIns="0" tIns="0" rIns="0" bIns="0" rtlCol="0" anchor="t">
            <a:spAutoFit/>
          </a:bodyPr>
          <a:lstStyle/>
          <a:p>
            <a:pPr algn="l">
              <a:lnSpc>
                <a:spcPts val="5160"/>
              </a:lnSpc>
            </a:pPr>
            <a:r>
              <a:rPr lang="en-US" sz="4300">
                <a:solidFill>
                  <a:srgbClr val="420EA0"/>
                </a:solidFill>
                <a:latin typeface="Arial Bold"/>
              </a:rPr>
              <a:t>Equity</a:t>
            </a:r>
          </a:p>
        </p:txBody>
      </p:sp>
      <p:sp>
        <p:nvSpPr>
          <p:cNvPr id="15" name="TextBox 15"/>
          <p:cNvSpPr txBox="1"/>
          <p:nvPr/>
        </p:nvSpPr>
        <p:spPr>
          <a:xfrm>
            <a:off x="9399800" y="6894535"/>
            <a:ext cx="7859500" cy="803570"/>
          </a:xfrm>
          <a:prstGeom prst="rect">
            <a:avLst/>
          </a:prstGeom>
        </p:spPr>
        <p:txBody>
          <a:bodyPr lIns="0" tIns="0" rIns="0" bIns="0" rtlCol="0" anchor="t">
            <a:spAutoFit/>
          </a:bodyPr>
          <a:lstStyle/>
          <a:p>
            <a:pPr algn="l">
              <a:lnSpc>
                <a:spcPts val="5160"/>
              </a:lnSpc>
            </a:pPr>
            <a:r>
              <a:rPr lang="en-US" sz="4300">
                <a:solidFill>
                  <a:srgbClr val="FF0000"/>
                </a:solidFill>
                <a:latin typeface="Arial Bold"/>
              </a:rPr>
              <a:t>Access</a:t>
            </a:r>
          </a:p>
        </p:txBody>
      </p:sp>
      <p:sp>
        <p:nvSpPr>
          <p:cNvPr id="16" name="TextBox 16"/>
          <p:cNvSpPr txBox="1"/>
          <p:nvPr/>
        </p:nvSpPr>
        <p:spPr>
          <a:xfrm>
            <a:off x="661776" y="4815073"/>
            <a:ext cx="7665750" cy="1571992"/>
          </a:xfrm>
          <a:prstGeom prst="rect">
            <a:avLst/>
          </a:prstGeom>
        </p:spPr>
        <p:txBody>
          <a:bodyPr lIns="0" tIns="0" rIns="0" bIns="0" rtlCol="0" anchor="t">
            <a:spAutoFit/>
          </a:bodyPr>
          <a:lstStyle/>
          <a:p>
            <a:pPr algn="l">
              <a:lnSpc>
                <a:spcPts val="2879"/>
              </a:lnSpc>
            </a:pPr>
            <a:r>
              <a:rPr lang="en-US" sz="2400" dirty="0">
                <a:solidFill>
                  <a:srgbClr val="000000"/>
                </a:solidFill>
                <a:latin typeface="Arial Bold"/>
              </a:rPr>
              <a:t>Leadership Behaviours – Show the Way</a:t>
            </a:r>
          </a:p>
          <a:p>
            <a:pPr algn="l">
              <a:lnSpc>
                <a:spcPts val="2879"/>
              </a:lnSpc>
            </a:pPr>
            <a:r>
              <a:rPr lang="en-US" sz="2400" dirty="0">
                <a:solidFill>
                  <a:srgbClr val="000000"/>
                </a:solidFill>
                <a:latin typeface="Arial Bold"/>
              </a:rPr>
              <a:t>Individual Empowerment Practices</a:t>
            </a:r>
          </a:p>
          <a:p>
            <a:pPr algn="l">
              <a:lnSpc>
                <a:spcPts val="2879"/>
              </a:lnSpc>
            </a:pPr>
            <a:r>
              <a:rPr lang="en-US" sz="2400" dirty="0">
                <a:solidFill>
                  <a:srgbClr val="000000"/>
                </a:solidFill>
                <a:latin typeface="Arial Bold"/>
              </a:rPr>
              <a:t>Safe Community &amp; Culture of Trust</a:t>
            </a:r>
          </a:p>
          <a:p>
            <a:pPr algn="l">
              <a:lnSpc>
                <a:spcPts val="2879"/>
              </a:lnSpc>
            </a:pPr>
            <a:r>
              <a:rPr lang="en-US" sz="2400" dirty="0">
                <a:solidFill>
                  <a:srgbClr val="000000"/>
                </a:solidFill>
                <a:latin typeface="Arial Bold"/>
              </a:rPr>
              <a:t>Sense of Belonging &amp; Authenticity</a:t>
            </a:r>
          </a:p>
        </p:txBody>
      </p:sp>
      <p:sp>
        <p:nvSpPr>
          <p:cNvPr id="17" name="TextBox 17"/>
          <p:cNvSpPr txBox="1"/>
          <p:nvPr/>
        </p:nvSpPr>
        <p:spPr>
          <a:xfrm>
            <a:off x="9447673" y="4697815"/>
            <a:ext cx="8666160" cy="1941324"/>
          </a:xfrm>
          <a:prstGeom prst="rect">
            <a:avLst/>
          </a:prstGeom>
        </p:spPr>
        <p:txBody>
          <a:bodyPr lIns="0" tIns="0" rIns="0" bIns="0" rtlCol="0" anchor="t">
            <a:spAutoFit/>
          </a:bodyPr>
          <a:lstStyle/>
          <a:p>
            <a:pPr algn="l">
              <a:lnSpc>
                <a:spcPts val="2879"/>
              </a:lnSpc>
            </a:pPr>
            <a:r>
              <a:rPr lang="en-US" sz="2400">
                <a:solidFill>
                  <a:srgbClr val="000000"/>
                </a:solidFill>
                <a:latin typeface="Arial Bold"/>
              </a:rPr>
              <a:t>Supporting Policies and Process </a:t>
            </a:r>
          </a:p>
          <a:p>
            <a:pPr algn="l">
              <a:lnSpc>
                <a:spcPts val="2879"/>
              </a:lnSpc>
            </a:pPr>
            <a:r>
              <a:rPr lang="en-US" sz="2400">
                <a:solidFill>
                  <a:srgbClr val="000000"/>
                </a:solidFill>
                <a:latin typeface="Arial Bold"/>
              </a:rPr>
              <a:t>Leadership Availability </a:t>
            </a:r>
          </a:p>
          <a:p>
            <a:pPr algn="l">
              <a:lnSpc>
                <a:spcPts val="2879"/>
              </a:lnSpc>
            </a:pPr>
            <a:r>
              <a:rPr lang="en-US" sz="2400">
                <a:solidFill>
                  <a:srgbClr val="000000"/>
                </a:solidFill>
                <a:latin typeface="Arial Bold"/>
              </a:rPr>
              <a:t>Tools &amp; Resources for Advancement </a:t>
            </a:r>
          </a:p>
          <a:p>
            <a:pPr algn="l">
              <a:lnSpc>
                <a:spcPts val="2879"/>
              </a:lnSpc>
            </a:pPr>
            <a:r>
              <a:rPr lang="en-US" sz="2400">
                <a:solidFill>
                  <a:srgbClr val="000000"/>
                </a:solidFill>
                <a:latin typeface="Arial Bold"/>
              </a:rPr>
              <a:t>Bias &amp; Barrier Reducing Systems &amp; Structures</a:t>
            </a:r>
          </a:p>
          <a:p>
            <a:pPr algn="l">
              <a:lnSpc>
                <a:spcPts val="2879"/>
              </a:lnSpc>
            </a:pPr>
            <a:r>
              <a:rPr lang="en-US" sz="2400">
                <a:solidFill>
                  <a:srgbClr val="000000"/>
                </a:solidFill>
                <a:latin typeface="Arial Bold"/>
              </a:rPr>
              <a:t>Flexible Working Arrangements &amp; Opportunities</a:t>
            </a:r>
          </a:p>
        </p:txBody>
      </p:sp>
      <p:sp>
        <p:nvSpPr>
          <p:cNvPr id="18" name="TextBox 18"/>
          <p:cNvSpPr txBox="1"/>
          <p:nvPr/>
        </p:nvSpPr>
        <p:spPr>
          <a:xfrm>
            <a:off x="9447673" y="7756082"/>
            <a:ext cx="8982774" cy="1941323"/>
          </a:xfrm>
          <a:prstGeom prst="rect">
            <a:avLst/>
          </a:prstGeom>
        </p:spPr>
        <p:txBody>
          <a:bodyPr lIns="0" tIns="0" rIns="0" bIns="0" rtlCol="0" anchor="t">
            <a:spAutoFit/>
          </a:bodyPr>
          <a:lstStyle/>
          <a:p>
            <a:pPr algn="l">
              <a:lnSpc>
                <a:spcPts val="2879"/>
              </a:lnSpc>
            </a:pPr>
            <a:r>
              <a:rPr lang="en-US" sz="2400">
                <a:solidFill>
                  <a:srgbClr val="000000"/>
                </a:solidFill>
                <a:latin typeface="Arial Bold"/>
              </a:rPr>
              <a:t>Job/Workspace Design</a:t>
            </a:r>
          </a:p>
          <a:p>
            <a:pPr algn="l">
              <a:lnSpc>
                <a:spcPts val="2879"/>
              </a:lnSpc>
            </a:pPr>
            <a:r>
              <a:rPr lang="en-US" sz="2400">
                <a:solidFill>
                  <a:srgbClr val="000000"/>
                </a:solidFill>
                <a:latin typeface="Arial Bold"/>
              </a:rPr>
              <a:t>Accessible Knowledge Sharing</a:t>
            </a:r>
          </a:p>
          <a:p>
            <a:pPr algn="l">
              <a:lnSpc>
                <a:spcPts val="2879"/>
              </a:lnSpc>
            </a:pPr>
            <a:r>
              <a:rPr lang="en-US" sz="2400">
                <a:solidFill>
                  <a:srgbClr val="000000"/>
                </a:solidFill>
                <a:latin typeface="Arial Bold"/>
              </a:rPr>
              <a:t>Barrier Free Mentorship, Sponsorship &amp; Career Coaching</a:t>
            </a:r>
          </a:p>
          <a:p>
            <a:pPr algn="l">
              <a:lnSpc>
                <a:spcPts val="2879"/>
              </a:lnSpc>
            </a:pPr>
            <a:r>
              <a:rPr lang="en-US" sz="2400">
                <a:solidFill>
                  <a:srgbClr val="000000"/>
                </a:solidFill>
                <a:latin typeface="Arial Bold"/>
              </a:rPr>
              <a:t>Individual Accountability </a:t>
            </a:r>
          </a:p>
          <a:p>
            <a:pPr algn="l">
              <a:lnSpc>
                <a:spcPts val="2879"/>
              </a:lnSpc>
            </a:pPr>
            <a:r>
              <a:rPr lang="en-US" sz="2400">
                <a:solidFill>
                  <a:srgbClr val="000000"/>
                </a:solidFill>
                <a:latin typeface="Arial Bold"/>
              </a:rPr>
              <a:t>Training &amp; Up-skilling</a:t>
            </a:r>
          </a:p>
        </p:txBody>
      </p:sp>
      <p:sp>
        <p:nvSpPr>
          <p:cNvPr id="19" name="TextBox 19"/>
          <p:cNvSpPr txBox="1"/>
          <p:nvPr/>
        </p:nvSpPr>
        <p:spPr>
          <a:xfrm>
            <a:off x="661776" y="7764780"/>
            <a:ext cx="8615540" cy="1941323"/>
          </a:xfrm>
          <a:prstGeom prst="rect">
            <a:avLst/>
          </a:prstGeom>
        </p:spPr>
        <p:txBody>
          <a:bodyPr lIns="0" tIns="0" rIns="0" bIns="0" rtlCol="0" anchor="t">
            <a:spAutoFit/>
          </a:bodyPr>
          <a:lstStyle/>
          <a:p>
            <a:pPr algn="l">
              <a:lnSpc>
                <a:spcPts val="2879"/>
              </a:lnSpc>
            </a:pPr>
            <a:r>
              <a:rPr lang="en-US" sz="2400">
                <a:solidFill>
                  <a:srgbClr val="000000"/>
                </a:solidFill>
                <a:latin typeface="Arial Bold"/>
              </a:rPr>
              <a:t>Intentional  Intersectional Recruitment</a:t>
            </a:r>
          </a:p>
          <a:p>
            <a:pPr algn="l">
              <a:lnSpc>
                <a:spcPts val="2879"/>
              </a:lnSpc>
            </a:pPr>
            <a:r>
              <a:rPr lang="en-US" sz="2400">
                <a:solidFill>
                  <a:srgbClr val="000000"/>
                </a:solidFill>
                <a:latin typeface="Arial Bold"/>
              </a:rPr>
              <a:t>Team Support – Respect  &amp; Celebrate</a:t>
            </a:r>
          </a:p>
          <a:p>
            <a:pPr algn="l">
              <a:lnSpc>
                <a:spcPts val="2879"/>
              </a:lnSpc>
            </a:pPr>
            <a:r>
              <a:rPr lang="en-US" sz="2400">
                <a:solidFill>
                  <a:srgbClr val="000000"/>
                </a:solidFill>
                <a:latin typeface="Arial Bold"/>
              </a:rPr>
              <a:t>Motivation &amp; Impact </a:t>
            </a:r>
          </a:p>
          <a:p>
            <a:pPr algn="l">
              <a:lnSpc>
                <a:spcPts val="2879"/>
              </a:lnSpc>
            </a:pPr>
            <a:r>
              <a:rPr lang="en-US" sz="2400">
                <a:solidFill>
                  <a:srgbClr val="000000"/>
                </a:solidFill>
                <a:latin typeface="Arial Bold"/>
              </a:rPr>
              <a:t>Data Collection &amp; Data-based Decision Making </a:t>
            </a:r>
          </a:p>
          <a:p>
            <a:pPr algn="l">
              <a:lnSpc>
                <a:spcPts val="2879"/>
              </a:lnSpc>
            </a:pPr>
            <a:r>
              <a:rPr lang="en-US" sz="2400">
                <a:solidFill>
                  <a:srgbClr val="000000"/>
                </a:solidFill>
                <a:latin typeface="Arial Bold"/>
              </a:rPr>
              <a:t>Employee Engagement </a:t>
            </a:r>
          </a:p>
        </p:txBody>
      </p:sp>
      <p:sp>
        <p:nvSpPr>
          <p:cNvPr id="20" name="TextBox 20"/>
          <p:cNvSpPr txBox="1"/>
          <p:nvPr/>
        </p:nvSpPr>
        <p:spPr>
          <a:xfrm>
            <a:off x="4235101" y="1039619"/>
            <a:ext cx="9862266" cy="1944569"/>
          </a:xfrm>
          <a:prstGeom prst="rect">
            <a:avLst/>
          </a:prstGeom>
        </p:spPr>
        <p:txBody>
          <a:bodyPr lIns="0" tIns="0" rIns="0" bIns="0" rtlCol="0" anchor="t">
            <a:spAutoFit/>
          </a:bodyPr>
          <a:lstStyle/>
          <a:p>
            <a:pPr algn="ctr">
              <a:lnSpc>
                <a:spcPts val="5832"/>
              </a:lnSpc>
            </a:pPr>
            <a:r>
              <a:rPr lang="en-US" sz="5400">
                <a:solidFill>
                  <a:srgbClr val="FFFFFF"/>
                </a:solidFill>
                <a:latin typeface="Arial Bold"/>
              </a:rPr>
              <a:t>Discussion Topics</a:t>
            </a:r>
          </a:p>
          <a:p>
            <a:pPr algn="ctr">
              <a:lnSpc>
                <a:spcPts val="4536"/>
              </a:lnSpc>
            </a:pPr>
            <a:r>
              <a:rPr lang="en-US" sz="4200">
                <a:solidFill>
                  <a:srgbClr val="FFFFFF"/>
                </a:solidFill>
                <a:latin typeface="Arial Bold"/>
              </a:rPr>
              <a:t>(IDEAS4GenderEquality)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4" name="Freeform 4"/>
          <p:cNvSpPr/>
          <p:nvPr/>
        </p:nvSpPr>
        <p:spPr>
          <a:xfrm>
            <a:off x="12716302" y="2278570"/>
            <a:ext cx="4989359" cy="1496798"/>
          </a:xfrm>
          <a:custGeom>
            <a:avLst/>
            <a:gdLst/>
            <a:ahLst/>
            <a:cxnLst/>
            <a:rect l="l" t="t" r="r" b="b"/>
            <a:pathLst>
              <a:path w="4989359" h="1496798">
                <a:moveTo>
                  <a:pt x="0" y="0"/>
                </a:moveTo>
                <a:lnTo>
                  <a:pt x="4989359" y="0"/>
                </a:lnTo>
                <a:lnTo>
                  <a:pt x="4989359" y="1496797"/>
                </a:lnTo>
                <a:lnTo>
                  <a:pt x="0" y="14967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5" name="Freeform 5"/>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6" name="Freeform 6"/>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7" name="Freeform 7"/>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8" name="Freeform 8"/>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grpSp>
        <p:nvGrpSpPr>
          <p:cNvPr id="9" name="Group 9"/>
          <p:cNvGrpSpPr/>
          <p:nvPr/>
        </p:nvGrpSpPr>
        <p:grpSpPr>
          <a:xfrm>
            <a:off x="0" y="-114300"/>
            <a:ext cx="18288000" cy="10411616"/>
            <a:chOff x="0" y="0"/>
            <a:chExt cx="24384000" cy="13712826"/>
          </a:xfrm>
        </p:grpSpPr>
        <p:sp>
          <p:nvSpPr>
            <p:cNvPr id="10" name="Freeform 10"/>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5B376E"/>
            </a:solidFill>
          </p:spPr>
          <p:txBody>
            <a:bodyPr/>
            <a:lstStyle/>
            <a:p>
              <a:endParaRPr lang="en-CA"/>
            </a:p>
          </p:txBody>
        </p:sp>
      </p:grpSp>
      <p:sp>
        <p:nvSpPr>
          <p:cNvPr id="11" name="TextBox 11"/>
          <p:cNvSpPr txBox="1"/>
          <p:nvPr/>
        </p:nvSpPr>
        <p:spPr>
          <a:xfrm>
            <a:off x="1591998" y="1765406"/>
            <a:ext cx="4368990" cy="6660941"/>
          </a:xfrm>
          <a:prstGeom prst="rect">
            <a:avLst/>
          </a:prstGeom>
        </p:spPr>
        <p:txBody>
          <a:bodyPr lIns="0" tIns="0" rIns="0" bIns="0" rtlCol="0" anchor="t">
            <a:spAutoFit/>
          </a:bodyPr>
          <a:lstStyle/>
          <a:p>
            <a:pPr algn="r">
              <a:lnSpc>
                <a:spcPts val="5184"/>
              </a:lnSpc>
            </a:pPr>
            <a:r>
              <a:rPr lang="en-US" sz="4800" spc="-23">
                <a:solidFill>
                  <a:srgbClr val="000000"/>
                </a:solidFill>
                <a:latin typeface="Evolventa"/>
              </a:rPr>
              <a:t>ABOUT THE </a:t>
            </a:r>
          </a:p>
          <a:p>
            <a:pPr algn="r">
              <a:lnSpc>
                <a:spcPts val="5184"/>
              </a:lnSpc>
            </a:pPr>
            <a:r>
              <a:rPr lang="en-US" sz="4800" spc="-23">
                <a:solidFill>
                  <a:srgbClr val="000000"/>
                </a:solidFill>
                <a:latin typeface="Evolventa"/>
              </a:rPr>
              <a:t>IDEAS4 Gender Equality Innovation Challenge</a:t>
            </a:r>
          </a:p>
        </p:txBody>
      </p:sp>
      <p:sp>
        <p:nvSpPr>
          <p:cNvPr id="12" name="AutoShape 12"/>
          <p:cNvSpPr/>
          <p:nvPr/>
        </p:nvSpPr>
        <p:spPr>
          <a:xfrm rot="5383031">
            <a:off x="4122795" y="5296779"/>
            <a:ext cx="4824471" cy="0"/>
          </a:xfrm>
          <a:prstGeom prst="line">
            <a:avLst/>
          </a:prstGeom>
          <a:ln w="9525" cap="rnd">
            <a:solidFill>
              <a:srgbClr val="3B3059"/>
            </a:solidFill>
            <a:prstDash val="solid"/>
            <a:headEnd type="none" w="sm" len="sm"/>
            <a:tailEnd type="none" w="sm" len="sm"/>
          </a:ln>
        </p:spPr>
        <p:txBody>
          <a:bodyPr/>
          <a:lstStyle/>
          <a:p>
            <a:endParaRPr lang="en-CA"/>
          </a:p>
        </p:txBody>
      </p:sp>
      <p:sp>
        <p:nvSpPr>
          <p:cNvPr id="13" name="TextBox 13"/>
          <p:cNvSpPr txBox="1"/>
          <p:nvPr/>
        </p:nvSpPr>
        <p:spPr>
          <a:xfrm>
            <a:off x="6936292" y="962025"/>
            <a:ext cx="10125653" cy="5001369"/>
          </a:xfrm>
          <a:prstGeom prst="rect">
            <a:avLst/>
          </a:prstGeom>
        </p:spPr>
        <p:txBody>
          <a:bodyPr lIns="0" tIns="0" rIns="0" bIns="0" rtlCol="0" anchor="t">
            <a:spAutoFit/>
          </a:bodyPr>
          <a:lstStyle/>
          <a:p>
            <a:pPr marL="897255" lvl="1" indent="-571500" algn="l">
              <a:lnSpc>
                <a:spcPts val="3888"/>
              </a:lnSpc>
              <a:buClr>
                <a:srgbClr val="B21EAB"/>
              </a:buClr>
              <a:buFont typeface="Wingdings" panose="05000000000000000000" pitchFamily="2" charset="2"/>
              <a:buChar char="Ø"/>
            </a:pPr>
            <a:r>
              <a:rPr lang="en-US" sz="3000" spc="-17" dirty="0">
                <a:solidFill>
                  <a:srgbClr val="000000"/>
                </a:solidFill>
                <a:latin typeface="Evolventa"/>
              </a:rPr>
              <a:t> Sharing insights and lived experiences</a:t>
            </a:r>
          </a:p>
          <a:p>
            <a:pPr marL="897255" lvl="1" indent="-571500" algn="l">
              <a:lnSpc>
                <a:spcPts val="3888"/>
              </a:lnSpc>
              <a:buClr>
                <a:srgbClr val="B21EAB"/>
              </a:buClr>
              <a:buFont typeface="Wingdings" panose="05000000000000000000" pitchFamily="2" charset="2"/>
              <a:buChar char="Ø"/>
            </a:pPr>
            <a:r>
              <a:rPr lang="en-US" sz="3000" spc="-17" dirty="0">
                <a:solidFill>
                  <a:srgbClr val="000000"/>
                </a:solidFill>
                <a:latin typeface="Evolventa"/>
              </a:rPr>
              <a:t> Developing a shared understanding</a:t>
            </a:r>
          </a:p>
          <a:p>
            <a:pPr marL="897255" lvl="1" indent="-571500" algn="l">
              <a:lnSpc>
                <a:spcPts val="3888"/>
              </a:lnSpc>
              <a:buClr>
                <a:srgbClr val="B21EAB"/>
              </a:buClr>
              <a:buFont typeface="Wingdings" panose="05000000000000000000" pitchFamily="2" charset="2"/>
              <a:buChar char="Ø"/>
            </a:pPr>
            <a:r>
              <a:rPr lang="en-US" sz="3000" spc="-17" dirty="0">
                <a:solidFill>
                  <a:srgbClr val="000000"/>
                </a:solidFill>
                <a:latin typeface="Evolventa"/>
              </a:rPr>
              <a:t> Exploring myths &amp; biases </a:t>
            </a:r>
          </a:p>
          <a:p>
            <a:pPr marL="897255" lvl="1" indent="-571500" algn="l">
              <a:lnSpc>
                <a:spcPts val="3888"/>
              </a:lnSpc>
              <a:buClr>
                <a:srgbClr val="B21EAB"/>
              </a:buClr>
              <a:buFont typeface="Wingdings" panose="05000000000000000000" pitchFamily="2" charset="2"/>
              <a:buChar char="Ø"/>
            </a:pPr>
            <a:r>
              <a:rPr lang="en-US" sz="3000" spc="-17" dirty="0">
                <a:solidFill>
                  <a:srgbClr val="000000"/>
                </a:solidFill>
                <a:latin typeface="Evolventa"/>
              </a:rPr>
              <a:t> Brainstorming IDEAS</a:t>
            </a:r>
          </a:p>
          <a:p>
            <a:pPr marL="897255" lvl="1" indent="-571500" algn="l">
              <a:lnSpc>
                <a:spcPts val="3888"/>
              </a:lnSpc>
              <a:buClr>
                <a:srgbClr val="B21EAB"/>
              </a:buClr>
              <a:buFont typeface="Wingdings" panose="05000000000000000000" pitchFamily="2" charset="2"/>
              <a:buChar char="Ø"/>
            </a:pPr>
            <a:r>
              <a:rPr lang="en-US" sz="3000" spc="-17" dirty="0">
                <a:solidFill>
                  <a:srgbClr val="000000"/>
                </a:solidFill>
                <a:latin typeface="Evolventa"/>
              </a:rPr>
              <a:t> Generating an innovative systemic solution</a:t>
            </a:r>
          </a:p>
          <a:p>
            <a:pPr marL="651510" lvl="1" indent="-325755" algn="l">
              <a:lnSpc>
                <a:spcPts val="3888"/>
              </a:lnSpc>
            </a:pPr>
            <a:endParaRPr lang="en-US" sz="3600" spc="-17" dirty="0">
              <a:solidFill>
                <a:srgbClr val="000000"/>
              </a:solidFill>
              <a:latin typeface="Evolventa"/>
            </a:endParaRPr>
          </a:p>
          <a:p>
            <a:pPr marL="651510" lvl="1" indent="-325755" algn="l">
              <a:lnSpc>
                <a:spcPts val="3888"/>
              </a:lnSpc>
            </a:pPr>
            <a:endParaRPr lang="en-US" sz="3600" spc="-17" dirty="0">
              <a:solidFill>
                <a:srgbClr val="000000"/>
              </a:solidFill>
              <a:latin typeface="Evolventa"/>
            </a:endParaRPr>
          </a:p>
          <a:p>
            <a:pPr marL="651510" lvl="1" indent="-325755" algn="l">
              <a:lnSpc>
                <a:spcPts val="3888"/>
              </a:lnSpc>
            </a:pPr>
            <a:endParaRPr lang="en-US" sz="3600" spc="-17" dirty="0">
              <a:solidFill>
                <a:srgbClr val="000000"/>
              </a:solidFill>
              <a:latin typeface="Evolventa"/>
            </a:endParaRPr>
          </a:p>
          <a:p>
            <a:pPr marL="651510" lvl="1" indent="-325755" algn="l">
              <a:lnSpc>
                <a:spcPts val="3888"/>
              </a:lnSpc>
            </a:pPr>
            <a:endParaRPr lang="en-US" sz="3600" spc="-17" dirty="0">
              <a:solidFill>
                <a:srgbClr val="000000"/>
              </a:solidFill>
              <a:latin typeface="Evolventa"/>
            </a:endParaRPr>
          </a:p>
          <a:p>
            <a:pPr marL="651510" lvl="1" indent="-325755" algn="l">
              <a:lnSpc>
                <a:spcPts val="3888"/>
              </a:lnSpc>
            </a:pPr>
            <a:endParaRPr lang="en-US" sz="3600" spc="-17" dirty="0">
              <a:solidFill>
                <a:srgbClr val="000000"/>
              </a:solidFill>
              <a:latin typeface="Evolventa"/>
            </a:endParaRPr>
          </a:p>
        </p:txBody>
      </p:sp>
      <p:sp>
        <p:nvSpPr>
          <p:cNvPr id="14" name="Freeform 14" descr="A screenshot of a web page  Description automatically generated"/>
          <p:cNvSpPr/>
          <p:nvPr/>
        </p:nvSpPr>
        <p:spPr>
          <a:xfrm>
            <a:off x="7103503" y="4106841"/>
            <a:ext cx="9958441" cy="5867820"/>
          </a:xfrm>
          <a:custGeom>
            <a:avLst/>
            <a:gdLst/>
            <a:ahLst/>
            <a:cxnLst/>
            <a:rect l="l" t="t" r="r" b="b"/>
            <a:pathLst>
              <a:path w="9958441" h="5867820">
                <a:moveTo>
                  <a:pt x="0" y="0"/>
                </a:moveTo>
                <a:lnTo>
                  <a:pt x="9958441" y="0"/>
                </a:lnTo>
                <a:lnTo>
                  <a:pt x="9958441" y="5867820"/>
                </a:lnTo>
                <a:lnTo>
                  <a:pt x="0" y="5867820"/>
                </a:lnTo>
                <a:lnTo>
                  <a:pt x="0" y="0"/>
                </a:lnTo>
                <a:close/>
              </a:path>
            </a:pathLst>
          </a:custGeom>
          <a:blipFill>
            <a:blip r:embed="rId11"/>
            <a:stretch>
              <a:fillRect/>
            </a:stretch>
          </a:blipFill>
          <a:ln>
            <a:solidFill>
              <a:schemeClr val="tx1"/>
            </a:solidFill>
          </a:ln>
        </p:spPr>
        <p:txBody>
          <a:bodyPr/>
          <a:lstStyle/>
          <a:p>
            <a:endParaRPr lang="en-CA" dirty="0"/>
          </a:p>
        </p:txBody>
      </p:sp>
      <p:grpSp>
        <p:nvGrpSpPr>
          <p:cNvPr id="15" name="Group 15"/>
          <p:cNvGrpSpPr/>
          <p:nvPr/>
        </p:nvGrpSpPr>
        <p:grpSpPr>
          <a:xfrm>
            <a:off x="16355103" y="-132788"/>
            <a:ext cx="1028700" cy="1714500"/>
            <a:chOff x="0" y="0"/>
            <a:chExt cx="1371600" cy="2286000"/>
          </a:xfrm>
        </p:grpSpPr>
        <p:sp>
          <p:nvSpPr>
            <p:cNvPr id="16" name="Freeform 16"/>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4" name="Freeform 4"/>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5" name="Freeform 5"/>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7" name="Freeform 7"/>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grpSp>
        <p:nvGrpSpPr>
          <p:cNvPr id="8" name="Group 8"/>
          <p:cNvGrpSpPr/>
          <p:nvPr/>
        </p:nvGrpSpPr>
        <p:grpSpPr>
          <a:xfrm>
            <a:off x="16535471" y="495300"/>
            <a:ext cx="1043743" cy="9105157"/>
            <a:chOff x="0" y="0"/>
            <a:chExt cx="1391658" cy="11838232"/>
          </a:xfrm>
        </p:grpSpPr>
        <p:sp>
          <p:nvSpPr>
            <p:cNvPr id="9" name="Freeform 9"/>
            <p:cNvSpPr/>
            <p:nvPr/>
          </p:nvSpPr>
          <p:spPr>
            <a:xfrm>
              <a:off x="0" y="0"/>
              <a:ext cx="1391666" cy="11838178"/>
            </a:xfrm>
            <a:custGeom>
              <a:avLst/>
              <a:gdLst/>
              <a:ahLst/>
              <a:cxnLst/>
              <a:rect l="l" t="t" r="r" b="b"/>
              <a:pathLst>
                <a:path w="1391666" h="11838178">
                  <a:moveTo>
                    <a:pt x="0" y="0"/>
                  </a:moveTo>
                  <a:lnTo>
                    <a:pt x="1391666" y="0"/>
                  </a:lnTo>
                  <a:lnTo>
                    <a:pt x="1391666" y="11838178"/>
                  </a:lnTo>
                  <a:lnTo>
                    <a:pt x="0" y="11838178"/>
                  </a:lnTo>
                  <a:close/>
                </a:path>
              </a:pathLst>
            </a:custGeom>
            <a:solidFill>
              <a:srgbClr val="B31166"/>
            </a:solidFill>
          </p:spPr>
          <p:txBody>
            <a:bodyPr/>
            <a:lstStyle/>
            <a:p>
              <a:endParaRPr lang="en-CA"/>
            </a:p>
          </p:txBody>
        </p:sp>
      </p:grpSp>
      <p:sp>
        <p:nvSpPr>
          <p:cNvPr id="10" name="Freeform 10"/>
          <p:cNvSpPr/>
          <p:nvPr/>
        </p:nvSpPr>
        <p:spPr>
          <a:xfrm>
            <a:off x="0" y="-114300"/>
            <a:ext cx="18288000" cy="10413996"/>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11" name="TextBox 11"/>
          <p:cNvSpPr txBox="1"/>
          <p:nvPr/>
        </p:nvSpPr>
        <p:spPr>
          <a:xfrm>
            <a:off x="1591998" y="1765406"/>
            <a:ext cx="4368990" cy="6660941"/>
          </a:xfrm>
          <a:prstGeom prst="rect">
            <a:avLst/>
          </a:prstGeom>
        </p:spPr>
        <p:txBody>
          <a:bodyPr lIns="0" tIns="0" rIns="0" bIns="0" rtlCol="0" anchor="t">
            <a:spAutoFit/>
          </a:bodyPr>
          <a:lstStyle/>
          <a:p>
            <a:pPr algn="r">
              <a:lnSpc>
                <a:spcPts val="5184"/>
              </a:lnSpc>
            </a:pPr>
            <a:r>
              <a:rPr lang="en-US" sz="4800" spc="-23" dirty="0">
                <a:solidFill>
                  <a:srgbClr val="000000"/>
                </a:solidFill>
                <a:latin typeface="Evolventa"/>
              </a:rPr>
              <a:t>The IDEAS4GE Innovation  Challenge</a:t>
            </a:r>
          </a:p>
          <a:p>
            <a:pPr algn="r">
              <a:lnSpc>
                <a:spcPts val="5184"/>
              </a:lnSpc>
            </a:pPr>
            <a:r>
              <a:rPr lang="en-US" sz="4800" spc="-23" dirty="0">
                <a:solidFill>
                  <a:srgbClr val="000000"/>
                </a:solidFill>
                <a:latin typeface="Evolventa"/>
              </a:rPr>
              <a:t>Space</a:t>
            </a:r>
          </a:p>
          <a:p>
            <a:pPr algn="r">
              <a:lnSpc>
                <a:spcPts val="5184"/>
              </a:lnSpc>
            </a:pPr>
            <a:endParaRPr lang="en-US" sz="4800" spc="-23" dirty="0">
              <a:solidFill>
                <a:srgbClr val="000000"/>
              </a:solidFill>
              <a:latin typeface="Evolventa"/>
            </a:endParaRPr>
          </a:p>
        </p:txBody>
      </p:sp>
      <p:sp>
        <p:nvSpPr>
          <p:cNvPr id="12" name="AutoShape 12"/>
          <p:cNvSpPr/>
          <p:nvPr/>
        </p:nvSpPr>
        <p:spPr>
          <a:xfrm rot="5383031">
            <a:off x="4122795" y="5296779"/>
            <a:ext cx="4824471" cy="0"/>
          </a:xfrm>
          <a:prstGeom prst="line">
            <a:avLst/>
          </a:prstGeom>
          <a:ln w="9525" cap="rnd">
            <a:solidFill>
              <a:srgbClr val="3B3059"/>
            </a:solidFill>
            <a:prstDash val="solid"/>
            <a:headEnd type="none" w="sm" len="sm"/>
            <a:tailEnd type="none" w="sm" len="sm"/>
          </a:ln>
        </p:spPr>
        <p:txBody>
          <a:bodyPr/>
          <a:lstStyle/>
          <a:p>
            <a:endParaRPr lang="en-CA"/>
          </a:p>
        </p:txBody>
      </p:sp>
      <p:sp>
        <p:nvSpPr>
          <p:cNvPr id="13" name="TextBox 13"/>
          <p:cNvSpPr txBox="1"/>
          <p:nvPr/>
        </p:nvSpPr>
        <p:spPr>
          <a:xfrm>
            <a:off x="6863727" y="2365371"/>
            <a:ext cx="9444094" cy="6206827"/>
          </a:xfrm>
          <a:prstGeom prst="rect">
            <a:avLst/>
          </a:prstGeom>
        </p:spPr>
        <p:txBody>
          <a:bodyPr lIns="0" tIns="0" rIns="0" bIns="0" rtlCol="0" anchor="t">
            <a:spAutoFit/>
          </a:bodyPr>
          <a:lstStyle/>
          <a:p>
            <a:pPr marL="741783" lvl="1" indent="-457200" algn="l">
              <a:lnSpc>
                <a:spcPts val="2847"/>
              </a:lnSpc>
              <a:spcAft>
                <a:spcPts val="800"/>
              </a:spcAft>
              <a:buClr>
                <a:srgbClr val="7030A0"/>
              </a:buClr>
              <a:buFont typeface="Wingdings" panose="05000000000000000000" pitchFamily="2" charset="2"/>
              <a:buChar char="Ø"/>
            </a:pPr>
            <a:r>
              <a:rPr lang="en-US" sz="2636" spc="-12" dirty="0">
                <a:solidFill>
                  <a:srgbClr val="000000"/>
                </a:solidFill>
                <a:latin typeface="Evolventa"/>
              </a:rPr>
              <a:t>An interactive learning experience </a:t>
            </a:r>
          </a:p>
          <a:p>
            <a:pPr marL="741783" lvl="1" indent="-457200" algn="l">
              <a:lnSpc>
                <a:spcPts val="2847"/>
              </a:lnSpc>
              <a:spcAft>
                <a:spcPts val="800"/>
              </a:spcAft>
              <a:buClr>
                <a:srgbClr val="7030A0"/>
              </a:buClr>
              <a:buFont typeface="Wingdings" panose="05000000000000000000" pitchFamily="2" charset="2"/>
              <a:buChar char="Ø"/>
            </a:pPr>
            <a:r>
              <a:rPr lang="en-US" sz="2636" spc="-12" dirty="0">
                <a:solidFill>
                  <a:srgbClr val="000000"/>
                </a:solidFill>
                <a:latin typeface="Evolventa"/>
              </a:rPr>
              <a:t>Everyone has something to add to the discussion. </a:t>
            </a:r>
          </a:p>
          <a:p>
            <a:pPr marL="741783" lvl="1" indent="-457200" algn="l">
              <a:lnSpc>
                <a:spcPts val="2847"/>
              </a:lnSpc>
              <a:spcAft>
                <a:spcPts val="800"/>
              </a:spcAft>
              <a:buClr>
                <a:srgbClr val="7030A0"/>
              </a:buClr>
              <a:buFont typeface="Wingdings" panose="05000000000000000000" pitchFamily="2" charset="2"/>
              <a:buChar char="Ø"/>
            </a:pPr>
            <a:r>
              <a:rPr lang="en-US" sz="2636" spc="-12" dirty="0">
                <a:solidFill>
                  <a:srgbClr val="000000"/>
                </a:solidFill>
                <a:latin typeface="Evolventa"/>
              </a:rPr>
              <a:t>We all approach issues from a different lens</a:t>
            </a:r>
          </a:p>
          <a:p>
            <a:pPr marL="741783" lvl="1" indent="-457200" algn="l">
              <a:lnSpc>
                <a:spcPts val="2847"/>
              </a:lnSpc>
              <a:spcAft>
                <a:spcPts val="800"/>
              </a:spcAft>
              <a:buClr>
                <a:srgbClr val="7030A0"/>
              </a:buClr>
              <a:buFont typeface="Wingdings" panose="05000000000000000000" pitchFamily="2" charset="2"/>
              <a:buChar char="Ø"/>
            </a:pPr>
            <a:r>
              <a:rPr lang="en-US" sz="2636" spc="-12" dirty="0">
                <a:solidFill>
                  <a:srgbClr val="000000"/>
                </a:solidFill>
                <a:latin typeface="Evolventa"/>
              </a:rPr>
              <a:t>Be open and respectful of new &amp; different ideas </a:t>
            </a:r>
          </a:p>
          <a:p>
            <a:pPr marL="741783" lvl="1" indent="-457200" algn="l">
              <a:lnSpc>
                <a:spcPts val="2847"/>
              </a:lnSpc>
              <a:spcAft>
                <a:spcPts val="800"/>
              </a:spcAft>
              <a:buClr>
                <a:srgbClr val="7030A0"/>
              </a:buClr>
              <a:buFont typeface="Wingdings" panose="05000000000000000000" pitchFamily="2" charset="2"/>
              <a:buChar char="Ø"/>
            </a:pPr>
            <a:r>
              <a:rPr lang="en-US" sz="2636" spc="-12" dirty="0">
                <a:solidFill>
                  <a:srgbClr val="000000"/>
                </a:solidFill>
                <a:latin typeface="Evolventa"/>
              </a:rPr>
              <a:t>Be mindful of your perspectives, emotions, and those of others</a:t>
            </a:r>
          </a:p>
          <a:p>
            <a:pPr marL="741783" lvl="1" indent="-457200" algn="l">
              <a:lnSpc>
                <a:spcPts val="2847"/>
              </a:lnSpc>
              <a:spcAft>
                <a:spcPts val="800"/>
              </a:spcAft>
              <a:buClr>
                <a:srgbClr val="7030A0"/>
              </a:buClr>
              <a:buFont typeface="Wingdings" panose="05000000000000000000" pitchFamily="2" charset="2"/>
              <a:buChar char="Ø"/>
            </a:pPr>
            <a:r>
              <a:rPr lang="en-US" sz="2636" spc="-12" dirty="0">
                <a:solidFill>
                  <a:srgbClr val="000000"/>
                </a:solidFill>
                <a:latin typeface="Evolventa"/>
              </a:rPr>
              <a:t>We welcome insights and IDEAS but there is No pressure to share personal experiences</a:t>
            </a:r>
          </a:p>
          <a:p>
            <a:pPr marL="741783" lvl="1" indent="-457200" algn="l">
              <a:lnSpc>
                <a:spcPts val="2847"/>
              </a:lnSpc>
              <a:spcAft>
                <a:spcPts val="800"/>
              </a:spcAft>
              <a:buClr>
                <a:srgbClr val="7030A0"/>
              </a:buClr>
              <a:buFont typeface="Wingdings" panose="05000000000000000000" pitchFamily="2" charset="2"/>
              <a:buChar char="Ø"/>
            </a:pPr>
            <a:r>
              <a:rPr lang="en-US" sz="2636" spc="-12" dirty="0">
                <a:solidFill>
                  <a:srgbClr val="000000"/>
                </a:solidFill>
                <a:latin typeface="Evolventa"/>
              </a:rPr>
              <a:t>Some people may be triggered – please feel free to take a break if needed</a:t>
            </a:r>
          </a:p>
          <a:p>
            <a:pPr marL="741783" lvl="1" indent="-457200" algn="l">
              <a:lnSpc>
                <a:spcPts val="2847"/>
              </a:lnSpc>
              <a:spcAft>
                <a:spcPts val="800"/>
              </a:spcAft>
              <a:buClr>
                <a:srgbClr val="7030A0"/>
              </a:buClr>
              <a:buFont typeface="Wingdings" panose="05000000000000000000" pitchFamily="2" charset="2"/>
              <a:buChar char="Ø"/>
            </a:pPr>
            <a:r>
              <a:rPr lang="en-US" sz="2636" spc="-12" dirty="0">
                <a:solidFill>
                  <a:srgbClr val="000000"/>
                </a:solidFill>
                <a:latin typeface="Evolventa"/>
              </a:rPr>
              <a:t>Mindfulness, openness, and respect are key to innovative solution-building</a:t>
            </a:r>
          </a:p>
          <a:p>
            <a:pPr marL="741783" lvl="1" indent="-457200">
              <a:lnSpc>
                <a:spcPts val="2847"/>
              </a:lnSpc>
              <a:spcAft>
                <a:spcPts val="800"/>
              </a:spcAft>
              <a:buClr>
                <a:srgbClr val="7030A0"/>
              </a:buClr>
              <a:buFont typeface="Wingdings" panose="05000000000000000000" pitchFamily="2" charset="2"/>
              <a:buChar char="Ø"/>
            </a:pPr>
            <a:r>
              <a:rPr lang="en-US" sz="2636" spc="-12" dirty="0">
                <a:solidFill>
                  <a:srgbClr val="000000"/>
                </a:solidFill>
                <a:latin typeface="Evolventa"/>
              </a:rPr>
              <a:t>It is the diversity of this group’s experience, roles, and positions that will add to the innovative synergy across the group discussion </a:t>
            </a:r>
          </a:p>
        </p:txBody>
      </p:sp>
      <p:sp>
        <p:nvSpPr>
          <p:cNvPr id="14" name="Freeform 14"/>
          <p:cNvSpPr/>
          <p:nvPr/>
        </p:nvSpPr>
        <p:spPr>
          <a:xfrm>
            <a:off x="262716" y="6784036"/>
            <a:ext cx="6601011" cy="3268040"/>
          </a:xfrm>
          <a:custGeom>
            <a:avLst/>
            <a:gdLst/>
            <a:ahLst/>
            <a:cxnLst/>
            <a:rect l="l" t="t" r="r" b="b"/>
            <a:pathLst>
              <a:path w="6601011" h="3268040">
                <a:moveTo>
                  <a:pt x="0" y="0"/>
                </a:moveTo>
                <a:lnTo>
                  <a:pt x="6601011" y="0"/>
                </a:lnTo>
                <a:lnTo>
                  <a:pt x="6601011" y="3268040"/>
                </a:lnTo>
                <a:lnTo>
                  <a:pt x="0" y="3268040"/>
                </a:lnTo>
                <a:lnTo>
                  <a:pt x="0" y="0"/>
                </a:lnTo>
                <a:close/>
              </a:path>
            </a:pathLst>
          </a:custGeom>
          <a:blipFill>
            <a:blip r:embed="rId11"/>
            <a:stretch>
              <a:fillRect r="-7"/>
            </a:stretch>
          </a:blipFill>
        </p:spPr>
        <p:txBody>
          <a:bodyPr/>
          <a:lstStyle/>
          <a:p>
            <a:endParaRPr lang="en-C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4" name="Freeform 4"/>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5" name="Freeform 5"/>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7" name="Freeform 7"/>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grpSp>
        <p:nvGrpSpPr>
          <p:cNvPr id="8" name="Group 8"/>
          <p:cNvGrpSpPr/>
          <p:nvPr/>
        </p:nvGrpSpPr>
        <p:grpSpPr>
          <a:xfrm>
            <a:off x="0" y="-114300"/>
            <a:ext cx="18288000" cy="10411616"/>
            <a:chOff x="0" y="0"/>
            <a:chExt cx="24384000" cy="13712826"/>
          </a:xfrm>
        </p:grpSpPr>
        <p:sp>
          <p:nvSpPr>
            <p:cNvPr id="9" name="Freeform 9"/>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5B376E"/>
            </a:solidFill>
          </p:spPr>
          <p:txBody>
            <a:bodyPr/>
            <a:lstStyle/>
            <a:p>
              <a:endParaRPr lang="en-CA"/>
            </a:p>
          </p:txBody>
        </p:sp>
      </p:grpSp>
      <p:grpSp>
        <p:nvGrpSpPr>
          <p:cNvPr id="10" name="Group 10"/>
          <p:cNvGrpSpPr/>
          <p:nvPr/>
        </p:nvGrpSpPr>
        <p:grpSpPr>
          <a:xfrm>
            <a:off x="16526308" y="571500"/>
            <a:ext cx="1043743" cy="9008270"/>
            <a:chOff x="0" y="0"/>
            <a:chExt cx="1391658" cy="11838232"/>
          </a:xfrm>
        </p:grpSpPr>
        <p:sp>
          <p:nvSpPr>
            <p:cNvPr id="11" name="Freeform 11"/>
            <p:cNvSpPr/>
            <p:nvPr/>
          </p:nvSpPr>
          <p:spPr>
            <a:xfrm>
              <a:off x="0" y="0"/>
              <a:ext cx="1391666" cy="11838178"/>
            </a:xfrm>
            <a:custGeom>
              <a:avLst/>
              <a:gdLst/>
              <a:ahLst/>
              <a:cxnLst/>
              <a:rect l="l" t="t" r="r" b="b"/>
              <a:pathLst>
                <a:path w="1391666" h="11838178">
                  <a:moveTo>
                    <a:pt x="0" y="0"/>
                  </a:moveTo>
                  <a:lnTo>
                    <a:pt x="1391666" y="0"/>
                  </a:lnTo>
                  <a:lnTo>
                    <a:pt x="1391666" y="11838178"/>
                  </a:lnTo>
                  <a:lnTo>
                    <a:pt x="0" y="11838178"/>
                  </a:lnTo>
                  <a:close/>
                </a:path>
              </a:pathLst>
            </a:custGeom>
            <a:solidFill>
              <a:srgbClr val="B31166"/>
            </a:solidFill>
          </p:spPr>
          <p:txBody>
            <a:bodyPr/>
            <a:lstStyle/>
            <a:p>
              <a:endParaRPr lang="en-CA"/>
            </a:p>
          </p:txBody>
        </p:sp>
      </p:grpSp>
      <p:sp>
        <p:nvSpPr>
          <p:cNvPr id="12" name="TextBox 12"/>
          <p:cNvSpPr txBox="1"/>
          <p:nvPr/>
        </p:nvSpPr>
        <p:spPr>
          <a:xfrm>
            <a:off x="1351564" y="4589670"/>
            <a:ext cx="4993204" cy="1709679"/>
          </a:xfrm>
          <a:prstGeom prst="rect">
            <a:avLst/>
          </a:prstGeom>
        </p:spPr>
        <p:txBody>
          <a:bodyPr lIns="0" tIns="0" rIns="0" bIns="0" rtlCol="0" anchor="t">
            <a:spAutoFit/>
          </a:bodyPr>
          <a:lstStyle/>
          <a:p>
            <a:pPr algn="r">
              <a:lnSpc>
                <a:spcPts val="5924"/>
              </a:lnSpc>
            </a:pPr>
            <a:r>
              <a:rPr lang="en-US" sz="5485" spc="-26">
                <a:solidFill>
                  <a:srgbClr val="000000"/>
                </a:solidFill>
                <a:latin typeface="Evolventa"/>
              </a:rPr>
              <a:t>Getting Started</a:t>
            </a:r>
          </a:p>
        </p:txBody>
      </p:sp>
      <p:sp>
        <p:nvSpPr>
          <p:cNvPr id="13" name="AutoShape 13"/>
          <p:cNvSpPr/>
          <p:nvPr/>
        </p:nvSpPr>
        <p:spPr>
          <a:xfrm rot="5383031">
            <a:off x="4122795" y="5296779"/>
            <a:ext cx="4824471" cy="0"/>
          </a:xfrm>
          <a:prstGeom prst="line">
            <a:avLst/>
          </a:prstGeom>
          <a:ln w="9525" cap="rnd">
            <a:solidFill>
              <a:srgbClr val="3B3059"/>
            </a:solidFill>
            <a:prstDash val="solid"/>
            <a:headEnd type="none" w="sm" len="sm"/>
            <a:tailEnd type="none" w="sm" len="sm"/>
          </a:ln>
        </p:spPr>
        <p:txBody>
          <a:bodyPr/>
          <a:lstStyle/>
          <a:p>
            <a:endParaRPr lang="en-CA"/>
          </a:p>
        </p:txBody>
      </p:sp>
      <p:sp>
        <p:nvSpPr>
          <p:cNvPr id="14" name="TextBox 14"/>
          <p:cNvSpPr txBox="1"/>
          <p:nvPr/>
        </p:nvSpPr>
        <p:spPr>
          <a:xfrm>
            <a:off x="6912881" y="2550445"/>
            <a:ext cx="9252246" cy="5886227"/>
          </a:xfrm>
          <a:prstGeom prst="rect">
            <a:avLst/>
          </a:prstGeom>
        </p:spPr>
        <p:txBody>
          <a:bodyPr lIns="0" tIns="0" rIns="0" bIns="0" rtlCol="0" anchor="t">
            <a:spAutoFit/>
          </a:bodyPr>
          <a:lstStyle/>
          <a:p>
            <a:pPr marL="787241" lvl="1" indent="-457200" algn="l">
              <a:lnSpc>
                <a:spcPts val="2916"/>
              </a:lnSpc>
              <a:spcAft>
                <a:spcPts val="800"/>
              </a:spcAft>
              <a:buClr>
                <a:srgbClr val="7030A0"/>
              </a:buClr>
              <a:buFont typeface="Wingdings" panose="05000000000000000000" pitchFamily="2" charset="2"/>
              <a:buChar char="Ø"/>
            </a:pPr>
            <a:r>
              <a:rPr lang="en-US" sz="2700" spc="-12" dirty="0">
                <a:solidFill>
                  <a:srgbClr val="000000"/>
                </a:solidFill>
                <a:latin typeface="Evolventa"/>
              </a:rPr>
              <a:t>We will pause the Hybrid meeting format during the IDEAS Challenge (In-person table discussions &amp; the Virtual Zoom Rooms will meet independently)</a:t>
            </a:r>
          </a:p>
          <a:p>
            <a:pPr marL="787241" lvl="1" indent="-457200" algn="l">
              <a:lnSpc>
                <a:spcPts val="2916"/>
              </a:lnSpc>
              <a:spcAft>
                <a:spcPts val="800"/>
              </a:spcAft>
              <a:buClr>
                <a:srgbClr val="7030A0"/>
              </a:buClr>
              <a:buFont typeface="Wingdings" panose="05000000000000000000" pitchFamily="2" charset="2"/>
              <a:buChar char="Ø"/>
            </a:pPr>
            <a:r>
              <a:rPr lang="en-US" sz="2700" spc="-12" dirty="0">
                <a:solidFill>
                  <a:srgbClr val="000000"/>
                </a:solidFill>
                <a:latin typeface="Evolventa"/>
              </a:rPr>
              <a:t>Simultaneous translation will not take place during the breakout discussion.</a:t>
            </a:r>
          </a:p>
          <a:p>
            <a:pPr marL="787241" lvl="1" indent="-457200" algn="l">
              <a:lnSpc>
                <a:spcPts val="2916"/>
              </a:lnSpc>
              <a:spcAft>
                <a:spcPts val="800"/>
              </a:spcAft>
              <a:buClr>
                <a:srgbClr val="7030A0"/>
              </a:buClr>
              <a:buFont typeface="Wingdings" panose="05000000000000000000" pitchFamily="2" charset="2"/>
              <a:buChar char="Ø"/>
            </a:pPr>
            <a:r>
              <a:rPr lang="en-US" sz="2700" spc="-12" dirty="0">
                <a:solidFill>
                  <a:srgbClr val="000000"/>
                </a:solidFill>
                <a:latin typeface="Evolventa"/>
              </a:rPr>
              <a:t>We have assigned the main topics of (Inclusion, Diversity, Equity or Access) according to identified areas of interest in the pre-event and language (French, Bilingual or English) based on the preferred language noted in your registration.</a:t>
            </a:r>
          </a:p>
          <a:p>
            <a:pPr marL="787241" lvl="1" indent="-457200" algn="l">
              <a:lnSpc>
                <a:spcPts val="2916"/>
              </a:lnSpc>
              <a:spcAft>
                <a:spcPts val="800"/>
              </a:spcAft>
              <a:buClr>
                <a:srgbClr val="7030A0"/>
              </a:buClr>
              <a:buFont typeface="Wingdings" panose="05000000000000000000" pitchFamily="2" charset="2"/>
              <a:buChar char="Ø"/>
            </a:pPr>
            <a:r>
              <a:rPr lang="en-US" sz="2700" spc="-12" dirty="0">
                <a:solidFill>
                  <a:srgbClr val="000000"/>
                </a:solidFill>
                <a:latin typeface="Evolventa"/>
              </a:rPr>
              <a:t>We want to have a balanced number of participants at each table. (If you need to shift to more fully engage in the challenge discussions or if members of the same organization want to split up to network with others you are free to do so)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4" name="Freeform 4"/>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grpSp>
        <p:nvGrpSpPr>
          <p:cNvPr id="5" name="Group 5"/>
          <p:cNvGrpSpPr/>
          <p:nvPr/>
        </p:nvGrpSpPr>
        <p:grpSpPr>
          <a:xfrm>
            <a:off x="-152400" y="-10316"/>
            <a:ext cx="18470880" cy="10284620"/>
            <a:chOff x="0" y="0"/>
            <a:chExt cx="24384000" cy="13712826"/>
          </a:xfrm>
        </p:grpSpPr>
        <p:sp>
          <p:nvSpPr>
            <p:cNvPr id="6" name="Freeform 6"/>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sp>
        <p:nvSpPr>
          <p:cNvPr id="7" name="Freeform 7"/>
          <p:cNvSpPr/>
          <p:nvPr/>
        </p:nvSpPr>
        <p:spPr>
          <a:xfrm>
            <a:off x="904521" y="1057232"/>
            <a:ext cx="3088770" cy="8730734"/>
          </a:xfrm>
          <a:custGeom>
            <a:avLst/>
            <a:gdLst/>
            <a:ahLst/>
            <a:cxnLst/>
            <a:rect l="l" t="t" r="r" b="b"/>
            <a:pathLst>
              <a:path w="3088770" h="8730734">
                <a:moveTo>
                  <a:pt x="0" y="0"/>
                </a:moveTo>
                <a:lnTo>
                  <a:pt x="3088770" y="0"/>
                </a:lnTo>
                <a:lnTo>
                  <a:pt x="3088770" y="8730734"/>
                </a:lnTo>
                <a:lnTo>
                  <a:pt x="0" y="87307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8" name="Freeform 8"/>
          <p:cNvSpPr/>
          <p:nvPr/>
        </p:nvSpPr>
        <p:spPr>
          <a:xfrm>
            <a:off x="3208681" y="576637"/>
            <a:ext cx="1304453" cy="4872262"/>
          </a:xfrm>
          <a:custGeom>
            <a:avLst/>
            <a:gdLst/>
            <a:ahLst/>
            <a:cxnLst/>
            <a:rect l="l" t="t" r="r" b="b"/>
            <a:pathLst>
              <a:path w="1304453" h="4872262">
                <a:moveTo>
                  <a:pt x="0" y="0"/>
                </a:moveTo>
                <a:lnTo>
                  <a:pt x="1304453" y="0"/>
                </a:lnTo>
                <a:lnTo>
                  <a:pt x="1304453" y="4872262"/>
                </a:lnTo>
                <a:lnTo>
                  <a:pt x="0" y="487226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sp>
        <p:nvSpPr>
          <p:cNvPr id="9" name="Freeform 9" descr="A group of words on a white sheet  Description automatically generated"/>
          <p:cNvSpPr/>
          <p:nvPr/>
        </p:nvSpPr>
        <p:spPr>
          <a:xfrm>
            <a:off x="4158474" y="1093853"/>
            <a:ext cx="11687157" cy="8694112"/>
          </a:xfrm>
          <a:custGeom>
            <a:avLst/>
            <a:gdLst/>
            <a:ahLst/>
            <a:cxnLst/>
            <a:rect l="l" t="t" r="r" b="b"/>
            <a:pathLst>
              <a:path w="11687157" h="8694112">
                <a:moveTo>
                  <a:pt x="0" y="0"/>
                </a:moveTo>
                <a:lnTo>
                  <a:pt x="11687156" y="0"/>
                </a:lnTo>
                <a:lnTo>
                  <a:pt x="11687156" y="8694113"/>
                </a:lnTo>
                <a:lnTo>
                  <a:pt x="0" y="8694113"/>
                </a:lnTo>
                <a:lnTo>
                  <a:pt x="0" y="0"/>
                </a:lnTo>
                <a:close/>
              </a:path>
            </a:pathLst>
          </a:custGeom>
          <a:blipFill>
            <a:blip r:embed="rId13"/>
            <a:stretch>
              <a:fillRect l="-261" t="-1347" r="-261"/>
            </a:stretch>
          </a:blipFill>
          <a:ln w="9525" cap="sq">
            <a:solidFill>
              <a:srgbClr val="000000"/>
            </a:solidFill>
            <a:prstDash val="solid"/>
            <a:miter/>
          </a:ln>
        </p:spPr>
        <p:txBody>
          <a:bodyPr/>
          <a:lstStyle/>
          <a:p>
            <a:endParaRPr lang="en-CA"/>
          </a:p>
        </p:txBody>
      </p:sp>
      <p:grpSp>
        <p:nvGrpSpPr>
          <p:cNvPr id="10" name="Group 10"/>
          <p:cNvGrpSpPr/>
          <p:nvPr/>
        </p:nvGrpSpPr>
        <p:grpSpPr>
          <a:xfrm>
            <a:off x="15844599" y="1095223"/>
            <a:ext cx="1028700" cy="8706809"/>
            <a:chOff x="0" y="0"/>
            <a:chExt cx="1371600" cy="2286000"/>
          </a:xfrm>
        </p:grpSpPr>
        <p:sp>
          <p:nvSpPr>
            <p:cNvPr id="11" name="Freeform 11"/>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sp>
        <p:nvSpPr>
          <p:cNvPr id="12" name="TextBox 12"/>
          <p:cNvSpPr txBox="1"/>
          <p:nvPr/>
        </p:nvSpPr>
        <p:spPr>
          <a:xfrm>
            <a:off x="16587462" y="9529071"/>
            <a:ext cx="1074418" cy="470164"/>
          </a:xfrm>
          <a:prstGeom prst="rect">
            <a:avLst/>
          </a:prstGeom>
        </p:spPr>
        <p:txBody>
          <a:bodyPr lIns="0" tIns="0" rIns="0" bIns="0" rtlCol="0" anchor="t">
            <a:spAutoFit/>
          </a:bodyPr>
          <a:lstStyle/>
          <a:p>
            <a:pPr algn="r">
              <a:lnSpc>
                <a:spcPts val="1800"/>
              </a:lnSpc>
            </a:pPr>
            <a:r>
              <a:rPr lang="en-US" sz="1500" spc="-7">
                <a:solidFill>
                  <a:srgbClr val="B31166"/>
                </a:solidFill>
                <a:latin typeface="Evolventa"/>
              </a:rPr>
              <a:t>9</a:t>
            </a:r>
          </a:p>
        </p:txBody>
      </p:sp>
      <p:sp>
        <p:nvSpPr>
          <p:cNvPr id="13" name="TextBox 13"/>
          <p:cNvSpPr txBox="1"/>
          <p:nvPr/>
        </p:nvSpPr>
        <p:spPr>
          <a:xfrm>
            <a:off x="4219750" y="424725"/>
            <a:ext cx="10179668" cy="603975"/>
          </a:xfrm>
          <a:prstGeom prst="rect">
            <a:avLst/>
          </a:prstGeom>
        </p:spPr>
        <p:txBody>
          <a:bodyPr lIns="0" tIns="0" rIns="0" bIns="0" rtlCol="0" anchor="t">
            <a:spAutoFit/>
          </a:bodyPr>
          <a:lstStyle/>
          <a:p>
            <a:pPr algn="l">
              <a:lnSpc>
                <a:spcPts val="3600"/>
              </a:lnSpc>
            </a:pPr>
            <a:r>
              <a:rPr lang="en-US" sz="3000" spc="-14" dirty="0">
                <a:solidFill>
                  <a:srgbClr val="000000"/>
                </a:solidFill>
                <a:latin typeface="Evolventa"/>
              </a:rPr>
              <a:t>The Challenge will begin with an </a:t>
            </a:r>
            <a:r>
              <a:rPr lang="en-US" sz="3000" spc="-14" dirty="0">
                <a:solidFill>
                  <a:srgbClr val="000000"/>
                </a:solidFill>
                <a:latin typeface="Evolventa Bold"/>
              </a:rPr>
              <a:t>individual activity</a:t>
            </a:r>
          </a:p>
        </p:txBody>
      </p:sp>
      <p:sp>
        <p:nvSpPr>
          <p:cNvPr id="14" name="Freeform 14"/>
          <p:cNvSpPr/>
          <p:nvPr/>
        </p:nvSpPr>
        <p:spPr>
          <a:xfrm>
            <a:off x="14506814" y="5237224"/>
            <a:ext cx="586794" cy="3792076"/>
          </a:xfrm>
          <a:custGeom>
            <a:avLst/>
            <a:gdLst/>
            <a:ahLst/>
            <a:cxnLst/>
            <a:rect l="l" t="t" r="r" b="b"/>
            <a:pathLst>
              <a:path w="586794" h="3792076">
                <a:moveTo>
                  <a:pt x="0" y="0"/>
                </a:moveTo>
                <a:lnTo>
                  <a:pt x="586794" y="0"/>
                </a:lnTo>
                <a:lnTo>
                  <a:pt x="586794" y="3792077"/>
                </a:lnTo>
                <a:lnTo>
                  <a:pt x="0" y="379207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1234</TotalTime>
  <Words>4162</Words>
  <Application>Microsoft Office PowerPoint</Application>
  <PresentationFormat>Custom</PresentationFormat>
  <Paragraphs>415</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Evolventa Bold</vt:lpstr>
      <vt:lpstr>Calibri</vt:lpstr>
      <vt:lpstr>Wingdings</vt:lpstr>
      <vt:lpstr>Wingdings 3</vt:lpstr>
      <vt:lpstr>Open Sans Light</vt:lpstr>
      <vt:lpstr>Arial</vt:lpstr>
      <vt:lpstr>Arial Bold</vt:lpstr>
      <vt:lpstr>Evolventa</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Name Lead Faciltator (She/Her) Enter Position/Organziations</dc:title>
  <dc:creator>smc22</dc:creator>
  <cp:lastModifiedBy>Sheila &amp; Mike Crook</cp:lastModifiedBy>
  <cp:revision>21</cp:revision>
  <dcterms:created xsi:type="dcterms:W3CDTF">2006-08-16T00:00:00Z</dcterms:created>
  <dcterms:modified xsi:type="dcterms:W3CDTF">2024-03-10T02:14:55Z</dcterms:modified>
  <dc:identifier>DAF9pYAAJ_w</dc:identifier>
</cp:coreProperties>
</file>