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71" r:id="rId4"/>
    <p:sldId id="273" r:id="rId5"/>
    <p:sldId id="275" r:id="rId6"/>
    <p:sldId id="270" r:id="rId7"/>
    <p:sldId id="272" r:id="rId8"/>
    <p:sldId id="274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AD580-0276-4D6C-8163-0062AAD0298B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4E47E-0893-495A-9FD8-558181C41CA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615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Facilitator to assign a recorder and have them capture the groups topic selection and discussion in the </a:t>
            </a:r>
            <a:r>
              <a:rPr lang="en-CA" dirty="0" err="1"/>
              <a:t>fillable</a:t>
            </a:r>
            <a:r>
              <a:rPr lang="en-CA" dirty="0"/>
              <a:t> form that follows this worksheet and instructions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6E882-17E7-478F-9CF1-E4881C076DC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8A8EA-96E1-6C04-ECC6-64F1449A3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24114-6ECD-D870-F261-B38467256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32636-8B84-9930-BF6E-64AFEE77A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7D07C-6C04-BEEB-5029-FC340AC7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94698-74FF-7D6D-0C7E-B5FB6DA9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954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51FA-DADB-B7DE-5484-5CAFE4633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E9EB7-F859-C845-3610-7951B79A8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D5829-9AC3-0CA8-A2AF-472A95A3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550E3-E159-E3F9-B680-0EA6C8AE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5350E-8335-13BD-F202-167A9C05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62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6B56F9-D84F-02D6-B142-CA3F44DC3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B0A3B3-A7F6-92FE-2DF9-60944D872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73605-2AE2-8A04-09E6-029F288F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5F4D9-5270-5ED7-1C42-795DCE167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A625E-9D36-90C9-8C1F-A3A9B751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934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83969-9FB0-3FB2-2376-75140A172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A1DC8-9CCF-AADE-E16B-761C02F61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11CE6-F9E8-C226-8DB2-E2333E3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0BE33-AE38-3798-858E-19830F440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FE1D5-8506-5CE7-84DF-9692DB21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834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0694-4795-8707-3ABD-8D803A36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0EF9A-BD12-D26E-C59B-CC7D749D3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78D00-69A6-0C3F-FACD-C5056442D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14D5F-DFB1-3F10-B2C5-A2593C341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D2FA2-45E7-1EDA-C545-C93DF69F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06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F04AB-2FCC-C209-B178-141ECF97A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1AF0-52A9-90FD-A653-2BC75F809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E45A-CCAB-0F2A-7A86-70E1C2D89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5060C-7BD6-E8FE-E8DA-3DE547011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7BF88-F11A-B3DD-8268-E31C3BF1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98B1C-0083-2F19-A393-037903FE1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73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2C2DE-8536-F20D-9092-9EF3F31B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10BA0-B32C-D764-50CA-8C5C3284E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376B2-2501-E052-1441-54BFAAA05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B279A-3C63-9661-F339-C50A79A2D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BFF8C-DBE7-2FA6-C851-EB51D67A8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C00929-29EF-4739-74AE-FDBB728C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D0A208-5363-605B-5B64-6993AF5B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2EE56-0046-E493-C0E2-DA6A92A3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642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C379-FC88-EA0A-80FE-A643AB5D6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A7B165-965A-0A3E-79F9-55586E67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6FB53-985F-4415-DCFE-884D50CA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B7AB4-4EF6-B963-DBDD-EAA00298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554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E12CDD-BD9E-9556-AF94-D38550632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321C4-D7C8-BDF9-57AC-3066B66F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2C4F0-ADA0-DCF1-5D38-03E38B36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81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F49D-7B68-26AD-04B7-A5411701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4EB3F-149B-3C28-F9BA-62FED12CB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4D79C6-66C4-D7EA-B636-705AD1269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893DF-FB83-4C35-FA37-C71D8AC2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9D558-B194-EB75-0411-6649A529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E95BC-BE14-F9DC-7867-7245F6D8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18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3F1BD-0E92-2C7E-127F-9C775AD1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B28024-FFB0-4C27-5708-238E8DF8A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20107-BCFD-E39D-CA9A-D34531BB5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B2194-1A1B-2187-2FD4-7ABE8B67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47AA2-C2BB-5F8D-1CCA-1AB053B8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DD95A-AE4B-BC22-1A53-070C6537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24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A2D74E-90B9-AA7A-32EE-152A68A3F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094A1-629B-78B0-287A-B67F30CB5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72891-7733-7C72-0D1B-9AFE4648E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4C7639-7CD4-46CA-AEA6-0A8AB853912D}" type="datetimeFigureOut">
              <a:rPr lang="en-CA" smtClean="0"/>
              <a:t>2024-03-04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95D51-7ECF-5B00-8CD5-018767427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722E1-E877-BD98-97BC-1CCB7AF46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B75DB6-8113-4EDF-9DBE-05344C073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976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C417-708A-9B54-3C6C-D2E68FD5A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Break-out Facilitator</a:t>
            </a:r>
            <a:br>
              <a:rPr lang="en-CA" dirty="0"/>
            </a:br>
            <a:r>
              <a:rPr lang="en-CA" sz="4000" dirty="0"/>
              <a:t>In Person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FB90F-87EE-C94F-5AEA-131C8149C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331" y="3602038"/>
            <a:ext cx="10926501" cy="1259329"/>
          </a:xfrm>
        </p:spPr>
        <p:txBody>
          <a:bodyPr/>
          <a:lstStyle/>
          <a:p>
            <a:r>
              <a:rPr lang="en-CA" sz="3600" dirty="0"/>
              <a:t>Innovation Challenge Worksheet with Instructions</a:t>
            </a:r>
          </a:p>
          <a:p>
            <a:r>
              <a:rPr lang="en-CA" dirty="0"/>
              <a:t>ENGLISH/FRENCH</a:t>
            </a:r>
          </a:p>
        </p:txBody>
      </p:sp>
    </p:spTree>
    <p:extLst>
      <p:ext uri="{BB962C8B-B14F-4D97-AF65-F5344CB8AC3E}">
        <p14:creationId xmlns:p14="http://schemas.microsoft.com/office/powerpoint/2010/main" val="37242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27324" y="128773"/>
            <a:ext cx="8727309" cy="7025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INCLUSION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9154828" y="683570"/>
            <a:ext cx="2785051" cy="63466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Write in the topic the group has selected to explore (in the gold banner in the top left corner of the worksheet (Assign a recorder)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Now take time to discuss the topic so that everyone has shared what it means to them, their observations or lived experiences and/or why it is important to promote INCLUSION.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Consider potential myths or biases impacting your topic and place an X  in the check boxes that apply.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Next, begin to brainstorm and discuss potential systemic or structural responses to support your topic. Draw together similar or related items to arrive at a descriptive title for your response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Capture a summary of your group's innovative structural or systemic solution with supporting bullet points under your title.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Finally, in the (first-things-first) section, note important steps or factors that your group suggests will help to promote an intersectional approach and successful implementation.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408414" y="671286"/>
            <a:ext cx="4165127" cy="4082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en-US" sz="2454" dirty="0">
                <a:solidFill>
                  <a:srgbClr val="000000"/>
                </a:solidFill>
                <a:latin typeface="Open Sans"/>
              </a:rPr>
              <a:t>(In-Person Table Discussion) 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9154828" y="145353"/>
            <a:ext cx="2597727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182" dirty="0">
                <a:solidFill>
                  <a:srgbClr val="000000"/>
                </a:solidFill>
                <a:latin typeface="Open Sans"/>
              </a:rPr>
              <a:t>Instructions       </a:t>
            </a:r>
            <a:r>
              <a:rPr lang="en-US" sz="1364" dirty="0">
                <a:solidFill>
                  <a:srgbClr val="000000"/>
                </a:solidFill>
                <a:latin typeface="Open Sans"/>
              </a:rPr>
              <a:t>                </a:t>
            </a:r>
            <a:r>
              <a:rPr lang="en-US" sz="1364" dirty="0">
                <a:solidFill>
                  <a:srgbClr val="000000"/>
                </a:solidFill>
                <a:latin typeface="Open Sans Light"/>
              </a:rPr>
              <a:t>  </a:t>
            </a:r>
            <a:r>
              <a:rPr lang="en-US" sz="1091" dirty="0">
                <a:solidFill>
                  <a:srgbClr val="000000"/>
                </a:solidFill>
                <a:latin typeface="Open Sans Light"/>
              </a:rPr>
              <a:t>(Designate Group Recorder)</a:t>
            </a:r>
            <a:endParaRPr lang="en-US" sz="2045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5D38FD7-C30F-0E73-D97D-A2F3EA785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23" y="1079539"/>
            <a:ext cx="8727310" cy="566222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15748" y="76819"/>
            <a:ext cx="8681012" cy="7225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>
                <a:solidFill>
                  <a:srgbClr val="000000"/>
                </a:solidFill>
                <a:latin typeface="Montserrat Classic Bold"/>
              </a:rPr>
              <a:t>DIVERSITY</a:t>
            </a:r>
            <a:endParaRPr lang="en-US" sz="4295" dirty="0">
              <a:solidFill>
                <a:srgbClr val="000000"/>
              </a:solidFill>
              <a:latin typeface="Montserrat Classic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373689" y="666599"/>
            <a:ext cx="4165127" cy="4082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en-US" sz="2454" dirty="0">
                <a:solidFill>
                  <a:srgbClr val="000000"/>
                </a:solidFill>
                <a:latin typeface="Open Sans"/>
              </a:rPr>
              <a:t>(In-Person Table Discussion)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9020106" y="1010641"/>
            <a:ext cx="2959691" cy="5731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Write in the topic the group has selected to explore (in the gold banner in the top left corner of the worksheet)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Now take time to discuss the topic so that everyone has shared what it means to them, their observations or lived experiences and/or why it is important to promote DIVERSITY.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Consider potential myths or biases impacting your topic and place an X  in the check boxes that apply.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Next, begin to brainstorm and discuss potential systemic or structural responses to support your topic. Draw together similar or related items to arrive at a descriptive title for your response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Capture a summary of your group's innovative structural or systemic solution with supporting bullet points under your title.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Finally, in the (first-things-first) section, note important steps or factors that your group suggests will help to promote an intersectional approach and successful implementation.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9201087" y="402079"/>
            <a:ext cx="2597727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182" dirty="0">
                <a:solidFill>
                  <a:srgbClr val="000000"/>
                </a:solidFill>
                <a:latin typeface="Open Sans"/>
              </a:rPr>
              <a:t>Instructions       </a:t>
            </a:r>
            <a:r>
              <a:rPr lang="en-US" sz="1364" dirty="0">
                <a:solidFill>
                  <a:srgbClr val="000000"/>
                </a:solidFill>
                <a:latin typeface="Open Sans"/>
              </a:rPr>
              <a:t>                </a:t>
            </a:r>
            <a:r>
              <a:rPr lang="en-US" sz="1364" dirty="0">
                <a:solidFill>
                  <a:srgbClr val="000000"/>
                </a:solidFill>
                <a:latin typeface="Open Sans Light"/>
              </a:rPr>
              <a:t>  </a:t>
            </a:r>
            <a:r>
              <a:rPr lang="en-US" sz="1091" dirty="0">
                <a:solidFill>
                  <a:srgbClr val="000000"/>
                </a:solidFill>
                <a:latin typeface="Open Sans Light"/>
              </a:rPr>
              <a:t>(Designate Group Recorder)</a:t>
            </a:r>
            <a:endParaRPr lang="en-US" sz="2045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6CDFB9-E0A9-68DA-F396-0511839BF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47" y="1109577"/>
            <a:ext cx="8681012" cy="563218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6771" y="124050"/>
            <a:ext cx="8612704" cy="7025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EQUITY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514357" y="729168"/>
            <a:ext cx="4165127" cy="4082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en-US" sz="2454" dirty="0">
                <a:solidFill>
                  <a:srgbClr val="000000"/>
                </a:solidFill>
                <a:latin typeface="Open Sans"/>
              </a:rPr>
              <a:t>(In-Person Table Discussion)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8934540" y="1074925"/>
            <a:ext cx="2952661" cy="57311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Write in the topic the group has selected to explore (in the gold banner in the top left corner of the worksheet)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Now take time to discuss the topic so that everyone has shared what it means to them, their observations or lived experiences and/or why it is important to promote EQUITY.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Consider potential myths or biases impacting your topic and place an X  in the check boxes that apply.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Next, begin to brainstorm and discuss potential systemic or structural responses to support your topic. Draw together similar or related items to arrive at a descriptive title for your response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Capture a summary of your group's innovative structural or systemic solution with supporting bullet points under your title.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Finally, in the (first-things-first) section, note important steps or factors that your group suggests will help to promote an intersectional approach and successful implementation.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8934540" y="473128"/>
            <a:ext cx="2813764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182" dirty="0">
                <a:solidFill>
                  <a:srgbClr val="000000"/>
                </a:solidFill>
                <a:latin typeface="Open Sans"/>
              </a:rPr>
              <a:t>Instructions       </a:t>
            </a:r>
            <a:r>
              <a:rPr lang="en-US" sz="1364" dirty="0">
                <a:solidFill>
                  <a:srgbClr val="000000"/>
                </a:solidFill>
                <a:latin typeface="Open Sans"/>
              </a:rPr>
              <a:t>                </a:t>
            </a:r>
            <a:r>
              <a:rPr lang="en-US" sz="1364" dirty="0">
                <a:solidFill>
                  <a:srgbClr val="000000"/>
                </a:solidFill>
                <a:latin typeface="Open Sans Light"/>
              </a:rPr>
              <a:t>  </a:t>
            </a:r>
            <a:r>
              <a:rPr lang="en-US" sz="1091" dirty="0">
                <a:solidFill>
                  <a:srgbClr val="000000"/>
                </a:solidFill>
                <a:latin typeface="Open Sans Light"/>
              </a:rPr>
              <a:t>(Designate Group Recorder)</a:t>
            </a:r>
            <a:endParaRPr lang="en-US" sz="2045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5EB8CA-9693-9DAD-4634-40A474953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71" y="1218179"/>
            <a:ext cx="8612704" cy="558786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81024" y="32414"/>
            <a:ext cx="8889356" cy="7025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ACCESSIBILITY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443138" y="630436"/>
            <a:ext cx="4165127" cy="4082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en-US" sz="2454" dirty="0">
                <a:solidFill>
                  <a:srgbClr val="000000"/>
                </a:solidFill>
                <a:latin typeface="Open Sans"/>
              </a:rPr>
              <a:t>(In-Person Table Discussion)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9189182" y="734914"/>
            <a:ext cx="2755891" cy="63466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Write  in the topic the group has selected to explore (in the gold banner in the top left corner of the worksheet)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Now take time to discuss the topic so that everyone has shared what it means to them, their observations or lived experiences and/or why it is important to promote ACCESS.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Consider potential myths or biases impacting your topic and place an X  in the check boxes that apply.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Next, begin to brainstorm and discuss potential systemic or structural responses to support your topic. Draw together similar or related items to arrive at a descriptive title for your response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Capture a summary of your group's innovative structural or systemic solution with supporting bullet points under your title.</a:t>
            </a:r>
          </a:p>
          <a:p>
            <a:pPr>
              <a:lnSpc>
                <a:spcPts val="1575"/>
              </a:lnSpc>
            </a:pPr>
            <a:endParaRPr sz="1227" dirty="0"/>
          </a:p>
          <a:p>
            <a:pPr>
              <a:lnSpc>
                <a:spcPts val="1575"/>
              </a:lnSpc>
            </a:pPr>
            <a:r>
              <a:rPr lang="en-US" sz="1125" dirty="0">
                <a:solidFill>
                  <a:srgbClr val="000000"/>
                </a:solidFill>
                <a:latin typeface="Open Sans Light"/>
              </a:rPr>
              <a:t>Finally, in the (first-things-first) section, note important steps or factors that your group suggests will help to promote an intersectional approach and successful implementation.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9189182" y="178204"/>
            <a:ext cx="2597727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182" dirty="0">
                <a:solidFill>
                  <a:srgbClr val="000000"/>
                </a:solidFill>
                <a:latin typeface="Open Sans"/>
              </a:rPr>
              <a:t>Instructions       </a:t>
            </a:r>
            <a:r>
              <a:rPr lang="en-US" sz="1364" dirty="0">
                <a:solidFill>
                  <a:srgbClr val="000000"/>
                </a:solidFill>
                <a:latin typeface="Open Sans"/>
              </a:rPr>
              <a:t>                </a:t>
            </a:r>
            <a:r>
              <a:rPr lang="en-US" sz="1364" dirty="0">
                <a:solidFill>
                  <a:srgbClr val="000000"/>
                </a:solidFill>
                <a:latin typeface="Open Sans Light"/>
              </a:rPr>
              <a:t>  </a:t>
            </a:r>
            <a:r>
              <a:rPr lang="en-US" sz="1091" dirty="0">
                <a:solidFill>
                  <a:srgbClr val="000000"/>
                </a:solidFill>
                <a:latin typeface="Open Sans Light"/>
              </a:rPr>
              <a:t>(Designate Group Recorder)</a:t>
            </a:r>
            <a:endParaRPr lang="en-US" sz="2045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2AECD5-B6E8-4D18-9410-B20D0B37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27" y="1108521"/>
            <a:ext cx="8723453" cy="565972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85196" y="211718"/>
            <a:ext cx="8525790" cy="7025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INCLUSION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9051574" y="1206960"/>
            <a:ext cx="2743028" cy="55021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Écrivez dans le sujet que le groupe a choisi d'explorer (dans la bannière dorée dans le coin supérieur gauche de la feuille de travail (Attribuer un enregistreur)  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Discutez du sujet en permettant à chaque personne de dire ce qu’il signifie pour elle, de faire part de ses observations ou de son vécu ou de dire pourquoi il est important pour favoriser L’INCLUSION 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Voyez quels mythes ou préjugés pourraient toucher votre sujet, puis entrez les numéros de ceux que l’équipe a choisis.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Ensuite, commencez votre remue-méninges et discutez de possibles réponses structurelles ou systémiques qui appuieraient votre sujet. Assemblez des éléments similaires ou connexes pour donner un titre descriptif à votre réponse.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Dans l’espace prévu à cette fin, résumez l’innovation structurelle ou systémique de votre équipe et dressez-y la liste de vos arguments.</a:t>
            </a:r>
          </a:p>
          <a:p>
            <a:pPr>
              <a:lnSpc>
                <a:spcPts val="1002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Sous « Priorité aux priorités », notez les mesures ou les facteurs d’importance qui, selon votre équipe, favoriseraient une approche intersectionnelle et une mise en œuvre fructueuse.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8994338" y="546592"/>
            <a:ext cx="2857500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045" dirty="0">
                <a:solidFill>
                  <a:srgbClr val="000000"/>
                </a:solidFill>
                <a:latin typeface="Open Sans"/>
              </a:rPr>
              <a:t>Instructions</a:t>
            </a:r>
            <a:endParaRPr lang="en-US" sz="109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ts val="1705"/>
              </a:lnSpc>
            </a:pPr>
            <a:r>
              <a:rPr lang="en-US" sz="1091" b="1" dirty="0">
                <a:solidFill>
                  <a:srgbClr val="000000"/>
                </a:solidFill>
                <a:latin typeface="Open Sans Light"/>
              </a:rPr>
              <a:t>Désignez quelqu’un pour prendre des notes</a:t>
            </a:r>
            <a:endParaRPr lang="en-US" sz="955" b="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1620456" y="757772"/>
            <a:ext cx="5566589" cy="4128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fr-FR" sz="2454" dirty="0"/>
              <a:t>(Discussion en table en personne)</a:t>
            </a:r>
            <a:endParaRPr lang="en-US" sz="2454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EDB2A5-8576-F809-8554-AA5A6F5F6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95" y="1206960"/>
            <a:ext cx="8479490" cy="552152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7322" y="148251"/>
            <a:ext cx="8583663" cy="7025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DIVERSITÉ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9142094" y="1205210"/>
            <a:ext cx="2745106" cy="55021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Écrivez dans le sujet que le groupe a choisi d'explorer (dans la bannière dorée dans le coin supérieur gauche de la feuille de travail (Attribuer un enregistreur)  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Discutez du sujet en permettant à chaque personne de dire ce qu’il signifie pour elle, de faire part de ses observations ou de son vécu ou de dire pourquoi il est important pour favoriser LA DIVERSITÉ 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Voyez quels mythes ou préjugés pourraient toucher votre sujet, puis entrez les numéros de ceux que l’équipe a choisis.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Ensuite, commencez votre remue-méninges et discutez de possibles réponses structurelles ou systémiques qui appuieraient votre sujet. Assemblez des éléments similaires ou connexes pour donner un titre descriptif à votre réponse.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Dans l’espace prévu à cette fin, résumez l’innovation structurelle ou systémique de votre équipe et dressez-y la liste de vos arguments.</a:t>
            </a:r>
          </a:p>
          <a:p>
            <a:pPr>
              <a:lnSpc>
                <a:spcPts val="1002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Sous « Priorité aux priorités », notez les mesures ou les facteurs d’importance qui, selon votre équipe, favoriseraient une approche intersectionnelle et une mise en œuvre fructueuse.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9085897" y="499501"/>
            <a:ext cx="2857500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045" dirty="0">
                <a:solidFill>
                  <a:srgbClr val="000000"/>
                </a:solidFill>
                <a:latin typeface="Open Sans"/>
              </a:rPr>
              <a:t>Instructions</a:t>
            </a:r>
            <a:endParaRPr lang="en-US" sz="109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ts val="1705"/>
              </a:lnSpc>
            </a:pPr>
            <a:r>
              <a:rPr lang="en-US" sz="1091" b="1" dirty="0">
                <a:solidFill>
                  <a:srgbClr val="000000"/>
                </a:solidFill>
                <a:latin typeface="Open Sans Light"/>
              </a:rPr>
              <a:t>Désignez quelqu’un pour prendre des notes</a:t>
            </a:r>
            <a:endParaRPr lang="en-US" sz="955" b="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2081198" y="699591"/>
            <a:ext cx="4675909" cy="4128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fr-FR" sz="2454" dirty="0"/>
              <a:t>(Discussion en table en personne)</a:t>
            </a:r>
            <a:endParaRPr lang="en-US" sz="2454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0C193-E564-94BE-D75F-C267B0883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22" y="1112461"/>
            <a:ext cx="8630428" cy="56198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873120" y="148251"/>
            <a:ext cx="7837865" cy="702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ÉQUITÉ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9107369" y="1207602"/>
            <a:ext cx="2829988" cy="55021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Écrivez dans le sujet que le groupe a choisi d'explorer (dans la bannière dorée dans le coin supérieur gauche de la feuille de travail (Attribuer un enregistreur)  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Discutez du sujet en permettant à chaque personne de dire ce qu’il signifie pour elle, de faire part de ses observations ou de son vécu ou de dire pourquoi il est important pour favoriser L’ÉQUITÉ.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Voyez quels mythes ou préjugés pourraient toucher votre sujet, puis entrez les numéros de ceux que l’équipe a choisis.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Ensuite, commencez votre remue-méninges et discutez de possibles réponses structurelles ou systémiques qui appuieraient votre sujet. Assemblez des éléments similaires ou connexes pour donner un titre descriptif à votre réponse.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Dans l’espace prévu à cette fin, résumez l’innovation structurelle ou systémique de votre équipe et dressez-y la liste de vos arguments.</a:t>
            </a:r>
          </a:p>
          <a:p>
            <a:pPr>
              <a:lnSpc>
                <a:spcPts val="1002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Sous « Priorité aux priorités », notez les mesures ou les facteurs d’importance qui, selon votre équipe, favoriseraient une approche intersectionnelle et une mise en œuvre fructueuse.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9079857" y="499501"/>
            <a:ext cx="2857500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045" dirty="0">
                <a:solidFill>
                  <a:srgbClr val="000000"/>
                </a:solidFill>
                <a:latin typeface="Open Sans"/>
              </a:rPr>
              <a:t>Instructions</a:t>
            </a:r>
            <a:endParaRPr lang="en-US" sz="109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ts val="1705"/>
              </a:lnSpc>
            </a:pPr>
            <a:r>
              <a:rPr lang="en-US" sz="1091" b="1" dirty="0">
                <a:solidFill>
                  <a:srgbClr val="000000"/>
                </a:solidFill>
                <a:latin typeface="Open Sans Light"/>
              </a:rPr>
              <a:t>Désignez quelqu’un pour prendre des notes</a:t>
            </a:r>
            <a:endParaRPr lang="en-US" sz="955" b="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2511136" y="723047"/>
            <a:ext cx="4675909" cy="4128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fr-FR" sz="2454" dirty="0"/>
              <a:t>(Discussion en table en personne)</a:t>
            </a:r>
            <a:endParaRPr lang="en-US" sz="2454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E16E26-B02E-CB1F-7857-1698F6EDC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97" y="1097775"/>
            <a:ext cx="8618388" cy="56119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04173" y="125808"/>
            <a:ext cx="8582284" cy="7025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013"/>
              </a:lnSpc>
            </a:pPr>
            <a:r>
              <a:rPr lang="en-US" sz="4295" dirty="0">
                <a:solidFill>
                  <a:srgbClr val="000000"/>
                </a:solidFill>
                <a:latin typeface="Montserrat Classic Bold"/>
              </a:rPr>
              <a:t>ACCESSIBILITÉ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1874758" y="766830"/>
            <a:ext cx="4815409" cy="4128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436"/>
              </a:lnSpc>
            </a:pPr>
            <a:r>
              <a:rPr lang="fr-FR" sz="2454" dirty="0"/>
              <a:t>(Discussion en table en personne)</a:t>
            </a:r>
            <a:endParaRPr lang="en-US" sz="2454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D242BA-BFC5-3B55-F4ED-7BAB46C10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1154539"/>
            <a:ext cx="8582284" cy="5588464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36D5107D-A75B-3D0D-6454-A02685C6F560}"/>
              </a:ext>
            </a:extLst>
          </p:cNvPr>
          <p:cNvSpPr txBox="1"/>
          <p:nvPr/>
        </p:nvSpPr>
        <p:spPr>
          <a:xfrm>
            <a:off x="9201874" y="913636"/>
            <a:ext cx="2635324" cy="60407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Écrivez dans le sujet que le groupe a choisi d'explorer (dans la bannière dorée dans le coin supérieur gauche de la feuille de travail (Attribuer un enregistreur)  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Discutez du sujet en permettant à chaque personne de dire ce qu’il signifie pour elle, de faire part de ses observations ou de son vécu ou de dire pourquoi il est important pour favoriser L’</a:t>
            </a:r>
            <a:r>
              <a:rPr lang="en-US" sz="1000" dirty="0">
                <a:solidFill>
                  <a:srgbClr val="000000"/>
                </a:solidFill>
                <a:latin typeface="Montserrat Classic Bold"/>
              </a:rPr>
              <a:t>ACCESSIBILITÉ</a:t>
            </a:r>
            <a:r>
              <a:rPr lang="en-US" sz="989" dirty="0">
                <a:solidFill>
                  <a:srgbClr val="000000"/>
                </a:solidFill>
                <a:latin typeface="Open Sans Light"/>
              </a:rPr>
              <a:t>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Voyez quels mythes ou préjugés pourraient toucher votre sujet, puis entrez les numéros de ceux que l’équipe a choisis.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Ensuite, commencez votre remue-méninges et discutez de possibles réponses structurelles ou systémiques qui appuieraient votre sujet. Assemblez des éléments similaires ou connexes pour donner un titre descriptif à votre réponse.</a:t>
            </a:r>
          </a:p>
          <a:p>
            <a:pPr>
              <a:lnSpc>
                <a:spcPts val="1384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Dans l’espace prévu à cette fin, résumez l’innovation structurelle ou systémique de votre équipe et dressez-y la liste de vos arguments.</a:t>
            </a:r>
          </a:p>
          <a:p>
            <a:pPr>
              <a:lnSpc>
                <a:spcPts val="1002"/>
              </a:lnSpc>
            </a:pPr>
            <a:endParaRPr sz="1227" dirty="0"/>
          </a:p>
          <a:p>
            <a:pPr>
              <a:lnSpc>
                <a:spcPts val="1384"/>
              </a:lnSpc>
            </a:pPr>
            <a:r>
              <a:rPr lang="en-US" sz="989" dirty="0">
                <a:solidFill>
                  <a:srgbClr val="000000"/>
                </a:solidFill>
                <a:latin typeface="Open Sans Light"/>
              </a:rPr>
              <a:t>Sous « Priorité aux priorités », notez les mesures ou les facteurs d’importance qui, selon votre équipe, favoriseraient une approche intersectionnelle et une mise en œuvre fructueuse.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2B6BCD8A-A098-DB5A-F345-86861EDBB61B}"/>
              </a:ext>
            </a:extLst>
          </p:cNvPr>
          <p:cNvSpPr txBox="1"/>
          <p:nvPr/>
        </p:nvSpPr>
        <p:spPr>
          <a:xfrm>
            <a:off x="9090786" y="349215"/>
            <a:ext cx="2857500" cy="4176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5"/>
              </a:lnSpc>
            </a:pPr>
            <a:r>
              <a:rPr lang="en-US" sz="2045" dirty="0">
                <a:solidFill>
                  <a:srgbClr val="000000"/>
                </a:solidFill>
                <a:latin typeface="Open Sans"/>
              </a:rPr>
              <a:t>Instructions</a:t>
            </a:r>
            <a:endParaRPr lang="en-US" sz="109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ts val="1705"/>
              </a:lnSpc>
            </a:pPr>
            <a:r>
              <a:rPr lang="en-US" sz="1091" b="1" dirty="0">
                <a:solidFill>
                  <a:srgbClr val="000000"/>
                </a:solidFill>
                <a:latin typeface="Open Sans Light"/>
              </a:rPr>
              <a:t>Désignez quelqu’un pour prendre des notes</a:t>
            </a:r>
            <a:endParaRPr lang="en-US" sz="955" b="1" dirty="0">
              <a:solidFill>
                <a:srgbClr val="000000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86167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1476</Words>
  <Application>Microsoft Office PowerPoint</Application>
  <PresentationFormat>Widescreen</PresentationFormat>
  <Paragraphs>125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Montserrat Classic Bold</vt:lpstr>
      <vt:lpstr>Open Sans</vt:lpstr>
      <vt:lpstr>Open Sans Light</vt:lpstr>
      <vt:lpstr>Office Theme</vt:lpstr>
      <vt:lpstr>Break-out Facilitator In Person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&amp; Mike Crook</dc:creator>
  <cp:lastModifiedBy>Sheila &amp; Mike Crook</cp:lastModifiedBy>
  <cp:revision>4</cp:revision>
  <dcterms:created xsi:type="dcterms:W3CDTF">2024-03-02T02:08:09Z</dcterms:created>
  <dcterms:modified xsi:type="dcterms:W3CDTF">2024-03-05T00:08:52Z</dcterms:modified>
</cp:coreProperties>
</file>