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36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11ED4-A17A-4473-82B2-FBB4C7518C25}" type="datetimeFigureOut">
              <a:rPr lang="en-CA" smtClean="0"/>
              <a:t>2023-09-29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84248-AE56-4662-811B-F1209FC2D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99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16E882-17E7-478F-9CF1-E4881C076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82" y="1452563"/>
            <a:ext cx="6096000" cy="10022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765" y="2649682"/>
            <a:ext cx="5020235" cy="1194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3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5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6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8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70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82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93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0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0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99529" y="187254"/>
            <a:ext cx="1613647" cy="3989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588" y="187254"/>
            <a:ext cx="4721412" cy="3989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1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520" y="3004705"/>
            <a:ext cx="6096000" cy="928688"/>
          </a:xfrm>
        </p:spPr>
        <p:txBody>
          <a:bodyPr anchor="t"/>
          <a:lstStyle>
            <a:lvl1pPr algn="l">
              <a:defRPr sz="272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520" y="1981850"/>
            <a:ext cx="6096000" cy="1022855"/>
          </a:xfrm>
        </p:spPr>
        <p:txBody>
          <a:bodyPr anchor="b"/>
          <a:lstStyle>
            <a:lvl1pPr marL="0" indent="0">
              <a:buNone/>
              <a:defRPr sz="1364">
                <a:solidFill>
                  <a:schemeClr val="tx1">
                    <a:tint val="75000"/>
                  </a:schemeClr>
                </a:solidFill>
              </a:defRPr>
            </a:lvl1pPr>
            <a:lvl2pPr marL="311719" indent="0">
              <a:buNone/>
              <a:defRPr sz="1227">
                <a:solidFill>
                  <a:schemeClr val="tx1">
                    <a:tint val="75000"/>
                  </a:schemeClr>
                </a:solidFill>
              </a:defRPr>
            </a:lvl2pPr>
            <a:lvl3pPr marL="623438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3pPr>
            <a:lvl4pPr marL="935157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4pPr>
            <a:lvl5pPr marL="1246876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5pPr>
            <a:lvl6pPr marL="1558595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6pPr>
            <a:lvl7pPr marL="1870314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7pPr>
            <a:lvl8pPr marL="2182033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8pPr>
            <a:lvl9pPr marL="2493752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588" y="1091046"/>
            <a:ext cx="3167529" cy="3085884"/>
          </a:xfrm>
        </p:spPr>
        <p:txBody>
          <a:bodyPr/>
          <a:lstStyle>
            <a:lvl1pPr>
              <a:defRPr sz="1909"/>
            </a:lvl1pPr>
            <a:lvl2pPr>
              <a:defRPr sz="1636"/>
            </a:lvl2pPr>
            <a:lvl3pPr>
              <a:defRPr sz="1364"/>
            </a:lvl3pPr>
            <a:lvl4pPr>
              <a:defRPr sz="1227"/>
            </a:lvl4pPr>
            <a:lvl5pPr>
              <a:defRPr sz="1227"/>
            </a:lvl5pPr>
            <a:lvl6pPr>
              <a:defRPr sz="1227"/>
            </a:lvl6pPr>
            <a:lvl7pPr>
              <a:defRPr sz="1227"/>
            </a:lvl7pPr>
            <a:lvl8pPr>
              <a:defRPr sz="1227"/>
            </a:lvl8pPr>
            <a:lvl9pPr>
              <a:defRPr sz="12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647" y="1091046"/>
            <a:ext cx="3167529" cy="3085884"/>
          </a:xfrm>
        </p:spPr>
        <p:txBody>
          <a:bodyPr/>
          <a:lstStyle>
            <a:lvl1pPr>
              <a:defRPr sz="1909"/>
            </a:lvl1pPr>
            <a:lvl2pPr>
              <a:defRPr sz="1636"/>
            </a:lvl2pPr>
            <a:lvl3pPr>
              <a:defRPr sz="1364"/>
            </a:lvl3pPr>
            <a:lvl4pPr>
              <a:defRPr sz="1227"/>
            </a:lvl4pPr>
            <a:lvl5pPr>
              <a:defRPr sz="1227"/>
            </a:lvl5pPr>
            <a:lvl6pPr>
              <a:defRPr sz="1227"/>
            </a:lvl6pPr>
            <a:lvl7pPr>
              <a:defRPr sz="1227"/>
            </a:lvl7pPr>
            <a:lvl8pPr>
              <a:defRPr sz="1227"/>
            </a:lvl8pPr>
            <a:lvl9pPr>
              <a:defRPr sz="12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2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588" y="1046668"/>
            <a:ext cx="3168775" cy="436201"/>
          </a:xfrm>
        </p:spPr>
        <p:txBody>
          <a:bodyPr anchor="b"/>
          <a:lstStyle>
            <a:lvl1pPr marL="0" indent="0">
              <a:buNone/>
              <a:defRPr sz="1636" b="1"/>
            </a:lvl1pPr>
            <a:lvl2pPr marL="311719" indent="0">
              <a:buNone/>
              <a:defRPr sz="1364" b="1"/>
            </a:lvl2pPr>
            <a:lvl3pPr marL="623438" indent="0">
              <a:buNone/>
              <a:defRPr sz="1227" b="1"/>
            </a:lvl3pPr>
            <a:lvl4pPr marL="935157" indent="0">
              <a:buNone/>
              <a:defRPr sz="1091" b="1"/>
            </a:lvl4pPr>
            <a:lvl5pPr marL="1246876" indent="0">
              <a:buNone/>
              <a:defRPr sz="1091" b="1"/>
            </a:lvl5pPr>
            <a:lvl6pPr marL="1558595" indent="0">
              <a:buNone/>
              <a:defRPr sz="1091" b="1"/>
            </a:lvl6pPr>
            <a:lvl7pPr marL="1870314" indent="0">
              <a:buNone/>
              <a:defRPr sz="1091" b="1"/>
            </a:lvl7pPr>
            <a:lvl8pPr marL="2182033" indent="0">
              <a:buNone/>
              <a:defRPr sz="1091" b="1"/>
            </a:lvl8pPr>
            <a:lvl9pPr marL="2493752" indent="0">
              <a:buNone/>
              <a:defRPr sz="10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588" y="1482869"/>
            <a:ext cx="3168775" cy="2694060"/>
          </a:xfrm>
        </p:spPr>
        <p:txBody>
          <a:bodyPr/>
          <a:lstStyle>
            <a:lvl1pPr>
              <a:defRPr sz="1636"/>
            </a:lvl1pPr>
            <a:lvl2pPr>
              <a:defRPr sz="1364"/>
            </a:lvl2pPr>
            <a:lvl3pPr>
              <a:defRPr sz="1227"/>
            </a:lvl3pPr>
            <a:lvl4pPr>
              <a:defRPr sz="1091"/>
            </a:lvl4pPr>
            <a:lvl5pPr>
              <a:defRPr sz="1091"/>
            </a:lvl5pPr>
            <a:lvl6pPr>
              <a:defRPr sz="1091"/>
            </a:lvl6pPr>
            <a:lvl7pPr>
              <a:defRPr sz="1091"/>
            </a:lvl7pPr>
            <a:lvl8pPr>
              <a:defRPr sz="1091"/>
            </a:lvl8pPr>
            <a:lvl9pPr>
              <a:defRPr sz="10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3157" y="1046668"/>
            <a:ext cx="3170020" cy="436201"/>
          </a:xfrm>
        </p:spPr>
        <p:txBody>
          <a:bodyPr anchor="b"/>
          <a:lstStyle>
            <a:lvl1pPr marL="0" indent="0">
              <a:buNone/>
              <a:defRPr sz="1636" b="1"/>
            </a:lvl1pPr>
            <a:lvl2pPr marL="311719" indent="0">
              <a:buNone/>
              <a:defRPr sz="1364" b="1"/>
            </a:lvl2pPr>
            <a:lvl3pPr marL="623438" indent="0">
              <a:buNone/>
              <a:defRPr sz="1227" b="1"/>
            </a:lvl3pPr>
            <a:lvl4pPr marL="935157" indent="0">
              <a:buNone/>
              <a:defRPr sz="1091" b="1"/>
            </a:lvl4pPr>
            <a:lvl5pPr marL="1246876" indent="0">
              <a:buNone/>
              <a:defRPr sz="1091" b="1"/>
            </a:lvl5pPr>
            <a:lvl6pPr marL="1558595" indent="0">
              <a:buNone/>
              <a:defRPr sz="1091" b="1"/>
            </a:lvl6pPr>
            <a:lvl7pPr marL="1870314" indent="0">
              <a:buNone/>
              <a:defRPr sz="1091" b="1"/>
            </a:lvl7pPr>
            <a:lvl8pPr marL="2182033" indent="0">
              <a:buNone/>
              <a:defRPr sz="1091" b="1"/>
            </a:lvl8pPr>
            <a:lvl9pPr marL="2493752" indent="0">
              <a:buNone/>
              <a:defRPr sz="10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3157" y="1482869"/>
            <a:ext cx="3170020" cy="2694060"/>
          </a:xfrm>
        </p:spPr>
        <p:txBody>
          <a:bodyPr/>
          <a:lstStyle>
            <a:lvl1pPr>
              <a:defRPr sz="1636"/>
            </a:lvl1pPr>
            <a:lvl2pPr>
              <a:defRPr sz="1364"/>
            </a:lvl2pPr>
            <a:lvl3pPr>
              <a:defRPr sz="1227"/>
            </a:lvl3pPr>
            <a:lvl4pPr>
              <a:defRPr sz="1091"/>
            </a:lvl4pPr>
            <a:lvl5pPr>
              <a:defRPr sz="1091"/>
            </a:lvl5pPr>
            <a:lvl6pPr>
              <a:defRPr sz="1091"/>
            </a:lvl6pPr>
            <a:lvl7pPr>
              <a:defRPr sz="1091"/>
            </a:lvl7pPr>
            <a:lvl8pPr>
              <a:defRPr sz="1091"/>
            </a:lvl8pPr>
            <a:lvl9pPr>
              <a:defRPr sz="10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0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89" y="186170"/>
            <a:ext cx="2359461" cy="792307"/>
          </a:xfrm>
        </p:spPr>
        <p:txBody>
          <a:bodyPr anchor="b"/>
          <a:lstStyle>
            <a:lvl1pPr algn="l">
              <a:defRPr sz="136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3961" y="186171"/>
            <a:ext cx="4009216" cy="3990759"/>
          </a:xfrm>
        </p:spPr>
        <p:txBody>
          <a:bodyPr/>
          <a:lstStyle>
            <a:lvl1pPr>
              <a:defRPr sz="2182"/>
            </a:lvl1pPr>
            <a:lvl2pPr>
              <a:defRPr sz="1909"/>
            </a:lvl2pPr>
            <a:lvl3pPr>
              <a:defRPr sz="1636"/>
            </a:lvl3pPr>
            <a:lvl4pPr>
              <a:defRPr sz="1364"/>
            </a:lvl4pPr>
            <a:lvl5pPr>
              <a:defRPr sz="1364"/>
            </a:lvl5pPr>
            <a:lvl6pPr>
              <a:defRPr sz="1364"/>
            </a:lvl6pPr>
            <a:lvl7pPr>
              <a:defRPr sz="1364"/>
            </a:lvl7pPr>
            <a:lvl8pPr>
              <a:defRPr sz="1364"/>
            </a:lvl8pPr>
            <a:lvl9pPr>
              <a:defRPr sz="13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589" y="978478"/>
            <a:ext cx="2359461" cy="3198452"/>
          </a:xfrm>
        </p:spPr>
        <p:txBody>
          <a:bodyPr/>
          <a:lstStyle>
            <a:lvl1pPr marL="0" indent="0">
              <a:buNone/>
              <a:defRPr sz="955"/>
            </a:lvl1pPr>
            <a:lvl2pPr marL="311719" indent="0">
              <a:buNone/>
              <a:defRPr sz="818"/>
            </a:lvl2pPr>
            <a:lvl3pPr marL="623438" indent="0">
              <a:buNone/>
              <a:defRPr sz="682"/>
            </a:lvl3pPr>
            <a:lvl4pPr marL="935157" indent="0">
              <a:buNone/>
              <a:defRPr sz="614"/>
            </a:lvl4pPr>
            <a:lvl5pPr marL="1246876" indent="0">
              <a:buNone/>
              <a:defRPr sz="614"/>
            </a:lvl5pPr>
            <a:lvl6pPr marL="1558595" indent="0">
              <a:buNone/>
              <a:defRPr sz="614"/>
            </a:lvl6pPr>
            <a:lvl7pPr marL="1870314" indent="0">
              <a:buNone/>
              <a:defRPr sz="614"/>
            </a:lvl7pPr>
            <a:lvl8pPr marL="2182033" indent="0">
              <a:buNone/>
              <a:defRPr sz="614"/>
            </a:lvl8pPr>
            <a:lvl9pPr marL="2493752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6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716" y="3273137"/>
            <a:ext cx="4303059" cy="386412"/>
          </a:xfrm>
        </p:spPr>
        <p:txBody>
          <a:bodyPr anchor="b"/>
          <a:lstStyle>
            <a:lvl1pPr algn="l">
              <a:defRPr sz="136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5716" y="417801"/>
            <a:ext cx="4303059" cy="2805545"/>
          </a:xfrm>
        </p:spPr>
        <p:txBody>
          <a:bodyPr/>
          <a:lstStyle>
            <a:lvl1pPr marL="0" indent="0">
              <a:buNone/>
              <a:defRPr sz="2182"/>
            </a:lvl1pPr>
            <a:lvl2pPr marL="311719" indent="0">
              <a:buNone/>
              <a:defRPr sz="1909"/>
            </a:lvl2pPr>
            <a:lvl3pPr marL="623438" indent="0">
              <a:buNone/>
              <a:defRPr sz="1636"/>
            </a:lvl3pPr>
            <a:lvl4pPr marL="935157" indent="0">
              <a:buNone/>
              <a:defRPr sz="1364"/>
            </a:lvl4pPr>
            <a:lvl5pPr marL="1246876" indent="0">
              <a:buNone/>
              <a:defRPr sz="1364"/>
            </a:lvl5pPr>
            <a:lvl6pPr marL="1558595" indent="0">
              <a:buNone/>
              <a:defRPr sz="1364"/>
            </a:lvl6pPr>
            <a:lvl7pPr marL="1870314" indent="0">
              <a:buNone/>
              <a:defRPr sz="1364"/>
            </a:lvl7pPr>
            <a:lvl8pPr marL="2182033" indent="0">
              <a:buNone/>
              <a:defRPr sz="1364"/>
            </a:lvl8pPr>
            <a:lvl9pPr marL="2493752" indent="0">
              <a:buNone/>
              <a:defRPr sz="136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5716" y="3659548"/>
            <a:ext cx="4303059" cy="548770"/>
          </a:xfrm>
        </p:spPr>
        <p:txBody>
          <a:bodyPr/>
          <a:lstStyle>
            <a:lvl1pPr marL="0" indent="0">
              <a:buNone/>
              <a:defRPr sz="955"/>
            </a:lvl1pPr>
            <a:lvl2pPr marL="311719" indent="0">
              <a:buNone/>
              <a:defRPr sz="818"/>
            </a:lvl2pPr>
            <a:lvl3pPr marL="623438" indent="0">
              <a:buNone/>
              <a:defRPr sz="682"/>
            </a:lvl3pPr>
            <a:lvl4pPr marL="935157" indent="0">
              <a:buNone/>
              <a:defRPr sz="614"/>
            </a:lvl4pPr>
            <a:lvl5pPr marL="1246876" indent="0">
              <a:buNone/>
              <a:defRPr sz="614"/>
            </a:lvl5pPr>
            <a:lvl6pPr marL="1558595" indent="0">
              <a:buNone/>
              <a:defRPr sz="614"/>
            </a:lvl6pPr>
            <a:lvl7pPr marL="1870314" indent="0">
              <a:buNone/>
              <a:defRPr sz="614"/>
            </a:lvl7pPr>
            <a:lvl8pPr marL="2182033" indent="0">
              <a:buNone/>
              <a:defRPr sz="614"/>
            </a:lvl8pPr>
            <a:lvl9pPr marL="2493752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588" y="187253"/>
            <a:ext cx="6454588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588" y="1091046"/>
            <a:ext cx="6454588" cy="30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588" y="4333875"/>
            <a:ext cx="1673412" cy="2489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50353" y="4333875"/>
            <a:ext cx="2271059" cy="2489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39765" y="4333875"/>
            <a:ext cx="1673412" cy="2489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5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23438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789" indent="-233789" algn="l" defTabSz="623438" rtl="0" eaLnBrk="1" latinLnBrk="0" hangingPunct="1">
        <a:spcBef>
          <a:spcPct val="20000"/>
        </a:spcBef>
        <a:buFont typeface="Arial" pitchFamily="34" charset="0"/>
        <a:buChar char="•"/>
        <a:defRPr sz="2182" kern="1200">
          <a:solidFill>
            <a:schemeClr val="tx1"/>
          </a:solidFill>
          <a:latin typeface="+mn-lt"/>
          <a:ea typeface="+mn-ea"/>
          <a:cs typeface="+mn-cs"/>
        </a:defRPr>
      </a:lvl1pPr>
      <a:lvl2pPr marL="506543" indent="-194824" algn="l" defTabSz="623438" rtl="0" eaLnBrk="1" latinLnBrk="0" hangingPunct="1">
        <a:spcBef>
          <a:spcPct val="20000"/>
        </a:spcBef>
        <a:buFont typeface="Arial" pitchFamily="34" charset="0"/>
        <a:buChar char="–"/>
        <a:defRPr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779297" indent="-155859" algn="l" defTabSz="623438" rtl="0" eaLnBrk="1" latinLnBrk="0" hangingPunct="1">
        <a:spcBef>
          <a:spcPct val="20000"/>
        </a:spcBef>
        <a:buFont typeface="Arial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091016" indent="-155859" algn="l" defTabSz="623438" rtl="0" eaLnBrk="1" latinLnBrk="0" hangingPunct="1">
        <a:spcBef>
          <a:spcPct val="20000"/>
        </a:spcBef>
        <a:buFont typeface="Arial" pitchFamily="34" charset="0"/>
        <a:buChar char="–"/>
        <a:defRPr sz="1364" kern="1200">
          <a:solidFill>
            <a:schemeClr val="tx1"/>
          </a:solidFill>
          <a:latin typeface="+mn-lt"/>
          <a:ea typeface="+mn-ea"/>
          <a:cs typeface="+mn-cs"/>
        </a:defRPr>
      </a:lvl4pPr>
      <a:lvl5pPr marL="1402735" indent="-155859" algn="l" defTabSz="623438" rtl="0" eaLnBrk="1" latinLnBrk="0" hangingPunct="1">
        <a:spcBef>
          <a:spcPct val="20000"/>
        </a:spcBef>
        <a:buFont typeface="Arial" pitchFamily="34" charset="0"/>
        <a:buChar char="»"/>
        <a:defRPr sz="1364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4" indent="-155859" algn="l" defTabSz="623438" rtl="0" eaLnBrk="1" latinLnBrk="0" hangingPunct="1">
        <a:spcBef>
          <a:spcPct val="20000"/>
        </a:spcBef>
        <a:buFont typeface="Arial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6pPr>
      <a:lvl7pPr marL="2026173" indent="-155859" algn="l" defTabSz="623438" rtl="0" eaLnBrk="1" latinLnBrk="0" hangingPunct="1">
        <a:spcBef>
          <a:spcPct val="20000"/>
        </a:spcBef>
        <a:buFont typeface="Arial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7pPr>
      <a:lvl8pPr marL="2337892" indent="-155859" algn="l" defTabSz="623438" rtl="0" eaLnBrk="1" latinLnBrk="0" hangingPunct="1">
        <a:spcBef>
          <a:spcPct val="20000"/>
        </a:spcBef>
        <a:buFont typeface="Arial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8pPr>
      <a:lvl9pPr marL="2649611" indent="-155859" algn="l" defTabSz="623438" rtl="0" eaLnBrk="1" latinLnBrk="0" hangingPunct="1">
        <a:spcBef>
          <a:spcPct val="20000"/>
        </a:spcBef>
        <a:buFont typeface="Arial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9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8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7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6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95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14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33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52" algn="l" defTabSz="623438" rtl="0" eaLnBrk="1" latinLnBrk="0" hangingPunct="1">
        <a:defRPr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val 109"/>
          <p:cNvSpPr/>
          <p:nvPr/>
        </p:nvSpPr>
        <p:spPr>
          <a:xfrm>
            <a:off x="8485909" y="4364182"/>
            <a:ext cx="3636818" cy="3688773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-277905" y="2750678"/>
            <a:ext cx="5038754" cy="4446736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3861954" y="1870364"/>
            <a:ext cx="5195455" cy="4987636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20688597">
            <a:off x="1083992" y="1058291"/>
            <a:ext cx="1092938" cy="1149411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923765" y="206902"/>
            <a:ext cx="957797" cy="95779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20424214">
            <a:off x="3136227" y="2207269"/>
            <a:ext cx="710095" cy="711336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6875318" y="-1298863"/>
            <a:ext cx="5463192" cy="5463192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8E8A85">
                <a:alpha val="11765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13"/>
                </a:lnSpc>
                <a:spcBef>
                  <a:spcPct val="0"/>
                </a:spcBef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889337">
            <a:off x="5670302" y="780137"/>
            <a:ext cx="1396835" cy="1321557"/>
          </a:xfrm>
          <a:prstGeom prst="rect">
            <a:avLst/>
          </a:prstGeom>
        </p:spPr>
      </p:pic>
      <p:grpSp>
        <p:nvGrpSpPr>
          <p:cNvPr id="9" name="Group 15"/>
          <p:cNvGrpSpPr/>
          <p:nvPr/>
        </p:nvGrpSpPr>
        <p:grpSpPr>
          <a:xfrm>
            <a:off x="3570052" y="1369173"/>
            <a:ext cx="1467034" cy="1610748"/>
            <a:chOff x="0" y="0"/>
            <a:chExt cx="6060897" cy="598932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6060897" cy="5989320"/>
            </a:xfrm>
            <a:custGeom>
              <a:avLst/>
              <a:gdLst/>
              <a:ahLst/>
              <a:cxnLst/>
              <a:rect l="l" t="t" r="r" b="b"/>
              <a:pathLst>
                <a:path w="6060897" h="5989320">
                  <a:moveTo>
                    <a:pt x="5043627" y="0"/>
                  </a:moveTo>
                  <a:lnTo>
                    <a:pt x="1017270" y="0"/>
                  </a:lnTo>
                  <a:cubicBezTo>
                    <a:pt x="455930" y="0"/>
                    <a:pt x="0" y="455930"/>
                    <a:pt x="0" y="1017270"/>
                  </a:cubicBezTo>
                  <a:lnTo>
                    <a:pt x="0" y="3679190"/>
                  </a:lnTo>
                  <a:cubicBezTo>
                    <a:pt x="0" y="4240530"/>
                    <a:pt x="455930" y="4696460"/>
                    <a:pt x="1017270" y="4696460"/>
                  </a:cubicBezTo>
                  <a:lnTo>
                    <a:pt x="1800860" y="4696460"/>
                  </a:lnTo>
                  <a:lnTo>
                    <a:pt x="1800860" y="5989320"/>
                  </a:lnTo>
                  <a:lnTo>
                    <a:pt x="2532380" y="4696460"/>
                  </a:lnTo>
                  <a:lnTo>
                    <a:pt x="5043627" y="4696460"/>
                  </a:lnTo>
                  <a:cubicBezTo>
                    <a:pt x="5604967" y="4696460"/>
                    <a:pt x="6060897" y="4240530"/>
                    <a:pt x="6060897" y="3679190"/>
                  </a:cubicBezTo>
                  <a:lnTo>
                    <a:pt x="6060897" y="1017270"/>
                  </a:lnTo>
                  <a:cubicBezTo>
                    <a:pt x="6060897" y="455930"/>
                    <a:pt x="5606237" y="0"/>
                    <a:pt x="5043627" y="0"/>
                  </a:cubicBezTo>
                  <a:lnTo>
                    <a:pt x="5043627" y="0"/>
                  </a:lnTo>
                  <a:close/>
                </a:path>
              </a:pathLst>
            </a:custGeom>
            <a:solidFill>
              <a:srgbClr val="EB474F"/>
            </a:solidFill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17" name="Picture 17"/>
          <p:cNvPicPr>
            <a:picLocks noChangeAspect="1"/>
          </p:cNvPicPr>
          <p:nvPr/>
        </p:nvPicPr>
        <p:blipFill>
          <a:blip r:embed="rId7" cstate="print"/>
          <a:srcRect t="4995" b="4995"/>
          <a:stretch>
            <a:fillRect/>
          </a:stretch>
        </p:blipFill>
        <p:spPr>
          <a:xfrm>
            <a:off x="3758046" y="1350819"/>
            <a:ext cx="1352254" cy="1152336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5680364" y="3688773"/>
            <a:ext cx="1565474" cy="1783490"/>
          </a:xfrm>
          <a:prstGeom prst="rect">
            <a:avLst/>
          </a:prstGeom>
        </p:spPr>
      </p:pic>
      <p:sp>
        <p:nvSpPr>
          <p:cNvPr id="19" name="TextBox 19"/>
          <p:cNvSpPr txBox="1"/>
          <p:nvPr/>
        </p:nvSpPr>
        <p:spPr>
          <a:xfrm>
            <a:off x="3581400" y="2440342"/>
            <a:ext cx="1423555" cy="1424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240"/>
              </a:lnSpc>
              <a:spcBef>
                <a:spcPct val="0"/>
              </a:spcBef>
            </a:pPr>
            <a:r>
              <a:rPr lang="en-US" sz="818" dirty="0">
                <a:solidFill>
                  <a:srgbClr val="FFFFFF"/>
                </a:solidFill>
                <a:latin typeface="Open Sans Light Bold"/>
              </a:rPr>
              <a:t>Shared Understanding</a:t>
            </a:r>
          </a:p>
        </p:txBody>
      </p:sp>
      <p:pic>
        <p:nvPicPr>
          <p:cNvPr id="23" name="Picture 23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 rot="542044">
            <a:off x="858757" y="1998961"/>
            <a:ext cx="1104061" cy="1104061"/>
          </a:xfrm>
          <a:prstGeom prst="rect">
            <a:avLst/>
          </a:prstGeom>
        </p:spPr>
      </p:pic>
      <p:sp>
        <p:nvSpPr>
          <p:cNvPr id="26" name="TextBox 26"/>
          <p:cNvSpPr txBox="1"/>
          <p:nvPr/>
        </p:nvSpPr>
        <p:spPr>
          <a:xfrm>
            <a:off x="8744078" y="4468091"/>
            <a:ext cx="4530395" cy="3580083"/>
          </a:xfrm>
          <a:prstGeom prst="rect">
            <a:avLst/>
          </a:prstGeom>
        </p:spPr>
        <p:txBody>
          <a:bodyPr lIns="34636" tIns="34636" rIns="34636" bIns="34636" rtlCol="0" anchor="ctr"/>
          <a:lstStyle/>
          <a:p>
            <a:pPr algn="ctr" defTabSz="623438">
              <a:lnSpc>
                <a:spcPts val="1813"/>
              </a:lnSpc>
              <a:spcBef>
                <a:spcPct val="0"/>
              </a:spcBef>
            </a:pPr>
            <a:endParaRPr sz="1227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7" name="Picture 27"/>
          <p:cNvPicPr>
            <a:picLocks noChangeAspect="1"/>
          </p:cNvPicPr>
          <p:nvPr/>
        </p:nvPicPr>
        <p:blipFill>
          <a:blip r:embed="rId10" cstate="print">
            <a:alphaModFix amt="64000"/>
          </a:blip>
          <a:srcRect/>
          <a:stretch>
            <a:fillRect/>
          </a:stretch>
        </p:blipFill>
        <p:spPr>
          <a:xfrm>
            <a:off x="973033" y="166154"/>
            <a:ext cx="5195454" cy="1247112"/>
          </a:xfrm>
          <a:prstGeom prst="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>
          <a:xfrm rot="246320">
            <a:off x="984885" y="-97916"/>
            <a:ext cx="1016394" cy="1016394"/>
          </a:xfrm>
          <a:prstGeom prst="rect">
            <a:avLst/>
          </a:prstGeom>
        </p:spPr>
      </p:pic>
      <p:grpSp>
        <p:nvGrpSpPr>
          <p:cNvPr id="10" name="Group 29"/>
          <p:cNvGrpSpPr/>
          <p:nvPr/>
        </p:nvGrpSpPr>
        <p:grpSpPr>
          <a:xfrm>
            <a:off x="1582974" y="86707"/>
            <a:ext cx="295066" cy="295066"/>
            <a:chOff x="0" y="0"/>
            <a:chExt cx="812800" cy="812800"/>
          </a:xfrm>
        </p:grpSpPr>
        <p:sp>
          <p:nvSpPr>
            <p:cNvPr id="30" name="Freeform 30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EA474F"/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582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32" name="Picture 32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8953501" y="1039091"/>
            <a:ext cx="1565474" cy="1783490"/>
          </a:xfrm>
          <a:prstGeom prst="rect">
            <a:avLst/>
          </a:prstGeom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2128325" y="4603966"/>
            <a:ext cx="1565474" cy="1783490"/>
          </a:xfrm>
          <a:prstGeom prst="rect">
            <a:avLst/>
          </a:prstGeom>
        </p:spPr>
      </p:pic>
      <p:grpSp>
        <p:nvGrpSpPr>
          <p:cNvPr id="11" name="Group 34"/>
          <p:cNvGrpSpPr/>
          <p:nvPr/>
        </p:nvGrpSpPr>
        <p:grpSpPr>
          <a:xfrm>
            <a:off x="622273" y="4235366"/>
            <a:ext cx="313987" cy="353772"/>
            <a:chOff x="0" y="0"/>
            <a:chExt cx="124044" cy="139762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124044" cy="139762"/>
            </a:xfrm>
            <a:custGeom>
              <a:avLst/>
              <a:gdLst/>
              <a:ahLst/>
              <a:cxnLst/>
              <a:rect l="l" t="t" r="r" b="b"/>
              <a:pathLst>
                <a:path w="124044" h="139762">
                  <a:moveTo>
                    <a:pt x="0" y="0"/>
                  </a:moveTo>
                  <a:lnTo>
                    <a:pt x="124044" y="0"/>
                  </a:lnTo>
                  <a:lnTo>
                    <a:pt x="124044" y="139762"/>
                  </a:lnTo>
                  <a:lnTo>
                    <a:pt x="0" y="139762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981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2" name="Group 37"/>
          <p:cNvGrpSpPr/>
          <p:nvPr/>
        </p:nvGrpSpPr>
        <p:grpSpPr>
          <a:xfrm>
            <a:off x="613693" y="4679242"/>
            <a:ext cx="313987" cy="353772"/>
            <a:chOff x="0" y="0"/>
            <a:chExt cx="124044" cy="139762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124044" cy="139762"/>
            </a:xfrm>
            <a:custGeom>
              <a:avLst/>
              <a:gdLst/>
              <a:ahLst/>
              <a:cxnLst/>
              <a:rect l="l" t="t" r="r" b="b"/>
              <a:pathLst>
                <a:path w="124044" h="139762">
                  <a:moveTo>
                    <a:pt x="0" y="0"/>
                  </a:moveTo>
                  <a:lnTo>
                    <a:pt x="124044" y="0"/>
                  </a:lnTo>
                  <a:lnTo>
                    <a:pt x="124044" y="139762"/>
                  </a:lnTo>
                  <a:lnTo>
                    <a:pt x="0" y="139762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981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Group 40"/>
          <p:cNvGrpSpPr/>
          <p:nvPr/>
        </p:nvGrpSpPr>
        <p:grpSpPr>
          <a:xfrm>
            <a:off x="613692" y="5116305"/>
            <a:ext cx="313987" cy="344639"/>
            <a:chOff x="0" y="0"/>
            <a:chExt cx="124044" cy="136154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124044" cy="136154"/>
            </a:xfrm>
            <a:custGeom>
              <a:avLst/>
              <a:gdLst/>
              <a:ahLst/>
              <a:cxnLst/>
              <a:rect l="l" t="t" r="r" b="b"/>
              <a:pathLst>
                <a:path w="124044" h="136154">
                  <a:moveTo>
                    <a:pt x="0" y="0"/>
                  </a:moveTo>
                  <a:lnTo>
                    <a:pt x="124044" y="0"/>
                  </a:lnTo>
                  <a:lnTo>
                    <a:pt x="124044" y="136154"/>
                  </a:lnTo>
                  <a:lnTo>
                    <a:pt x="0" y="136154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85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0" name="Group 43"/>
          <p:cNvGrpSpPr/>
          <p:nvPr/>
        </p:nvGrpSpPr>
        <p:grpSpPr>
          <a:xfrm>
            <a:off x="613692" y="5513257"/>
            <a:ext cx="313987" cy="344639"/>
            <a:chOff x="0" y="0"/>
            <a:chExt cx="124044" cy="136154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124044" cy="136154"/>
            </a:xfrm>
            <a:custGeom>
              <a:avLst/>
              <a:gdLst/>
              <a:ahLst/>
              <a:cxnLst/>
              <a:rect l="l" t="t" r="r" b="b"/>
              <a:pathLst>
                <a:path w="124044" h="136154">
                  <a:moveTo>
                    <a:pt x="0" y="0"/>
                  </a:moveTo>
                  <a:lnTo>
                    <a:pt x="124044" y="0"/>
                  </a:lnTo>
                  <a:lnTo>
                    <a:pt x="124044" y="136154"/>
                  </a:lnTo>
                  <a:lnTo>
                    <a:pt x="0" y="136154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85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1" name="Group 46"/>
          <p:cNvGrpSpPr/>
          <p:nvPr/>
        </p:nvGrpSpPr>
        <p:grpSpPr>
          <a:xfrm>
            <a:off x="605457" y="5914429"/>
            <a:ext cx="313987" cy="344639"/>
            <a:chOff x="0" y="0"/>
            <a:chExt cx="124044" cy="136154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124044" cy="136154"/>
            </a:xfrm>
            <a:custGeom>
              <a:avLst/>
              <a:gdLst/>
              <a:ahLst/>
              <a:cxnLst/>
              <a:rect l="l" t="t" r="r" b="b"/>
              <a:pathLst>
                <a:path w="124044" h="136154">
                  <a:moveTo>
                    <a:pt x="0" y="0"/>
                  </a:moveTo>
                  <a:lnTo>
                    <a:pt x="124044" y="0"/>
                  </a:lnTo>
                  <a:lnTo>
                    <a:pt x="124044" y="136154"/>
                  </a:lnTo>
                  <a:lnTo>
                    <a:pt x="0" y="136154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85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49" name="Picture 49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914410" y="6245645"/>
            <a:ext cx="612355" cy="612355"/>
          </a:xfrm>
          <a:prstGeom prst="rect">
            <a:avLst/>
          </a:prstGeom>
        </p:spPr>
      </p:pic>
      <p:grpSp>
        <p:nvGrpSpPr>
          <p:cNvPr id="22" name="Group 50"/>
          <p:cNvGrpSpPr/>
          <p:nvPr/>
        </p:nvGrpSpPr>
        <p:grpSpPr>
          <a:xfrm rot="376623">
            <a:off x="2135742" y="1165646"/>
            <a:ext cx="1711732" cy="1614505"/>
            <a:chOff x="0" y="0"/>
            <a:chExt cx="6350000" cy="5989320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6350000" cy="5989320"/>
            </a:xfrm>
            <a:custGeom>
              <a:avLst/>
              <a:gdLst/>
              <a:ahLst/>
              <a:cxnLst/>
              <a:rect l="l" t="t" r="r" b="b"/>
              <a:pathLst>
                <a:path w="6350000" h="5989320">
                  <a:moveTo>
                    <a:pt x="5332730" y="0"/>
                  </a:moveTo>
                  <a:lnTo>
                    <a:pt x="1017270" y="0"/>
                  </a:lnTo>
                  <a:cubicBezTo>
                    <a:pt x="455930" y="0"/>
                    <a:pt x="0" y="455930"/>
                    <a:pt x="0" y="1017270"/>
                  </a:cubicBezTo>
                  <a:lnTo>
                    <a:pt x="0" y="3679190"/>
                  </a:lnTo>
                  <a:cubicBezTo>
                    <a:pt x="0" y="4240530"/>
                    <a:pt x="455930" y="4696460"/>
                    <a:pt x="1017270" y="4696460"/>
                  </a:cubicBezTo>
                  <a:lnTo>
                    <a:pt x="1800860" y="4696460"/>
                  </a:lnTo>
                  <a:lnTo>
                    <a:pt x="1800860" y="5989320"/>
                  </a:lnTo>
                  <a:lnTo>
                    <a:pt x="2532380" y="4696460"/>
                  </a:lnTo>
                  <a:lnTo>
                    <a:pt x="5332730" y="4696460"/>
                  </a:lnTo>
                  <a:cubicBezTo>
                    <a:pt x="5894070" y="4696460"/>
                    <a:pt x="6350000" y="4240530"/>
                    <a:pt x="6350000" y="3679190"/>
                  </a:cubicBezTo>
                  <a:lnTo>
                    <a:pt x="6350000" y="1017270"/>
                  </a:lnTo>
                  <a:cubicBezTo>
                    <a:pt x="6350000" y="455930"/>
                    <a:pt x="5895340" y="0"/>
                    <a:pt x="5332730" y="0"/>
                  </a:cubicBezTo>
                  <a:lnTo>
                    <a:pt x="5332730" y="0"/>
                  </a:lnTo>
                  <a:close/>
                </a:path>
              </a:pathLst>
            </a:custGeom>
            <a:solidFill>
              <a:srgbClr val="5B376E"/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24" name="Group 52"/>
          <p:cNvGrpSpPr/>
          <p:nvPr/>
        </p:nvGrpSpPr>
        <p:grpSpPr>
          <a:xfrm>
            <a:off x="613692" y="6305169"/>
            <a:ext cx="313987" cy="344639"/>
            <a:chOff x="0" y="0"/>
            <a:chExt cx="124044" cy="136154"/>
          </a:xfrm>
        </p:grpSpPr>
        <p:sp>
          <p:nvSpPr>
            <p:cNvPr id="53" name="Freeform 53"/>
            <p:cNvSpPr/>
            <p:nvPr/>
          </p:nvSpPr>
          <p:spPr>
            <a:xfrm>
              <a:off x="0" y="0"/>
              <a:ext cx="124044" cy="136154"/>
            </a:xfrm>
            <a:custGeom>
              <a:avLst/>
              <a:gdLst/>
              <a:ahLst/>
              <a:cxnLst/>
              <a:rect l="l" t="t" r="r" b="b"/>
              <a:pathLst>
                <a:path w="124044" h="136154">
                  <a:moveTo>
                    <a:pt x="0" y="0"/>
                  </a:moveTo>
                  <a:lnTo>
                    <a:pt x="124044" y="0"/>
                  </a:lnTo>
                  <a:lnTo>
                    <a:pt x="124044" y="136154"/>
                  </a:lnTo>
                  <a:lnTo>
                    <a:pt x="0" y="136154"/>
                  </a:lnTo>
                  <a:close/>
                </a:path>
              </a:pathLst>
            </a:custGeom>
            <a:solidFill>
              <a:srgbClr val="FEFEFC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85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55" name="Picture 55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>
          <a:xfrm rot="5898444">
            <a:off x="9487968" y="3817269"/>
            <a:ext cx="1075606" cy="1065129"/>
          </a:xfrm>
          <a:prstGeom prst="rect">
            <a:avLst/>
          </a:prstGeom>
        </p:spPr>
      </p:pic>
      <p:grpSp>
        <p:nvGrpSpPr>
          <p:cNvPr id="25" name="Group 56"/>
          <p:cNvGrpSpPr/>
          <p:nvPr/>
        </p:nvGrpSpPr>
        <p:grpSpPr>
          <a:xfrm>
            <a:off x="639642" y="3811918"/>
            <a:ext cx="313987" cy="353772"/>
            <a:chOff x="0" y="0"/>
            <a:chExt cx="124044" cy="139762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124044" cy="139762"/>
            </a:xfrm>
            <a:custGeom>
              <a:avLst/>
              <a:gdLst/>
              <a:ahLst/>
              <a:cxnLst/>
              <a:rect l="l" t="t" r="r" b="b"/>
              <a:pathLst>
                <a:path w="124044" h="139762">
                  <a:moveTo>
                    <a:pt x="0" y="0"/>
                  </a:moveTo>
                  <a:lnTo>
                    <a:pt x="124044" y="0"/>
                  </a:lnTo>
                  <a:lnTo>
                    <a:pt x="124044" y="139762"/>
                  </a:lnTo>
                  <a:lnTo>
                    <a:pt x="0" y="139762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981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59" name="Picture 59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>
          <a:xfrm>
            <a:off x="9434875" y="4747944"/>
            <a:ext cx="1694294" cy="1625606"/>
          </a:xfrm>
          <a:prstGeom prst="rect">
            <a:avLst/>
          </a:prstGeom>
        </p:spPr>
      </p:pic>
      <p:sp>
        <p:nvSpPr>
          <p:cNvPr id="60" name="TextBox 60"/>
          <p:cNvSpPr txBox="1"/>
          <p:nvPr/>
        </p:nvSpPr>
        <p:spPr>
          <a:xfrm>
            <a:off x="1892515" y="227287"/>
            <a:ext cx="3531269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your Main (IDEA) &amp; Sub-Topic?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8524634" y="6425504"/>
            <a:ext cx="3559368" cy="3370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502"/>
              </a:lnSpc>
            </a:pPr>
            <a:r>
              <a:rPr lang="en-US" sz="1072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Putting IDEAS4GenderEquality into Action</a:t>
            </a:r>
          </a:p>
          <a:p>
            <a:pPr algn="ctr" defTabSz="623438">
              <a:lnSpc>
                <a:spcPts val="1227"/>
              </a:lnSpc>
              <a:spcBef>
                <a:spcPct val="0"/>
              </a:spcBef>
            </a:pPr>
            <a:r>
              <a:rPr lang="en-US" sz="886" dirty="0">
                <a:solidFill>
                  <a:srgbClr val="010101"/>
                </a:solidFill>
                <a:latin typeface="Open Sans Light Bold"/>
              </a:rPr>
              <a:t>Join the  IDEAS Online Collaborative Solution-building Team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685714" y="2080938"/>
            <a:ext cx="3728825" cy="564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Brainstorm Solutions…</a:t>
            </a:r>
          </a:p>
          <a:p>
            <a:pPr algn="ctr" defTabSz="623438">
              <a:lnSpc>
                <a:spcPts val="1364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Capture your Innovative Structural </a:t>
            </a:r>
          </a:p>
          <a:p>
            <a:pPr algn="ctr" defTabSz="623438">
              <a:lnSpc>
                <a:spcPts val="1364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Systemic Solution below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747065" y="3301399"/>
            <a:ext cx="3473096" cy="3845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Pre-conscious Biases/Myths?</a:t>
            </a:r>
          </a:p>
          <a:p>
            <a:pPr algn="ctr" defTabSz="623438">
              <a:lnSpc>
                <a:spcPts val="1503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Myths/Biases impacting your topic...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7187046" y="20401"/>
            <a:ext cx="4639290" cy="578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First-Things-First</a:t>
            </a:r>
          </a:p>
          <a:p>
            <a:pPr algn="ctr" defTabSz="623438">
              <a:lnSpc>
                <a:spcPts val="1503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01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Important steps or factors that can promote an intersectional approach &amp; successful implementation 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1023352" y="4288619"/>
            <a:ext cx="359879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Controlling bias is all about changing individuals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1036599" y="3915412"/>
            <a:ext cx="3625289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Gender career gaps are the product of choice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1036600" y="4603566"/>
            <a:ext cx="3237325" cy="3974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Focusing on large corporations will change the game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042064" y="5179374"/>
            <a:ext cx="323732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Just need to "fix/change women"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1042064" y="5490150"/>
            <a:ext cx="3092952" cy="395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550"/>
              </a:lnSpc>
            </a:pPr>
            <a:r>
              <a:rPr lang="en-US" sz="1107" dirty="0">
                <a:solidFill>
                  <a:srgbClr val="5B376E"/>
                </a:solidFill>
                <a:latin typeface="Open Sans Light Bold"/>
              </a:rPr>
              <a:t>Equality is achieved when you treat </a:t>
            </a:r>
          </a:p>
          <a:p>
            <a:pPr defTabSz="623438">
              <a:lnSpc>
                <a:spcPts val="1550"/>
              </a:lnSpc>
              <a:spcBef>
                <a:spcPct val="0"/>
              </a:spcBef>
            </a:pPr>
            <a:r>
              <a:rPr lang="en-US" sz="1107" dirty="0">
                <a:solidFill>
                  <a:srgbClr val="5B376E"/>
                </a:solidFill>
                <a:latin typeface="Open Sans Light Bold"/>
              </a:rPr>
              <a:t>everyone the same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886055" y="6711006"/>
            <a:ext cx="3409465" cy="1068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23438">
              <a:lnSpc>
                <a:spcPts val="859"/>
              </a:lnSpc>
              <a:spcBef>
                <a:spcPct val="0"/>
              </a:spcBef>
            </a:pPr>
            <a:r>
              <a:rPr lang="en-US" sz="614" dirty="0">
                <a:solidFill>
                  <a:prstClr val="white">
                    <a:lumMod val="65000"/>
                  </a:prstClr>
                </a:solidFill>
                <a:latin typeface="Open Sans Light Bold"/>
              </a:rPr>
              <a:t>Worksheet Compliments of SMC Performance Plus Consulting Services</a:t>
            </a:r>
          </a:p>
        </p:txBody>
      </p:sp>
      <p:sp>
        <p:nvSpPr>
          <p:cNvPr id="71" name="TextBox 71"/>
          <p:cNvSpPr txBox="1"/>
          <p:nvPr/>
        </p:nvSpPr>
        <p:spPr>
          <a:xfrm rot="447976">
            <a:off x="2065573" y="1194323"/>
            <a:ext cx="1865525" cy="10302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8590"/>
              </a:lnSpc>
              <a:spcBef>
                <a:spcPct val="0"/>
              </a:spcBef>
            </a:pPr>
            <a:r>
              <a:rPr lang="en-US" sz="6136" dirty="0">
                <a:solidFill>
                  <a:srgbClr val="FFFFFF"/>
                </a:solidFill>
                <a:latin typeface="Open Sans Light Bold"/>
              </a:rPr>
              <a:t>?</a:t>
            </a:r>
          </a:p>
        </p:txBody>
      </p:sp>
      <p:sp>
        <p:nvSpPr>
          <p:cNvPr id="72" name="TextBox 72"/>
          <p:cNvSpPr txBox="1"/>
          <p:nvPr/>
        </p:nvSpPr>
        <p:spPr>
          <a:xfrm rot="368397">
            <a:off x="2302676" y="1580175"/>
            <a:ext cx="615389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3+ 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3078411" y="1268567"/>
            <a:ext cx="355156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,</a:t>
            </a:r>
            <a:r>
              <a:rPr lang="en-US" sz="2045" dirty="0">
                <a:solidFill>
                  <a:srgbClr val="FFFFFF"/>
                </a:solidFill>
                <a:latin typeface="Open Sans Light"/>
              </a:rPr>
              <a:t> 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3217023" y="1284765"/>
            <a:ext cx="355156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s</a:t>
            </a:r>
            <a:r>
              <a:rPr lang="en-US" sz="2045" dirty="0">
                <a:solidFill>
                  <a:srgbClr val="FFFFFF"/>
                </a:solidFill>
                <a:latin typeface="Open Sans Light"/>
              </a:rPr>
              <a:t> 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1023352" y="5962972"/>
            <a:ext cx="323732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Diversity Contravenes Meritocracy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1021800" y="6364806"/>
            <a:ext cx="323732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Other: </a:t>
            </a:r>
          </a:p>
        </p:txBody>
      </p:sp>
      <p:grpSp>
        <p:nvGrpSpPr>
          <p:cNvPr id="29" name="Group 77"/>
          <p:cNvGrpSpPr/>
          <p:nvPr/>
        </p:nvGrpSpPr>
        <p:grpSpPr>
          <a:xfrm>
            <a:off x="1248391" y="386851"/>
            <a:ext cx="3918430" cy="2125402"/>
            <a:chOff x="-322779" y="-11372"/>
            <a:chExt cx="1548022" cy="839666"/>
          </a:xfrm>
        </p:grpSpPr>
        <p:sp>
          <p:nvSpPr>
            <p:cNvPr id="78" name="Freeform 78"/>
            <p:cNvSpPr/>
            <p:nvPr/>
          </p:nvSpPr>
          <p:spPr>
            <a:xfrm>
              <a:off x="-322779" y="-11372"/>
              <a:ext cx="1186463" cy="328032"/>
            </a:xfrm>
            <a:custGeom>
              <a:avLst/>
              <a:gdLst/>
              <a:ahLst/>
              <a:cxnLst/>
              <a:rect l="l" t="t" r="r" b="b"/>
              <a:pathLst>
                <a:path w="1186463" h="328032">
                  <a:moveTo>
                    <a:pt x="0" y="0"/>
                  </a:moveTo>
                  <a:lnTo>
                    <a:pt x="1186463" y="0"/>
                  </a:lnTo>
                  <a:lnTo>
                    <a:pt x="1186463" y="328032"/>
                  </a:lnTo>
                  <a:lnTo>
                    <a:pt x="0" y="32803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-67848" y="14369"/>
              <a:ext cx="1293091" cy="813925"/>
            </a:xfrm>
            <a:prstGeom prst="rect">
              <a:avLst/>
            </a:prstGeom>
          </p:spPr>
          <p:txBody>
            <a:bodyPr lIns="17318" tIns="17318" rIns="17318" bIns="17318" rtlCol="0" anchor="t"/>
            <a:lstStyle/>
            <a:p>
              <a:pPr defTabSz="623438">
                <a:lnSpc>
                  <a:spcPts val="1041"/>
                </a:lnSpc>
              </a:pPr>
              <a:r>
                <a:rPr lang="en-US" sz="1200" b="1" i="1" dirty="0">
                  <a:solidFill>
                    <a:srgbClr val="004AAD"/>
                  </a:solidFill>
                  <a:latin typeface="Open Sans Light Bold Italics"/>
                </a:rPr>
                <a:t>IDEA Topic:</a:t>
              </a:r>
            </a:p>
            <a:p>
              <a:pPr marL="124471" indent="-124471" defTabSz="623438">
                <a:lnSpc>
                  <a:spcPts val="1041"/>
                </a:lnSpc>
              </a:pPr>
              <a:endParaRPr lang="en-US" sz="200" b="1" i="1" dirty="0">
                <a:solidFill>
                  <a:srgbClr val="004AAD"/>
                </a:solidFill>
                <a:latin typeface="Open Sans Light Bold Italics"/>
              </a:endParaRPr>
            </a:p>
            <a:p>
              <a:pPr marL="124471" indent="-124471" defTabSz="623438">
                <a:lnSpc>
                  <a:spcPts val="1041"/>
                </a:lnSpc>
              </a:pPr>
              <a:r>
                <a:rPr lang="en-US" sz="1200" b="1" i="1" dirty="0">
                  <a:solidFill>
                    <a:srgbClr val="004AAD"/>
                  </a:solidFill>
                  <a:latin typeface="Open Sans Light Bold Italics"/>
                </a:rPr>
                <a:t>Sub-topic:</a:t>
              </a:r>
              <a:r>
                <a:rPr lang="en-US" sz="1200" b="1" i="1" dirty="0">
                  <a:solidFill>
                    <a:srgbClr val="004AAD"/>
                  </a:solidFill>
                  <a:latin typeface="Open Sans Light Italics"/>
                </a:rPr>
                <a:t> </a:t>
              </a:r>
              <a:endParaRPr lang="en-US" sz="1200" i="1" dirty="0">
                <a:solidFill>
                  <a:srgbClr val="004AAD"/>
                </a:solidFill>
                <a:latin typeface="Open Sans Light Italics"/>
              </a:endParaRPr>
            </a:p>
          </p:txBody>
        </p:sp>
      </p:grpSp>
      <p:grpSp>
        <p:nvGrpSpPr>
          <p:cNvPr id="34" name="Group 80"/>
          <p:cNvGrpSpPr/>
          <p:nvPr/>
        </p:nvGrpSpPr>
        <p:grpSpPr>
          <a:xfrm>
            <a:off x="7179280" y="647335"/>
            <a:ext cx="4917705" cy="3301211"/>
            <a:chOff x="-132443" y="-213933"/>
            <a:chExt cx="1537638" cy="1575281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1405195" cy="1361348"/>
            </a:xfrm>
            <a:custGeom>
              <a:avLst/>
              <a:gdLst/>
              <a:ahLst/>
              <a:cxnLst/>
              <a:rect l="l" t="t" r="r" b="b"/>
              <a:pathLst>
                <a:path w="1405195" h="1361348">
                  <a:moveTo>
                    <a:pt x="0" y="0"/>
                  </a:moveTo>
                  <a:lnTo>
                    <a:pt x="1405195" y="0"/>
                  </a:lnTo>
                  <a:lnTo>
                    <a:pt x="1405195" y="1361348"/>
                  </a:lnTo>
                  <a:lnTo>
                    <a:pt x="0" y="136134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-132443" y="-213933"/>
              <a:ext cx="1487145" cy="881110"/>
            </a:xfrm>
            <a:prstGeom prst="rect">
              <a:avLst/>
            </a:prstGeom>
          </p:spPr>
          <p:txBody>
            <a:bodyPr lIns="17318" tIns="17318" rIns="17318" bIns="17318" rtlCol="0" anchor="t"/>
            <a:lstStyle/>
            <a:p>
              <a:pPr defTabSz="623438">
                <a:lnSpc>
                  <a:spcPts val="1307"/>
                </a:lnSpc>
              </a:pPr>
              <a:r>
                <a:rPr lang="en-US" sz="1000" i="1" dirty="0">
                  <a:solidFill>
                    <a:srgbClr val="004AAD"/>
                  </a:solidFill>
                  <a:latin typeface="Open Sans Light Italics"/>
                </a:rPr>
                <a:t>Enter your recommendations for 1</a:t>
              </a:r>
              <a:r>
                <a:rPr lang="en-US" sz="1000" i="1" baseline="30000" dirty="0">
                  <a:solidFill>
                    <a:srgbClr val="004AAD"/>
                  </a:solidFill>
                  <a:latin typeface="Open Sans Light Italics"/>
                </a:rPr>
                <a:t>st</a:t>
              </a:r>
              <a:r>
                <a:rPr lang="en-US" sz="1000" i="1" dirty="0">
                  <a:solidFill>
                    <a:srgbClr val="004AAD"/>
                  </a:solidFill>
                  <a:latin typeface="Open Sans Light Italics"/>
                </a:rPr>
                <a:t>-things-1st and successful implementation here...</a:t>
              </a:r>
            </a:p>
            <a:p>
              <a:pPr defTabSz="623438">
                <a:lnSpc>
                  <a:spcPts val="1142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7" name="Group 83"/>
          <p:cNvGrpSpPr/>
          <p:nvPr/>
        </p:nvGrpSpPr>
        <p:grpSpPr>
          <a:xfrm>
            <a:off x="4449493" y="2649682"/>
            <a:ext cx="4658710" cy="4054162"/>
            <a:chOff x="-260802" y="-81886"/>
            <a:chExt cx="1842662" cy="1601644"/>
          </a:xfrm>
        </p:grpSpPr>
        <p:sp>
          <p:nvSpPr>
            <p:cNvPr id="84" name="Freeform 84"/>
            <p:cNvSpPr/>
            <p:nvPr/>
          </p:nvSpPr>
          <p:spPr>
            <a:xfrm>
              <a:off x="-123298" y="-81886"/>
              <a:ext cx="1479786" cy="1601644"/>
            </a:xfrm>
            <a:custGeom>
              <a:avLst/>
              <a:gdLst/>
              <a:ahLst/>
              <a:cxnLst/>
              <a:rect l="l" t="t" r="r" b="b"/>
              <a:pathLst>
                <a:path w="1643988" h="1601644">
                  <a:moveTo>
                    <a:pt x="0" y="0"/>
                  </a:moveTo>
                  <a:lnTo>
                    <a:pt x="1643988" y="0"/>
                  </a:lnTo>
                  <a:lnTo>
                    <a:pt x="1643988" y="1601644"/>
                  </a:lnTo>
                  <a:lnTo>
                    <a:pt x="0" y="160164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-260802" y="-45264"/>
              <a:ext cx="1842662" cy="831850"/>
            </a:xfrm>
            <a:prstGeom prst="rect">
              <a:avLst/>
            </a:prstGeom>
          </p:spPr>
          <p:txBody>
            <a:bodyPr lIns="17318" tIns="17318" rIns="17318" bIns="17318" rtlCol="0" anchor="t"/>
            <a:lstStyle/>
            <a:p>
              <a:pPr defTabSz="623438">
                <a:lnSpc>
                  <a:spcPts val="1307"/>
                </a:lnSpc>
              </a:pPr>
              <a:r>
                <a:rPr lang="en-US" sz="1000" i="1" dirty="0">
                  <a:solidFill>
                    <a:srgbClr val="004AAD"/>
                  </a:solidFill>
                  <a:latin typeface="Open Sans Light Italics"/>
                </a:rPr>
                <a:t>Enter the title of your solution &amp; key bullet points here...</a:t>
              </a:r>
            </a:p>
            <a:p>
              <a:pPr defTabSz="623438">
                <a:lnSpc>
                  <a:spcPts val="1484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0" name="Group 86"/>
          <p:cNvGrpSpPr/>
          <p:nvPr/>
        </p:nvGrpSpPr>
        <p:grpSpPr>
          <a:xfrm>
            <a:off x="1008725" y="6219402"/>
            <a:ext cx="4834843" cy="360206"/>
            <a:chOff x="-139446" y="-47033"/>
            <a:chExt cx="1432447" cy="833325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1293001" cy="147143"/>
            </a:xfrm>
            <a:custGeom>
              <a:avLst/>
              <a:gdLst/>
              <a:ahLst/>
              <a:cxnLst/>
              <a:rect l="l" t="t" r="r" b="b"/>
              <a:pathLst>
                <a:path w="1077501" h="147143">
                  <a:moveTo>
                    <a:pt x="0" y="0"/>
                  </a:moveTo>
                  <a:lnTo>
                    <a:pt x="1077501" y="0"/>
                  </a:lnTo>
                  <a:lnTo>
                    <a:pt x="1077501" y="147143"/>
                  </a:lnTo>
                  <a:lnTo>
                    <a:pt x="0" y="1471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-139446" y="-47033"/>
              <a:ext cx="1123680" cy="833325"/>
            </a:xfrm>
            <a:prstGeom prst="rect">
              <a:avLst/>
            </a:prstGeom>
          </p:spPr>
          <p:txBody>
            <a:bodyPr lIns="17318" tIns="17318" rIns="17318" bIns="17318" rtlCol="0" anchor="t"/>
            <a:lstStyle/>
            <a:p>
              <a:pPr defTabSz="623438">
                <a:lnSpc>
                  <a:spcPts val="1130"/>
                </a:lnSpc>
              </a:pPr>
              <a:r>
                <a:rPr lang="en-US" sz="1000" i="1" dirty="0">
                  <a:solidFill>
                    <a:srgbClr val="004AAD"/>
                  </a:solidFill>
                  <a:latin typeface="Open Sans Light Italics"/>
                </a:rPr>
                <a:t>Enter other myths/biases the group has identified here…</a:t>
              </a:r>
            </a:p>
          </p:txBody>
        </p:sp>
      </p:grpSp>
      <p:sp>
        <p:nvSpPr>
          <p:cNvPr id="90" name="Freeform 90"/>
          <p:cNvSpPr/>
          <p:nvPr/>
        </p:nvSpPr>
        <p:spPr>
          <a:xfrm>
            <a:off x="698338" y="3833094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 defTabSz="623438"/>
            <a:r>
              <a:rPr lang="en-CA" dirty="0"/>
              <a:t>1</a:t>
            </a:r>
            <a:endParaRPr lang="en-US" dirty="0"/>
          </a:p>
        </p:txBody>
      </p:sp>
      <p:sp>
        <p:nvSpPr>
          <p:cNvPr id="93" name="Freeform 93"/>
          <p:cNvSpPr/>
          <p:nvPr/>
        </p:nvSpPr>
        <p:spPr>
          <a:xfrm>
            <a:off x="681162" y="4258591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 defTabSz="623438"/>
            <a:r>
              <a:rPr lang="en-CA" dirty="0">
                <a:solidFill>
                  <a:prstClr val="black"/>
                </a:solidFill>
                <a:latin typeface="Calibri"/>
              </a:rPr>
              <a:t>2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Freeform 96"/>
          <p:cNvSpPr/>
          <p:nvPr/>
        </p:nvSpPr>
        <p:spPr>
          <a:xfrm>
            <a:off x="687712" y="4679242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 defTabSz="623438"/>
            <a:r>
              <a:rPr lang="en-US" dirty="0"/>
              <a:t>3</a:t>
            </a:r>
          </a:p>
        </p:txBody>
      </p:sp>
      <p:sp>
        <p:nvSpPr>
          <p:cNvPr id="99" name="Freeform 99"/>
          <p:cNvSpPr/>
          <p:nvPr/>
        </p:nvSpPr>
        <p:spPr>
          <a:xfrm>
            <a:off x="672496" y="5127728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 defTabSz="623438"/>
            <a:r>
              <a:rPr lang="en-CA" dirty="0"/>
              <a:t>4</a:t>
            </a:r>
            <a:endParaRPr lang="en-US" dirty="0"/>
          </a:p>
        </p:txBody>
      </p:sp>
      <p:sp>
        <p:nvSpPr>
          <p:cNvPr id="102" name="Freeform 102"/>
          <p:cNvSpPr/>
          <p:nvPr/>
        </p:nvSpPr>
        <p:spPr>
          <a:xfrm>
            <a:off x="672677" y="5516674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algn="ctr" defTabSz="623438"/>
            <a:r>
              <a:rPr lang="en-CA" dirty="0">
                <a:solidFill>
                  <a:prstClr val="black"/>
                </a:solidFill>
                <a:latin typeface="Calibri"/>
              </a:rPr>
              <a:t>5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Freeform 105"/>
          <p:cNvSpPr/>
          <p:nvPr/>
        </p:nvSpPr>
        <p:spPr>
          <a:xfrm>
            <a:off x="628499" y="5910285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defTabSz="623438"/>
            <a:r>
              <a:rPr lang="en-CA" dirty="0"/>
              <a:t>6</a:t>
            </a:r>
            <a:endParaRPr lang="en-US" dirty="0"/>
          </a:p>
        </p:txBody>
      </p:sp>
      <p:sp>
        <p:nvSpPr>
          <p:cNvPr id="108" name="Freeform 108"/>
          <p:cNvSpPr/>
          <p:nvPr/>
        </p:nvSpPr>
        <p:spPr>
          <a:xfrm>
            <a:off x="646560" y="6329268"/>
            <a:ext cx="172075" cy="250340"/>
          </a:xfrm>
          <a:custGeom>
            <a:avLst/>
            <a:gdLst/>
            <a:ahLst/>
            <a:cxnLst/>
            <a:rect l="l" t="t" r="r" b="b"/>
            <a:pathLst>
              <a:path w="67980" h="98900">
                <a:moveTo>
                  <a:pt x="0" y="0"/>
                </a:moveTo>
                <a:lnTo>
                  <a:pt x="67980" y="0"/>
                </a:lnTo>
                <a:lnTo>
                  <a:pt x="67980" y="98900"/>
                </a:lnTo>
                <a:lnTo>
                  <a:pt x="0" y="98900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  <p:txBody>
          <a:bodyPr/>
          <a:lstStyle/>
          <a:p>
            <a:pPr defTabSz="623438"/>
            <a:r>
              <a:rPr lang="en-CA" dirty="0"/>
              <a:t>7</a:t>
            </a:r>
            <a:endParaRPr lang="en-US" dirty="0"/>
          </a:p>
        </p:txBody>
      </p:sp>
      <p:grpSp>
        <p:nvGrpSpPr>
          <p:cNvPr id="43" name="Group 12"/>
          <p:cNvGrpSpPr>
            <a:grpSpLocks noChangeAspect="1"/>
          </p:cNvGrpSpPr>
          <p:nvPr/>
        </p:nvGrpSpPr>
        <p:grpSpPr>
          <a:xfrm rot="3522524">
            <a:off x="4422647" y="4891211"/>
            <a:ext cx="546417" cy="691588"/>
            <a:chOff x="0" y="0"/>
            <a:chExt cx="1457960" cy="1845310"/>
          </a:xfrm>
        </p:grpSpPr>
        <p:sp>
          <p:nvSpPr>
            <p:cNvPr id="13" name="Freeform 13"/>
            <p:cNvSpPr/>
            <p:nvPr/>
          </p:nvSpPr>
          <p:spPr>
            <a:xfrm>
              <a:off x="17780" y="-5080"/>
              <a:ext cx="1402080" cy="1805940"/>
            </a:xfrm>
            <a:custGeom>
              <a:avLst/>
              <a:gdLst/>
              <a:ahLst/>
              <a:cxnLst/>
              <a:rect l="l" t="t" r="r" b="b"/>
              <a:pathLst>
                <a:path w="1402080" h="1805940">
                  <a:moveTo>
                    <a:pt x="925830" y="565150"/>
                  </a:moveTo>
                  <a:cubicBezTo>
                    <a:pt x="925830" y="441960"/>
                    <a:pt x="668020" y="474980"/>
                    <a:pt x="668020" y="474980"/>
                  </a:cubicBezTo>
                  <a:lnTo>
                    <a:pt x="668020" y="198120"/>
                  </a:lnTo>
                  <a:cubicBezTo>
                    <a:pt x="668020" y="0"/>
                    <a:pt x="403860" y="3810"/>
                    <a:pt x="403860" y="189230"/>
                  </a:cubicBezTo>
                  <a:lnTo>
                    <a:pt x="403860" y="981710"/>
                  </a:lnTo>
                  <a:lnTo>
                    <a:pt x="240030" y="817880"/>
                  </a:lnTo>
                  <a:cubicBezTo>
                    <a:pt x="189230" y="767080"/>
                    <a:pt x="76200" y="748030"/>
                    <a:pt x="38100" y="817880"/>
                  </a:cubicBezTo>
                  <a:cubicBezTo>
                    <a:pt x="0" y="887730"/>
                    <a:pt x="69850" y="981710"/>
                    <a:pt x="69850" y="981710"/>
                  </a:cubicBezTo>
                  <a:cubicBezTo>
                    <a:pt x="69850" y="981710"/>
                    <a:pt x="459740" y="1503680"/>
                    <a:pt x="510540" y="1805940"/>
                  </a:cubicBezTo>
                  <a:lnTo>
                    <a:pt x="1193800" y="1805940"/>
                  </a:lnTo>
                  <a:cubicBezTo>
                    <a:pt x="1193800" y="1793240"/>
                    <a:pt x="1376680" y="1242060"/>
                    <a:pt x="1389380" y="1176020"/>
                  </a:cubicBezTo>
                  <a:cubicBezTo>
                    <a:pt x="1402080" y="1109980"/>
                    <a:pt x="1395730" y="990600"/>
                    <a:pt x="1389380" y="835660"/>
                  </a:cubicBezTo>
                  <a:cubicBezTo>
                    <a:pt x="1383030" y="681990"/>
                    <a:pt x="1238250" y="640080"/>
                    <a:pt x="1173480" y="640080"/>
                  </a:cubicBezTo>
                  <a:lnTo>
                    <a:pt x="1170940" y="643890"/>
                  </a:lnTo>
                  <a:cubicBezTo>
                    <a:pt x="1149350" y="556260"/>
                    <a:pt x="979170" y="565150"/>
                    <a:pt x="925830" y="565150"/>
                  </a:cubicBezTo>
                  <a:close/>
                </a:path>
              </a:pathLst>
            </a:custGeom>
            <a:solidFill>
              <a:srgbClr val="5B376E">
                <a:alpha val="60784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-33020" y="2540"/>
              <a:ext cx="1494790" cy="1844040"/>
            </a:xfrm>
            <a:custGeom>
              <a:avLst/>
              <a:gdLst/>
              <a:ahLst/>
              <a:cxnLst/>
              <a:rect l="l" t="t" r="r" b="b"/>
              <a:pathLst>
                <a:path w="1494790" h="1844040">
                  <a:moveTo>
                    <a:pt x="1484630" y="863600"/>
                  </a:moveTo>
                  <a:lnTo>
                    <a:pt x="1483360" y="828040"/>
                  </a:lnTo>
                  <a:cubicBezTo>
                    <a:pt x="1477010" y="669290"/>
                    <a:pt x="1344930" y="601980"/>
                    <a:pt x="1248410" y="591820"/>
                  </a:cubicBezTo>
                  <a:cubicBezTo>
                    <a:pt x="1243330" y="585470"/>
                    <a:pt x="1238250" y="577850"/>
                    <a:pt x="1231900" y="572770"/>
                  </a:cubicBezTo>
                  <a:cubicBezTo>
                    <a:pt x="1178560" y="519430"/>
                    <a:pt x="1078230" y="514350"/>
                    <a:pt x="1010920" y="514350"/>
                  </a:cubicBezTo>
                  <a:cubicBezTo>
                    <a:pt x="1004570" y="497840"/>
                    <a:pt x="994410" y="483870"/>
                    <a:pt x="980440" y="471170"/>
                  </a:cubicBezTo>
                  <a:cubicBezTo>
                    <a:pt x="925830" y="422910"/>
                    <a:pt x="824230" y="419100"/>
                    <a:pt x="762000" y="421640"/>
                  </a:cubicBezTo>
                  <a:lnTo>
                    <a:pt x="762000" y="193040"/>
                  </a:lnTo>
                  <a:cubicBezTo>
                    <a:pt x="762000" y="119380"/>
                    <a:pt x="731520" y="73660"/>
                    <a:pt x="707390" y="49530"/>
                  </a:cubicBezTo>
                  <a:cubicBezTo>
                    <a:pt x="674370" y="17780"/>
                    <a:pt x="631190" y="0"/>
                    <a:pt x="584200" y="0"/>
                  </a:cubicBezTo>
                  <a:cubicBezTo>
                    <a:pt x="496570" y="0"/>
                    <a:pt x="408940" y="63500"/>
                    <a:pt x="408940" y="184150"/>
                  </a:cubicBezTo>
                  <a:lnTo>
                    <a:pt x="408940" y="868680"/>
                  </a:lnTo>
                  <a:lnTo>
                    <a:pt x="321310" y="781050"/>
                  </a:lnTo>
                  <a:cubicBezTo>
                    <a:pt x="279400" y="739140"/>
                    <a:pt x="209550" y="716280"/>
                    <a:pt x="149860" y="725170"/>
                  </a:cubicBezTo>
                  <a:cubicBezTo>
                    <a:pt x="105410" y="731520"/>
                    <a:pt x="69850" y="755650"/>
                    <a:pt x="49530" y="791210"/>
                  </a:cubicBezTo>
                  <a:cubicBezTo>
                    <a:pt x="0" y="880110"/>
                    <a:pt x="76200" y="988060"/>
                    <a:pt x="85090" y="1000760"/>
                  </a:cubicBezTo>
                  <a:cubicBezTo>
                    <a:pt x="88900" y="1005840"/>
                    <a:pt x="469900" y="1517650"/>
                    <a:pt x="516890" y="1805940"/>
                  </a:cubicBezTo>
                  <a:lnTo>
                    <a:pt x="516890" y="1807210"/>
                  </a:lnTo>
                  <a:cubicBezTo>
                    <a:pt x="516890" y="1808480"/>
                    <a:pt x="516890" y="1809750"/>
                    <a:pt x="518160" y="1811020"/>
                  </a:cubicBezTo>
                  <a:cubicBezTo>
                    <a:pt x="518160" y="1812290"/>
                    <a:pt x="519430" y="1813560"/>
                    <a:pt x="519430" y="1816100"/>
                  </a:cubicBezTo>
                  <a:cubicBezTo>
                    <a:pt x="519430" y="1817370"/>
                    <a:pt x="520700" y="1818640"/>
                    <a:pt x="520700" y="1818640"/>
                  </a:cubicBezTo>
                  <a:cubicBezTo>
                    <a:pt x="521970" y="1819910"/>
                    <a:pt x="521970" y="1821180"/>
                    <a:pt x="523240" y="1822450"/>
                  </a:cubicBezTo>
                  <a:cubicBezTo>
                    <a:pt x="523240" y="1823720"/>
                    <a:pt x="524510" y="1823720"/>
                    <a:pt x="525780" y="1824990"/>
                  </a:cubicBezTo>
                  <a:cubicBezTo>
                    <a:pt x="527050" y="1826260"/>
                    <a:pt x="528320" y="1827530"/>
                    <a:pt x="528320" y="1828800"/>
                  </a:cubicBezTo>
                  <a:lnTo>
                    <a:pt x="530860" y="1831340"/>
                  </a:lnTo>
                  <a:cubicBezTo>
                    <a:pt x="532130" y="1832610"/>
                    <a:pt x="533400" y="1833880"/>
                    <a:pt x="534670" y="1833880"/>
                  </a:cubicBezTo>
                  <a:lnTo>
                    <a:pt x="537210" y="1836420"/>
                  </a:lnTo>
                  <a:cubicBezTo>
                    <a:pt x="538480" y="1837690"/>
                    <a:pt x="539750" y="1837690"/>
                    <a:pt x="541020" y="1838960"/>
                  </a:cubicBezTo>
                  <a:cubicBezTo>
                    <a:pt x="542290" y="1838960"/>
                    <a:pt x="543560" y="1840230"/>
                    <a:pt x="543560" y="1840230"/>
                  </a:cubicBezTo>
                  <a:cubicBezTo>
                    <a:pt x="544830" y="1841500"/>
                    <a:pt x="547370" y="1841500"/>
                    <a:pt x="548640" y="1841500"/>
                  </a:cubicBezTo>
                  <a:cubicBezTo>
                    <a:pt x="549910" y="1841500"/>
                    <a:pt x="549910" y="1841500"/>
                    <a:pt x="551180" y="1842770"/>
                  </a:cubicBezTo>
                  <a:cubicBezTo>
                    <a:pt x="553720" y="1842770"/>
                    <a:pt x="556260" y="1844040"/>
                    <a:pt x="560070" y="1844040"/>
                  </a:cubicBezTo>
                  <a:lnTo>
                    <a:pt x="1243330" y="1844040"/>
                  </a:lnTo>
                  <a:cubicBezTo>
                    <a:pt x="1264920" y="1844040"/>
                    <a:pt x="1283970" y="1827530"/>
                    <a:pt x="1287780" y="1807210"/>
                  </a:cubicBezTo>
                  <a:cubicBezTo>
                    <a:pt x="1291590" y="1790700"/>
                    <a:pt x="1323340" y="1694180"/>
                    <a:pt x="1352550" y="1600200"/>
                  </a:cubicBezTo>
                  <a:cubicBezTo>
                    <a:pt x="1421130" y="1385570"/>
                    <a:pt x="1474470" y="1217930"/>
                    <a:pt x="1482090" y="1178560"/>
                  </a:cubicBezTo>
                  <a:cubicBezTo>
                    <a:pt x="1494790" y="1111250"/>
                    <a:pt x="1490980" y="1007110"/>
                    <a:pt x="1484630" y="863600"/>
                  </a:cubicBezTo>
                  <a:close/>
                  <a:moveTo>
                    <a:pt x="1395730" y="1160780"/>
                  </a:moveTo>
                  <a:cubicBezTo>
                    <a:pt x="1389380" y="1197610"/>
                    <a:pt x="1316990" y="1422400"/>
                    <a:pt x="1268730" y="1572260"/>
                  </a:cubicBezTo>
                  <a:cubicBezTo>
                    <a:pt x="1236980" y="1671320"/>
                    <a:pt x="1220470" y="1724660"/>
                    <a:pt x="1210310" y="1755140"/>
                  </a:cubicBezTo>
                  <a:lnTo>
                    <a:pt x="596900" y="1755140"/>
                  </a:lnTo>
                  <a:cubicBezTo>
                    <a:pt x="523240" y="1443990"/>
                    <a:pt x="171450" y="969010"/>
                    <a:pt x="156210" y="948690"/>
                  </a:cubicBezTo>
                  <a:cubicBezTo>
                    <a:pt x="144780" y="933450"/>
                    <a:pt x="107950" y="869950"/>
                    <a:pt x="128270" y="833120"/>
                  </a:cubicBezTo>
                  <a:cubicBezTo>
                    <a:pt x="130810" y="829310"/>
                    <a:pt x="138430" y="815340"/>
                    <a:pt x="163830" y="811530"/>
                  </a:cubicBezTo>
                  <a:cubicBezTo>
                    <a:pt x="195580" y="806450"/>
                    <a:pt x="237490" y="820420"/>
                    <a:pt x="260350" y="843280"/>
                  </a:cubicBezTo>
                  <a:lnTo>
                    <a:pt x="370840" y="953770"/>
                  </a:lnTo>
                  <a:cubicBezTo>
                    <a:pt x="386080" y="969010"/>
                    <a:pt x="400050" y="982980"/>
                    <a:pt x="410210" y="994410"/>
                  </a:cubicBezTo>
                  <a:lnTo>
                    <a:pt x="410210" y="1050290"/>
                  </a:lnTo>
                  <a:cubicBezTo>
                    <a:pt x="410210" y="1074420"/>
                    <a:pt x="430530" y="1094740"/>
                    <a:pt x="454660" y="1094740"/>
                  </a:cubicBezTo>
                  <a:cubicBezTo>
                    <a:pt x="478790" y="1094740"/>
                    <a:pt x="499110" y="1074420"/>
                    <a:pt x="499110" y="1050290"/>
                  </a:cubicBezTo>
                  <a:lnTo>
                    <a:pt x="499110" y="181610"/>
                  </a:lnTo>
                  <a:cubicBezTo>
                    <a:pt x="499110" y="115570"/>
                    <a:pt x="542290" y="86360"/>
                    <a:pt x="585470" y="86360"/>
                  </a:cubicBezTo>
                  <a:cubicBezTo>
                    <a:pt x="626110" y="86360"/>
                    <a:pt x="674370" y="113030"/>
                    <a:pt x="674370" y="190500"/>
                  </a:cubicBezTo>
                  <a:lnTo>
                    <a:pt x="674370" y="791210"/>
                  </a:lnTo>
                  <a:cubicBezTo>
                    <a:pt x="674370" y="815340"/>
                    <a:pt x="694690" y="835660"/>
                    <a:pt x="718820" y="835660"/>
                  </a:cubicBezTo>
                  <a:cubicBezTo>
                    <a:pt x="742950" y="835660"/>
                    <a:pt x="763270" y="815340"/>
                    <a:pt x="763270" y="791210"/>
                  </a:cubicBezTo>
                  <a:lnTo>
                    <a:pt x="763270" y="508000"/>
                  </a:lnTo>
                  <a:cubicBezTo>
                    <a:pt x="822960" y="505460"/>
                    <a:pt x="895350" y="511810"/>
                    <a:pt x="923290" y="535940"/>
                  </a:cubicBezTo>
                  <a:cubicBezTo>
                    <a:pt x="929640" y="542290"/>
                    <a:pt x="932180" y="548640"/>
                    <a:pt x="932180" y="557530"/>
                  </a:cubicBezTo>
                  <a:lnTo>
                    <a:pt x="932180" y="802640"/>
                  </a:lnTo>
                  <a:cubicBezTo>
                    <a:pt x="932180" y="826770"/>
                    <a:pt x="952500" y="847090"/>
                    <a:pt x="976630" y="847090"/>
                  </a:cubicBezTo>
                  <a:cubicBezTo>
                    <a:pt x="1000760" y="847090"/>
                    <a:pt x="1021080" y="826770"/>
                    <a:pt x="1021080" y="802640"/>
                  </a:cubicBezTo>
                  <a:lnTo>
                    <a:pt x="1021080" y="601980"/>
                  </a:lnTo>
                  <a:cubicBezTo>
                    <a:pt x="1069340" y="601980"/>
                    <a:pt x="1143000" y="607060"/>
                    <a:pt x="1170940" y="633730"/>
                  </a:cubicBezTo>
                  <a:cubicBezTo>
                    <a:pt x="1177290" y="640080"/>
                    <a:pt x="1179830" y="646430"/>
                    <a:pt x="1179830" y="655320"/>
                  </a:cubicBezTo>
                  <a:lnTo>
                    <a:pt x="1179830" y="894080"/>
                  </a:lnTo>
                  <a:cubicBezTo>
                    <a:pt x="1179830" y="918210"/>
                    <a:pt x="1200150" y="938530"/>
                    <a:pt x="1224280" y="938530"/>
                  </a:cubicBezTo>
                  <a:cubicBezTo>
                    <a:pt x="1248410" y="938530"/>
                    <a:pt x="1268730" y="918210"/>
                    <a:pt x="1268730" y="894080"/>
                  </a:cubicBezTo>
                  <a:lnTo>
                    <a:pt x="1268730" y="684530"/>
                  </a:lnTo>
                  <a:cubicBezTo>
                    <a:pt x="1318260" y="697230"/>
                    <a:pt x="1391920" y="731520"/>
                    <a:pt x="1395730" y="830580"/>
                  </a:cubicBezTo>
                  <a:lnTo>
                    <a:pt x="1397000" y="866140"/>
                  </a:lnTo>
                  <a:cubicBezTo>
                    <a:pt x="1402080" y="999490"/>
                    <a:pt x="1405890" y="1104900"/>
                    <a:pt x="1395730" y="1160780"/>
                  </a:cubicBezTo>
                  <a:close/>
                </a:path>
              </a:pathLst>
            </a:custGeom>
            <a:solidFill>
              <a:srgbClr val="E2BB43">
                <a:alpha val="60784"/>
              </a:srgbClr>
            </a:solidFill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6" name="Freeform 73">
            <a:extLst>
              <a:ext uri="{FF2B5EF4-FFF2-40B4-BE49-F238E27FC236}">
                <a16:creationId xmlns:a16="http://schemas.microsoft.com/office/drawing/2014/main" id="{19453D38-DEF5-018E-6292-C92870EB2796}"/>
              </a:ext>
            </a:extLst>
          </p:cNvPr>
          <p:cNvSpPr/>
          <p:nvPr/>
        </p:nvSpPr>
        <p:spPr>
          <a:xfrm>
            <a:off x="2825131" y="2887657"/>
            <a:ext cx="302986" cy="336812"/>
          </a:xfrm>
          <a:custGeom>
            <a:avLst/>
            <a:gdLst/>
            <a:ahLst/>
            <a:cxnLst/>
            <a:rect l="l" t="t" r="r" b="b"/>
            <a:pathLst>
              <a:path w="124044" h="139762">
                <a:moveTo>
                  <a:pt x="0" y="0"/>
                </a:moveTo>
                <a:lnTo>
                  <a:pt x="124044" y="0"/>
                </a:lnTo>
                <a:lnTo>
                  <a:pt x="124044" y="139762"/>
                </a:lnTo>
                <a:lnTo>
                  <a:pt x="0" y="139762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pPr algn="ctr"/>
            <a:r>
              <a:rPr lang="en-CA" dirty="0"/>
              <a:t>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848409" y="6248022"/>
            <a:ext cx="612355" cy="612355"/>
          </a:xfrm>
          <a:prstGeom prst="rect">
            <a:avLst/>
          </a:prstGeom>
        </p:spPr>
      </p:pic>
      <p:sp>
        <p:nvSpPr>
          <p:cNvPr id="77" name="Oval 76"/>
          <p:cNvSpPr/>
          <p:nvPr/>
        </p:nvSpPr>
        <p:spPr>
          <a:xfrm>
            <a:off x="8354434" y="4092380"/>
            <a:ext cx="4039684" cy="3960576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-52373" y="2853447"/>
            <a:ext cx="4777791" cy="4475287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3987039" y="1845572"/>
            <a:ext cx="5195455" cy="4987636"/>
          </a:xfrm>
          <a:prstGeom prst="ellipse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3438"/>
            <a:endParaRPr lang="en-US" sz="1227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046403" y="1143000"/>
            <a:ext cx="1233524" cy="129726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 cstate="print">
            <a:alphaModFix amt="64000"/>
          </a:blip>
          <a:srcRect l="1310" r="1310"/>
          <a:stretch>
            <a:fillRect/>
          </a:stretch>
        </p:blipFill>
        <p:spPr>
          <a:xfrm>
            <a:off x="1269359" y="197165"/>
            <a:ext cx="4787642" cy="128067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923765" y="206902"/>
            <a:ext cx="957797" cy="957797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20635228">
            <a:off x="2830287" y="1931069"/>
            <a:ext cx="975186" cy="1045042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-889337">
            <a:off x="5771142" y="822324"/>
            <a:ext cx="1390462" cy="1315527"/>
          </a:xfrm>
          <a:prstGeom prst="rect">
            <a:avLst/>
          </a:prstGeom>
        </p:spPr>
      </p:pic>
      <p:grpSp>
        <p:nvGrpSpPr>
          <p:cNvPr id="13" name="Group 13"/>
          <p:cNvGrpSpPr>
            <a:grpSpLocks noChangeAspect="1"/>
          </p:cNvGrpSpPr>
          <p:nvPr/>
        </p:nvGrpSpPr>
        <p:grpSpPr>
          <a:xfrm rot="3522524">
            <a:off x="4422647" y="4891211"/>
            <a:ext cx="546417" cy="691588"/>
            <a:chOff x="0" y="0"/>
            <a:chExt cx="1457960" cy="1845310"/>
          </a:xfrm>
        </p:grpSpPr>
        <p:sp>
          <p:nvSpPr>
            <p:cNvPr id="14" name="Freeform 14"/>
            <p:cNvSpPr/>
            <p:nvPr/>
          </p:nvSpPr>
          <p:spPr>
            <a:xfrm>
              <a:off x="17780" y="-5080"/>
              <a:ext cx="1402080" cy="1805940"/>
            </a:xfrm>
            <a:custGeom>
              <a:avLst/>
              <a:gdLst/>
              <a:ahLst/>
              <a:cxnLst/>
              <a:rect l="l" t="t" r="r" b="b"/>
              <a:pathLst>
                <a:path w="1402080" h="1805940">
                  <a:moveTo>
                    <a:pt x="925830" y="565150"/>
                  </a:moveTo>
                  <a:cubicBezTo>
                    <a:pt x="925830" y="441960"/>
                    <a:pt x="668020" y="474980"/>
                    <a:pt x="668020" y="474980"/>
                  </a:cubicBezTo>
                  <a:lnTo>
                    <a:pt x="668020" y="198120"/>
                  </a:lnTo>
                  <a:cubicBezTo>
                    <a:pt x="668020" y="0"/>
                    <a:pt x="403860" y="3810"/>
                    <a:pt x="403860" y="189230"/>
                  </a:cubicBezTo>
                  <a:lnTo>
                    <a:pt x="403860" y="981710"/>
                  </a:lnTo>
                  <a:lnTo>
                    <a:pt x="240030" y="817880"/>
                  </a:lnTo>
                  <a:cubicBezTo>
                    <a:pt x="189230" y="767080"/>
                    <a:pt x="76200" y="748030"/>
                    <a:pt x="38100" y="817880"/>
                  </a:cubicBezTo>
                  <a:cubicBezTo>
                    <a:pt x="0" y="887730"/>
                    <a:pt x="69850" y="981710"/>
                    <a:pt x="69850" y="981710"/>
                  </a:cubicBezTo>
                  <a:cubicBezTo>
                    <a:pt x="69850" y="981710"/>
                    <a:pt x="459740" y="1503680"/>
                    <a:pt x="510540" y="1805940"/>
                  </a:cubicBezTo>
                  <a:lnTo>
                    <a:pt x="1193800" y="1805940"/>
                  </a:lnTo>
                  <a:cubicBezTo>
                    <a:pt x="1193800" y="1793240"/>
                    <a:pt x="1376680" y="1242060"/>
                    <a:pt x="1389380" y="1176020"/>
                  </a:cubicBezTo>
                  <a:cubicBezTo>
                    <a:pt x="1402080" y="1109980"/>
                    <a:pt x="1395730" y="990600"/>
                    <a:pt x="1389380" y="835660"/>
                  </a:cubicBezTo>
                  <a:cubicBezTo>
                    <a:pt x="1383030" y="681990"/>
                    <a:pt x="1238250" y="640080"/>
                    <a:pt x="1173480" y="640080"/>
                  </a:cubicBezTo>
                  <a:lnTo>
                    <a:pt x="1170940" y="643890"/>
                  </a:lnTo>
                  <a:cubicBezTo>
                    <a:pt x="1149350" y="556260"/>
                    <a:pt x="979170" y="565150"/>
                    <a:pt x="925830" y="565150"/>
                  </a:cubicBezTo>
                  <a:close/>
                </a:path>
              </a:pathLst>
            </a:custGeom>
            <a:solidFill>
              <a:srgbClr val="5B376E">
                <a:alpha val="60784"/>
              </a:srgbClr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-33020" y="2540"/>
              <a:ext cx="1494790" cy="1844040"/>
            </a:xfrm>
            <a:custGeom>
              <a:avLst/>
              <a:gdLst/>
              <a:ahLst/>
              <a:cxnLst/>
              <a:rect l="l" t="t" r="r" b="b"/>
              <a:pathLst>
                <a:path w="1494790" h="1844040">
                  <a:moveTo>
                    <a:pt x="1484630" y="863600"/>
                  </a:moveTo>
                  <a:lnTo>
                    <a:pt x="1483360" y="828040"/>
                  </a:lnTo>
                  <a:cubicBezTo>
                    <a:pt x="1477010" y="669290"/>
                    <a:pt x="1344930" y="601980"/>
                    <a:pt x="1248410" y="591820"/>
                  </a:cubicBezTo>
                  <a:cubicBezTo>
                    <a:pt x="1243330" y="585470"/>
                    <a:pt x="1238250" y="577850"/>
                    <a:pt x="1231900" y="572770"/>
                  </a:cubicBezTo>
                  <a:cubicBezTo>
                    <a:pt x="1178560" y="519430"/>
                    <a:pt x="1078230" y="514350"/>
                    <a:pt x="1010920" y="514350"/>
                  </a:cubicBezTo>
                  <a:cubicBezTo>
                    <a:pt x="1004570" y="497840"/>
                    <a:pt x="994410" y="483870"/>
                    <a:pt x="980440" y="471170"/>
                  </a:cubicBezTo>
                  <a:cubicBezTo>
                    <a:pt x="925830" y="422910"/>
                    <a:pt x="824230" y="419100"/>
                    <a:pt x="762000" y="421640"/>
                  </a:cubicBezTo>
                  <a:lnTo>
                    <a:pt x="762000" y="193040"/>
                  </a:lnTo>
                  <a:cubicBezTo>
                    <a:pt x="762000" y="119380"/>
                    <a:pt x="731520" y="73660"/>
                    <a:pt x="707390" y="49530"/>
                  </a:cubicBezTo>
                  <a:cubicBezTo>
                    <a:pt x="674370" y="17780"/>
                    <a:pt x="631190" y="0"/>
                    <a:pt x="584200" y="0"/>
                  </a:cubicBezTo>
                  <a:cubicBezTo>
                    <a:pt x="496570" y="0"/>
                    <a:pt x="408940" y="63500"/>
                    <a:pt x="408940" y="184150"/>
                  </a:cubicBezTo>
                  <a:lnTo>
                    <a:pt x="408940" y="868680"/>
                  </a:lnTo>
                  <a:lnTo>
                    <a:pt x="321310" y="781050"/>
                  </a:lnTo>
                  <a:cubicBezTo>
                    <a:pt x="279400" y="739140"/>
                    <a:pt x="209550" y="716280"/>
                    <a:pt x="149860" y="725170"/>
                  </a:cubicBezTo>
                  <a:cubicBezTo>
                    <a:pt x="105410" y="731520"/>
                    <a:pt x="69850" y="755650"/>
                    <a:pt x="49530" y="791210"/>
                  </a:cubicBezTo>
                  <a:cubicBezTo>
                    <a:pt x="0" y="880110"/>
                    <a:pt x="76200" y="988060"/>
                    <a:pt x="85090" y="1000760"/>
                  </a:cubicBezTo>
                  <a:cubicBezTo>
                    <a:pt x="88900" y="1005840"/>
                    <a:pt x="469900" y="1517650"/>
                    <a:pt x="516890" y="1805940"/>
                  </a:cubicBezTo>
                  <a:lnTo>
                    <a:pt x="516890" y="1807210"/>
                  </a:lnTo>
                  <a:cubicBezTo>
                    <a:pt x="516890" y="1808480"/>
                    <a:pt x="516890" y="1809750"/>
                    <a:pt x="518160" y="1811020"/>
                  </a:cubicBezTo>
                  <a:cubicBezTo>
                    <a:pt x="518160" y="1812290"/>
                    <a:pt x="519430" y="1813560"/>
                    <a:pt x="519430" y="1816100"/>
                  </a:cubicBezTo>
                  <a:cubicBezTo>
                    <a:pt x="519430" y="1817370"/>
                    <a:pt x="520700" y="1818640"/>
                    <a:pt x="520700" y="1818640"/>
                  </a:cubicBezTo>
                  <a:cubicBezTo>
                    <a:pt x="521970" y="1819910"/>
                    <a:pt x="521970" y="1821180"/>
                    <a:pt x="523240" y="1822450"/>
                  </a:cubicBezTo>
                  <a:cubicBezTo>
                    <a:pt x="523240" y="1823720"/>
                    <a:pt x="524510" y="1823720"/>
                    <a:pt x="525780" y="1824990"/>
                  </a:cubicBezTo>
                  <a:cubicBezTo>
                    <a:pt x="527050" y="1826260"/>
                    <a:pt x="528320" y="1827530"/>
                    <a:pt x="528320" y="1828800"/>
                  </a:cubicBezTo>
                  <a:lnTo>
                    <a:pt x="530860" y="1831340"/>
                  </a:lnTo>
                  <a:cubicBezTo>
                    <a:pt x="532130" y="1832610"/>
                    <a:pt x="533400" y="1833880"/>
                    <a:pt x="534670" y="1833880"/>
                  </a:cubicBezTo>
                  <a:lnTo>
                    <a:pt x="537210" y="1836420"/>
                  </a:lnTo>
                  <a:cubicBezTo>
                    <a:pt x="538480" y="1837690"/>
                    <a:pt x="539750" y="1837690"/>
                    <a:pt x="541020" y="1838960"/>
                  </a:cubicBezTo>
                  <a:cubicBezTo>
                    <a:pt x="542290" y="1838960"/>
                    <a:pt x="543560" y="1840230"/>
                    <a:pt x="543560" y="1840230"/>
                  </a:cubicBezTo>
                  <a:cubicBezTo>
                    <a:pt x="544830" y="1841500"/>
                    <a:pt x="547370" y="1841500"/>
                    <a:pt x="548640" y="1841500"/>
                  </a:cubicBezTo>
                  <a:cubicBezTo>
                    <a:pt x="549910" y="1841500"/>
                    <a:pt x="549910" y="1841500"/>
                    <a:pt x="551180" y="1842770"/>
                  </a:cubicBezTo>
                  <a:cubicBezTo>
                    <a:pt x="553720" y="1842770"/>
                    <a:pt x="556260" y="1844040"/>
                    <a:pt x="560070" y="1844040"/>
                  </a:cubicBezTo>
                  <a:lnTo>
                    <a:pt x="1243330" y="1844040"/>
                  </a:lnTo>
                  <a:cubicBezTo>
                    <a:pt x="1264920" y="1844040"/>
                    <a:pt x="1283970" y="1827530"/>
                    <a:pt x="1287780" y="1807210"/>
                  </a:cubicBezTo>
                  <a:cubicBezTo>
                    <a:pt x="1291590" y="1790700"/>
                    <a:pt x="1323340" y="1694180"/>
                    <a:pt x="1352550" y="1600200"/>
                  </a:cubicBezTo>
                  <a:cubicBezTo>
                    <a:pt x="1421130" y="1385570"/>
                    <a:pt x="1474470" y="1217930"/>
                    <a:pt x="1482090" y="1178560"/>
                  </a:cubicBezTo>
                  <a:cubicBezTo>
                    <a:pt x="1494790" y="1111250"/>
                    <a:pt x="1490980" y="1007110"/>
                    <a:pt x="1484630" y="863600"/>
                  </a:cubicBezTo>
                  <a:close/>
                  <a:moveTo>
                    <a:pt x="1395730" y="1160780"/>
                  </a:moveTo>
                  <a:cubicBezTo>
                    <a:pt x="1389380" y="1197610"/>
                    <a:pt x="1316990" y="1422400"/>
                    <a:pt x="1268730" y="1572260"/>
                  </a:cubicBezTo>
                  <a:cubicBezTo>
                    <a:pt x="1236980" y="1671320"/>
                    <a:pt x="1220470" y="1724660"/>
                    <a:pt x="1210310" y="1755140"/>
                  </a:cubicBezTo>
                  <a:lnTo>
                    <a:pt x="596900" y="1755140"/>
                  </a:lnTo>
                  <a:cubicBezTo>
                    <a:pt x="523240" y="1443990"/>
                    <a:pt x="171450" y="969010"/>
                    <a:pt x="156210" y="948690"/>
                  </a:cubicBezTo>
                  <a:cubicBezTo>
                    <a:pt x="144780" y="933450"/>
                    <a:pt x="107950" y="869950"/>
                    <a:pt x="128270" y="833120"/>
                  </a:cubicBezTo>
                  <a:cubicBezTo>
                    <a:pt x="130810" y="829310"/>
                    <a:pt x="138430" y="815340"/>
                    <a:pt x="163830" y="811530"/>
                  </a:cubicBezTo>
                  <a:cubicBezTo>
                    <a:pt x="195580" y="806450"/>
                    <a:pt x="237490" y="820420"/>
                    <a:pt x="260350" y="843280"/>
                  </a:cubicBezTo>
                  <a:lnTo>
                    <a:pt x="370840" y="953770"/>
                  </a:lnTo>
                  <a:cubicBezTo>
                    <a:pt x="386080" y="969010"/>
                    <a:pt x="400050" y="982980"/>
                    <a:pt x="410210" y="994410"/>
                  </a:cubicBezTo>
                  <a:lnTo>
                    <a:pt x="410210" y="1050290"/>
                  </a:lnTo>
                  <a:cubicBezTo>
                    <a:pt x="410210" y="1074420"/>
                    <a:pt x="430530" y="1094740"/>
                    <a:pt x="454660" y="1094740"/>
                  </a:cubicBezTo>
                  <a:cubicBezTo>
                    <a:pt x="478790" y="1094740"/>
                    <a:pt x="499110" y="1074420"/>
                    <a:pt x="499110" y="1050290"/>
                  </a:cubicBezTo>
                  <a:lnTo>
                    <a:pt x="499110" y="181610"/>
                  </a:lnTo>
                  <a:cubicBezTo>
                    <a:pt x="499110" y="115570"/>
                    <a:pt x="542290" y="86360"/>
                    <a:pt x="585470" y="86360"/>
                  </a:cubicBezTo>
                  <a:cubicBezTo>
                    <a:pt x="626110" y="86360"/>
                    <a:pt x="674370" y="113030"/>
                    <a:pt x="674370" y="190500"/>
                  </a:cubicBezTo>
                  <a:lnTo>
                    <a:pt x="674370" y="791210"/>
                  </a:lnTo>
                  <a:cubicBezTo>
                    <a:pt x="674370" y="815340"/>
                    <a:pt x="694690" y="835660"/>
                    <a:pt x="718820" y="835660"/>
                  </a:cubicBezTo>
                  <a:cubicBezTo>
                    <a:pt x="742950" y="835660"/>
                    <a:pt x="763270" y="815340"/>
                    <a:pt x="763270" y="791210"/>
                  </a:cubicBezTo>
                  <a:lnTo>
                    <a:pt x="763270" y="508000"/>
                  </a:lnTo>
                  <a:cubicBezTo>
                    <a:pt x="822960" y="505460"/>
                    <a:pt x="895350" y="511810"/>
                    <a:pt x="923290" y="535940"/>
                  </a:cubicBezTo>
                  <a:cubicBezTo>
                    <a:pt x="929640" y="542290"/>
                    <a:pt x="932180" y="548640"/>
                    <a:pt x="932180" y="557530"/>
                  </a:cubicBezTo>
                  <a:lnTo>
                    <a:pt x="932180" y="802640"/>
                  </a:lnTo>
                  <a:cubicBezTo>
                    <a:pt x="932180" y="826770"/>
                    <a:pt x="952500" y="847090"/>
                    <a:pt x="976630" y="847090"/>
                  </a:cubicBezTo>
                  <a:cubicBezTo>
                    <a:pt x="1000760" y="847090"/>
                    <a:pt x="1021080" y="826770"/>
                    <a:pt x="1021080" y="802640"/>
                  </a:cubicBezTo>
                  <a:lnTo>
                    <a:pt x="1021080" y="601980"/>
                  </a:lnTo>
                  <a:cubicBezTo>
                    <a:pt x="1069340" y="601980"/>
                    <a:pt x="1143000" y="607060"/>
                    <a:pt x="1170940" y="633730"/>
                  </a:cubicBezTo>
                  <a:cubicBezTo>
                    <a:pt x="1177290" y="640080"/>
                    <a:pt x="1179830" y="646430"/>
                    <a:pt x="1179830" y="655320"/>
                  </a:cubicBezTo>
                  <a:lnTo>
                    <a:pt x="1179830" y="894080"/>
                  </a:lnTo>
                  <a:cubicBezTo>
                    <a:pt x="1179830" y="918210"/>
                    <a:pt x="1200150" y="938530"/>
                    <a:pt x="1224280" y="938530"/>
                  </a:cubicBezTo>
                  <a:cubicBezTo>
                    <a:pt x="1248410" y="938530"/>
                    <a:pt x="1268730" y="918210"/>
                    <a:pt x="1268730" y="894080"/>
                  </a:cubicBezTo>
                  <a:lnTo>
                    <a:pt x="1268730" y="684530"/>
                  </a:lnTo>
                  <a:cubicBezTo>
                    <a:pt x="1318260" y="697230"/>
                    <a:pt x="1391920" y="731520"/>
                    <a:pt x="1395730" y="830580"/>
                  </a:cubicBezTo>
                  <a:lnTo>
                    <a:pt x="1397000" y="866140"/>
                  </a:lnTo>
                  <a:cubicBezTo>
                    <a:pt x="1402080" y="999490"/>
                    <a:pt x="1405890" y="1104900"/>
                    <a:pt x="1395730" y="1160780"/>
                  </a:cubicBezTo>
                  <a:close/>
                </a:path>
              </a:pathLst>
            </a:custGeom>
            <a:solidFill>
              <a:srgbClr val="E2BB43">
                <a:alpha val="60784"/>
              </a:srgbClr>
            </a:solidFill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450853" y="1224898"/>
            <a:ext cx="1934119" cy="1733484"/>
            <a:chOff x="0" y="0"/>
            <a:chExt cx="6350000" cy="5691283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6350000" cy="5691283"/>
            </a:xfrm>
            <a:custGeom>
              <a:avLst/>
              <a:gdLst/>
              <a:ahLst/>
              <a:cxnLst/>
              <a:rect l="l" t="t" r="r" b="b"/>
              <a:pathLst>
                <a:path w="6350000" h="5691283">
                  <a:moveTo>
                    <a:pt x="5332730" y="0"/>
                  </a:moveTo>
                  <a:lnTo>
                    <a:pt x="1017270" y="0"/>
                  </a:lnTo>
                  <a:cubicBezTo>
                    <a:pt x="455930" y="0"/>
                    <a:pt x="0" y="455930"/>
                    <a:pt x="0" y="1017270"/>
                  </a:cubicBezTo>
                  <a:lnTo>
                    <a:pt x="0" y="3394858"/>
                  </a:lnTo>
                  <a:cubicBezTo>
                    <a:pt x="0" y="3942493"/>
                    <a:pt x="455930" y="4398423"/>
                    <a:pt x="1017270" y="4398423"/>
                  </a:cubicBezTo>
                  <a:lnTo>
                    <a:pt x="1800860" y="4398423"/>
                  </a:lnTo>
                  <a:lnTo>
                    <a:pt x="1800860" y="5691283"/>
                  </a:lnTo>
                  <a:lnTo>
                    <a:pt x="2532380" y="4398423"/>
                  </a:lnTo>
                  <a:lnTo>
                    <a:pt x="5332730" y="4398423"/>
                  </a:lnTo>
                  <a:cubicBezTo>
                    <a:pt x="5894070" y="4398423"/>
                    <a:pt x="6350000" y="3942493"/>
                    <a:pt x="6350000" y="3394858"/>
                  </a:cubicBezTo>
                  <a:lnTo>
                    <a:pt x="6350000" y="1017270"/>
                  </a:lnTo>
                  <a:cubicBezTo>
                    <a:pt x="6350000" y="455930"/>
                    <a:pt x="5895340" y="0"/>
                    <a:pt x="5332730" y="0"/>
                  </a:cubicBezTo>
                  <a:lnTo>
                    <a:pt x="5332730" y="0"/>
                  </a:lnTo>
                  <a:close/>
                </a:path>
              </a:pathLst>
            </a:custGeom>
            <a:solidFill>
              <a:srgbClr val="EB474F"/>
            </a:solidFill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18" name="Picture 18"/>
          <p:cNvPicPr>
            <a:picLocks noChangeAspect="1"/>
          </p:cNvPicPr>
          <p:nvPr/>
        </p:nvPicPr>
        <p:blipFill>
          <a:blip r:embed="rId7" cstate="print"/>
          <a:srcRect t="4995" b="4995"/>
          <a:stretch>
            <a:fillRect/>
          </a:stretch>
        </p:blipFill>
        <p:spPr>
          <a:xfrm>
            <a:off x="3858116" y="1252385"/>
            <a:ext cx="1352254" cy="1152336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5836228" y="3636818"/>
            <a:ext cx="1565474" cy="1783490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 rot="542044">
            <a:off x="447913" y="2123062"/>
            <a:ext cx="1104061" cy="1104061"/>
          </a:xfrm>
          <a:prstGeom prst="rect">
            <a:avLst/>
          </a:prstGeom>
        </p:spPr>
      </p:pic>
      <p:sp>
        <p:nvSpPr>
          <p:cNvPr id="26" name="TextBox 26"/>
          <p:cNvSpPr txBox="1"/>
          <p:nvPr/>
        </p:nvSpPr>
        <p:spPr>
          <a:xfrm>
            <a:off x="7725708" y="4980649"/>
            <a:ext cx="4668409" cy="3715390"/>
          </a:xfrm>
          <a:prstGeom prst="rect">
            <a:avLst/>
          </a:prstGeom>
        </p:spPr>
        <p:txBody>
          <a:bodyPr lIns="34636" tIns="34636" rIns="34636" bIns="34636" rtlCol="0" anchor="ctr"/>
          <a:lstStyle/>
          <a:p>
            <a:pPr algn="ctr" defTabSz="623438">
              <a:lnSpc>
                <a:spcPts val="1813"/>
              </a:lnSpc>
              <a:spcBef>
                <a:spcPct val="0"/>
              </a:spcBef>
            </a:pPr>
            <a:endParaRPr sz="1227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7" name="Picture 27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>
          <a:xfrm rot="246320">
            <a:off x="984885" y="-97916"/>
            <a:ext cx="1016394" cy="1016394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>
            <a:off x="1858949" y="109664"/>
            <a:ext cx="295066" cy="295066"/>
            <a:chOff x="0" y="0"/>
            <a:chExt cx="812800" cy="812800"/>
          </a:xfrm>
        </p:grpSpPr>
        <p:sp>
          <p:nvSpPr>
            <p:cNvPr id="29" name="Freeform 29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EA474F"/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582"/>
                </a:lnSpc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31" name="Picture 31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8745682" y="1194955"/>
            <a:ext cx="1565474" cy="1783490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8" cstate="print">
            <a:alphaModFix amt="29000"/>
          </a:blip>
          <a:srcRect/>
          <a:stretch>
            <a:fillRect/>
          </a:stretch>
        </p:blipFill>
        <p:spPr>
          <a:xfrm>
            <a:off x="2128325" y="4603966"/>
            <a:ext cx="1565474" cy="1783490"/>
          </a:xfrm>
          <a:prstGeom prst="rect">
            <a:avLst/>
          </a:prstGeom>
        </p:spPr>
      </p:pic>
      <p:sp>
        <p:nvSpPr>
          <p:cNvPr id="34" name="Freeform 34"/>
          <p:cNvSpPr/>
          <p:nvPr/>
        </p:nvSpPr>
        <p:spPr>
          <a:xfrm>
            <a:off x="289998" y="4201909"/>
            <a:ext cx="313987" cy="353772"/>
          </a:xfrm>
          <a:custGeom>
            <a:avLst/>
            <a:gdLst/>
            <a:ahLst/>
            <a:cxnLst/>
            <a:rect l="l" t="t" r="r" b="b"/>
            <a:pathLst>
              <a:path w="124044" h="139762">
                <a:moveTo>
                  <a:pt x="0" y="0"/>
                </a:moveTo>
                <a:lnTo>
                  <a:pt x="124044" y="0"/>
                </a:lnTo>
                <a:lnTo>
                  <a:pt x="124044" y="139762"/>
                </a:lnTo>
                <a:lnTo>
                  <a:pt x="0" y="139762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2</a:t>
            </a:r>
          </a:p>
        </p:txBody>
      </p:sp>
      <p:sp>
        <p:nvSpPr>
          <p:cNvPr id="37" name="Freeform 37"/>
          <p:cNvSpPr/>
          <p:nvPr/>
        </p:nvSpPr>
        <p:spPr>
          <a:xfrm>
            <a:off x="284905" y="4632638"/>
            <a:ext cx="313987" cy="353772"/>
          </a:xfrm>
          <a:custGeom>
            <a:avLst/>
            <a:gdLst/>
            <a:ahLst/>
            <a:cxnLst/>
            <a:rect l="l" t="t" r="r" b="b"/>
            <a:pathLst>
              <a:path w="124044" h="139762">
                <a:moveTo>
                  <a:pt x="0" y="0"/>
                </a:moveTo>
                <a:lnTo>
                  <a:pt x="124044" y="0"/>
                </a:lnTo>
                <a:lnTo>
                  <a:pt x="124044" y="139762"/>
                </a:lnTo>
                <a:lnTo>
                  <a:pt x="0" y="139762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3</a:t>
            </a:r>
          </a:p>
        </p:txBody>
      </p:sp>
      <p:sp>
        <p:nvSpPr>
          <p:cNvPr id="40" name="Freeform 40"/>
          <p:cNvSpPr/>
          <p:nvPr/>
        </p:nvSpPr>
        <p:spPr>
          <a:xfrm>
            <a:off x="289998" y="5056270"/>
            <a:ext cx="313987" cy="344639"/>
          </a:xfrm>
          <a:custGeom>
            <a:avLst/>
            <a:gdLst/>
            <a:ahLst/>
            <a:cxnLst/>
            <a:rect l="l" t="t" r="r" b="b"/>
            <a:pathLst>
              <a:path w="124044" h="136154">
                <a:moveTo>
                  <a:pt x="0" y="0"/>
                </a:moveTo>
                <a:lnTo>
                  <a:pt x="124044" y="0"/>
                </a:lnTo>
                <a:lnTo>
                  <a:pt x="124044" y="136154"/>
                </a:lnTo>
                <a:lnTo>
                  <a:pt x="0" y="136154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4</a:t>
            </a:r>
          </a:p>
        </p:txBody>
      </p:sp>
      <p:sp>
        <p:nvSpPr>
          <p:cNvPr id="43" name="Freeform 43"/>
          <p:cNvSpPr/>
          <p:nvPr/>
        </p:nvSpPr>
        <p:spPr>
          <a:xfrm>
            <a:off x="289998" y="5462080"/>
            <a:ext cx="313987" cy="344639"/>
          </a:xfrm>
          <a:custGeom>
            <a:avLst/>
            <a:gdLst/>
            <a:ahLst/>
            <a:cxnLst/>
            <a:rect l="l" t="t" r="r" b="b"/>
            <a:pathLst>
              <a:path w="124044" h="136154">
                <a:moveTo>
                  <a:pt x="0" y="0"/>
                </a:moveTo>
                <a:lnTo>
                  <a:pt x="124044" y="0"/>
                </a:lnTo>
                <a:lnTo>
                  <a:pt x="124044" y="136154"/>
                </a:lnTo>
                <a:lnTo>
                  <a:pt x="0" y="136154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5</a:t>
            </a:r>
          </a:p>
        </p:txBody>
      </p:sp>
      <p:sp>
        <p:nvSpPr>
          <p:cNvPr id="46" name="Freeform 46"/>
          <p:cNvSpPr/>
          <p:nvPr/>
        </p:nvSpPr>
        <p:spPr>
          <a:xfrm>
            <a:off x="289998" y="5862446"/>
            <a:ext cx="313987" cy="344639"/>
          </a:xfrm>
          <a:custGeom>
            <a:avLst/>
            <a:gdLst/>
            <a:ahLst/>
            <a:cxnLst/>
            <a:rect l="l" t="t" r="r" b="b"/>
            <a:pathLst>
              <a:path w="124044" h="136154">
                <a:moveTo>
                  <a:pt x="0" y="0"/>
                </a:moveTo>
                <a:lnTo>
                  <a:pt x="124044" y="0"/>
                </a:lnTo>
                <a:lnTo>
                  <a:pt x="124044" y="136154"/>
                </a:lnTo>
                <a:lnTo>
                  <a:pt x="0" y="136154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6</a:t>
            </a:r>
          </a:p>
        </p:txBody>
      </p:sp>
      <p:grpSp>
        <p:nvGrpSpPr>
          <p:cNvPr id="49" name="Group 49"/>
          <p:cNvGrpSpPr/>
          <p:nvPr/>
        </p:nvGrpSpPr>
        <p:grpSpPr>
          <a:xfrm rot="376623">
            <a:off x="2269492" y="1371558"/>
            <a:ext cx="1381331" cy="1357709"/>
            <a:chOff x="0" y="0"/>
            <a:chExt cx="5793854" cy="5989320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5793854" cy="5989320"/>
            </a:xfrm>
            <a:custGeom>
              <a:avLst/>
              <a:gdLst/>
              <a:ahLst/>
              <a:cxnLst/>
              <a:rect l="l" t="t" r="r" b="b"/>
              <a:pathLst>
                <a:path w="5793854" h="5989320">
                  <a:moveTo>
                    <a:pt x="4776584" y="0"/>
                  </a:moveTo>
                  <a:lnTo>
                    <a:pt x="1017270" y="0"/>
                  </a:lnTo>
                  <a:cubicBezTo>
                    <a:pt x="455930" y="0"/>
                    <a:pt x="0" y="455930"/>
                    <a:pt x="0" y="1017270"/>
                  </a:cubicBezTo>
                  <a:lnTo>
                    <a:pt x="0" y="3679190"/>
                  </a:lnTo>
                  <a:cubicBezTo>
                    <a:pt x="0" y="4240530"/>
                    <a:pt x="455930" y="4696460"/>
                    <a:pt x="1017270" y="4696460"/>
                  </a:cubicBezTo>
                  <a:lnTo>
                    <a:pt x="1800860" y="4696460"/>
                  </a:lnTo>
                  <a:lnTo>
                    <a:pt x="1800860" y="5989320"/>
                  </a:lnTo>
                  <a:lnTo>
                    <a:pt x="2532380" y="4696460"/>
                  </a:lnTo>
                  <a:lnTo>
                    <a:pt x="4776584" y="4696460"/>
                  </a:lnTo>
                  <a:cubicBezTo>
                    <a:pt x="5337924" y="4696460"/>
                    <a:pt x="5793854" y="4240530"/>
                    <a:pt x="5793854" y="3679190"/>
                  </a:cubicBezTo>
                  <a:lnTo>
                    <a:pt x="5793854" y="1017270"/>
                  </a:lnTo>
                  <a:cubicBezTo>
                    <a:pt x="5793854" y="455930"/>
                    <a:pt x="5339194" y="0"/>
                    <a:pt x="4776584" y="0"/>
                  </a:cubicBezTo>
                  <a:lnTo>
                    <a:pt x="4776584" y="0"/>
                  </a:lnTo>
                  <a:close/>
                </a:path>
              </a:pathLst>
            </a:custGeom>
            <a:solidFill>
              <a:srgbClr val="5B376E"/>
            </a:solidFill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2" name="Freeform 52"/>
          <p:cNvSpPr/>
          <p:nvPr/>
        </p:nvSpPr>
        <p:spPr>
          <a:xfrm>
            <a:off x="289998" y="6281700"/>
            <a:ext cx="313987" cy="344639"/>
          </a:xfrm>
          <a:custGeom>
            <a:avLst/>
            <a:gdLst/>
            <a:ahLst/>
            <a:cxnLst/>
            <a:rect l="l" t="t" r="r" b="b"/>
            <a:pathLst>
              <a:path w="124044" h="136154">
                <a:moveTo>
                  <a:pt x="0" y="0"/>
                </a:moveTo>
                <a:lnTo>
                  <a:pt x="124044" y="0"/>
                </a:lnTo>
                <a:lnTo>
                  <a:pt x="124044" y="136154"/>
                </a:lnTo>
                <a:lnTo>
                  <a:pt x="0" y="136154"/>
                </a:lnTo>
                <a:close/>
              </a:path>
            </a:pathLst>
          </a:custGeom>
          <a:solidFill>
            <a:srgbClr val="FEFEFC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7</a:t>
            </a:r>
          </a:p>
        </p:txBody>
      </p:sp>
      <p:pic>
        <p:nvPicPr>
          <p:cNvPr id="54" name="Picture 54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>
          <a:xfrm rot="5898444">
            <a:off x="9591878" y="3869225"/>
            <a:ext cx="1075606" cy="1065129"/>
          </a:xfrm>
          <a:prstGeom prst="rect">
            <a:avLst/>
          </a:prstGeom>
        </p:spPr>
      </p:pic>
      <p:sp>
        <p:nvSpPr>
          <p:cNvPr id="55" name="TextBox 55"/>
          <p:cNvSpPr txBox="1"/>
          <p:nvPr/>
        </p:nvSpPr>
        <p:spPr>
          <a:xfrm>
            <a:off x="2147455" y="259773"/>
            <a:ext cx="2985866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202124"/>
                </a:solidFill>
                <a:latin typeface="arial" panose="020B0604020202020204" pitchFamily="34" charset="0"/>
              </a:rPr>
              <a:t>Quel sujet allons-nous explorer?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8524008" y="6353180"/>
            <a:ext cx="3602182" cy="3690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597"/>
              </a:lnSpc>
            </a:pPr>
            <a:r>
              <a:rPr lang="en-US" sz="1400" b="1" dirty="0">
                <a:solidFill>
                  <a:srgbClr val="202124"/>
                </a:solidFill>
                <a:latin typeface="arial" panose="020B0604020202020204" pitchFamily="34" charset="0"/>
              </a:rPr>
              <a:t>Solutions d’IDEA pour l’égalité des genres</a:t>
            </a:r>
          </a:p>
          <a:p>
            <a:pPr algn="ctr" defTabSz="623438">
              <a:lnSpc>
                <a:spcPts val="1364"/>
              </a:lnSpc>
              <a:spcBef>
                <a:spcPct val="0"/>
              </a:spcBef>
            </a:pPr>
            <a:r>
              <a:rPr lang="en-US" sz="1000" b="1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 virtuel pour la création collaborative de solutions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830265" y="2318461"/>
            <a:ext cx="3542881" cy="8803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981"/>
              </a:lnSpc>
              <a:spcBef>
                <a:spcPct val="0"/>
              </a:spcBef>
            </a:pPr>
            <a:r>
              <a:rPr lang="en-CA" sz="1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     Réfléchissez à des solutions…</a:t>
            </a:r>
          </a:p>
          <a:p>
            <a:pPr algn="ctr" defTabSz="623438">
              <a:lnSpc>
                <a:spcPts val="1500"/>
              </a:lnSpc>
              <a:spcBef>
                <a:spcPct val="0"/>
              </a:spcBef>
            </a:pPr>
            <a:r>
              <a:rPr kumimoji="0" lang="fr-FR" altLang="en-US" sz="12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Alors capturez votre solution structurelle ou systémique innovante ci-dessous</a:t>
            </a:r>
            <a:r>
              <a:rPr kumimoji="0" lang="fr-F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ctr" defTabSz="623438">
              <a:lnSpc>
                <a:spcPts val="1981"/>
              </a:lnSpc>
              <a:spcBef>
                <a:spcPct val="0"/>
              </a:spcBef>
            </a:pPr>
            <a:endParaRPr lang="en-US" sz="1415" b="1" dirty="0">
              <a:solidFill>
                <a:srgbClr val="010101"/>
              </a:solidFill>
              <a:latin typeface="Open Sans Light Bold"/>
            </a:endParaRPr>
          </a:p>
        </p:txBody>
      </p:sp>
      <p:sp>
        <p:nvSpPr>
          <p:cNvPr id="58" name="TextBox 58"/>
          <p:cNvSpPr txBox="1"/>
          <p:nvPr/>
        </p:nvSpPr>
        <p:spPr>
          <a:xfrm>
            <a:off x="3558914" y="2253165"/>
            <a:ext cx="1754378" cy="166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1365"/>
              </a:lnSpc>
              <a:spcBef>
                <a:spcPct val="0"/>
              </a:spcBef>
            </a:pPr>
            <a:r>
              <a:rPr lang="en-US" sz="975" dirty="0">
                <a:solidFill>
                  <a:srgbClr val="FFFFFF"/>
                </a:solidFill>
                <a:latin typeface="Open Sans Light Bold"/>
              </a:rPr>
              <a:t>Compréhension commune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660061" y="3310601"/>
            <a:ext cx="3450087" cy="4231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869"/>
              </a:lnSpc>
            </a:pPr>
            <a:r>
              <a:rPr lang="en-US" sz="1400" b="1" dirty="0">
                <a:solidFill>
                  <a:srgbClr val="202124"/>
                </a:solidFill>
                <a:latin typeface="arial" panose="020B0604020202020204" pitchFamily="34" charset="0"/>
              </a:rPr>
              <a:t>Mythes/préjugés préconscients?</a:t>
            </a:r>
          </a:p>
          <a:p>
            <a:pPr algn="ctr" defTabSz="623438">
              <a:lnSpc>
                <a:spcPts val="1418"/>
              </a:lnSpc>
            </a:pPr>
            <a:r>
              <a:rPr lang="en-US" sz="1200" b="1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Cochez les mythes/préjugés liés à votre sujet :</a:t>
            </a:r>
            <a:endParaRPr sz="122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TextBox 61"/>
          <p:cNvSpPr txBox="1"/>
          <p:nvPr/>
        </p:nvSpPr>
        <p:spPr>
          <a:xfrm>
            <a:off x="759827" y="4255331"/>
            <a:ext cx="3805510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Pour contrôler les préjugés, il faut changer les gens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740284" y="3905085"/>
            <a:ext cx="3792264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 Le fossé entre les genres découle de nos choix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775416" y="4612117"/>
            <a:ext cx="3237325" cy="3974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Se concentrer sur les grandes entreprises changera la donne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759827" y="5143487"/>
            <a:ext cx="323732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Il suffit de « réparer/changer » les femmes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785326" y="5436948"/>
            <a:ext cx="3092952" cy="3957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550"/>
              </a:lnSpc>
              <a:spcBef>
                <a:spcPct val="0"/>
              </a:spcBef>
            </a:pPr>
            <a:r>
              <a:rPr lang="en-US" sz="1107" dirty="0">
                <a:solidFill>
                  <a:srgbClr val="5B376E"/>
                </a:solidFill>
                <a:latin typeface="Open Sans Light Bold"/>
              </a:rPr>
              <a:t>L’égalité s’obtient en traitant tout le monde de la même façon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898261" y="6710688"/>
            <a:ext cx="4006452" cy="106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859"/>
              </a:lnSpc>
              <a:spcBef>
                <a:spcPct val="0"/>
              </a:spcBef>
            </a:pPr>
            <a:r>
              <a:rPr lang="en-US" sz="614" dirty="0">
                <a:solidFill>
                  <a:srgbClr val="8E8A85"/>
                </a:solidFill>
                <a:latin typeface="Open Sans Light Bold"/>
              </a:rPr>
              <a:t>Cette feuille de travail vous est offerte gracieusement par SMC Performance Plus Consulting Services.</a:t>
            </a:r>
          </a:p>
        </p:txBody>
      </p:sp>
      <p:sp>
        <p:nvSpPr>
          <p:cNvPr id="67" name="TextBox 67"/>
          <p:cNvSpPr txBox="1"/>
          <p:nvPr/>
        </p:nvSpPr>
        <p:spPr>
          <a:xfrm rot="447976">
            <a:off x="1999239" y="1420072"/>
            <a:ext cx="1865525" cy="10302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8590"/>
              </a:lnSpc>
              <a:spcBef>
                <a:spcPct val="0"/>
              </a:spcBef>
            </a:pPr>
            <a:r>
              <a:rPr lang="en-US" sz="6136" dirty="0">
                <a:solidFill>
                  <a:srgbClr val="FFFFFF"/>
                </a:solidFill>
                <a:latin typeface="Open Sans Light Bold"/>
              </a:rPr>
              <a:t>?</a:t>
            </a:r>
          </a:p>
        </p:txBody>
      </p:sp>
      <p:sp>
        <p:nvSpPr>
          <p:cNvPr id="68" name="TextBox 68"/>
          <p:cNvSpPr txBox="1"/>
          <p:nvPr/>
        </p:nvSpPr>
        <p:spPr>
          <a:xfrm rot="368397">
            <a:off x="2302676" y="1580175"/>
            <a:ext cx="615389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3+ 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3078411" y="1385465"/>
            <a:ext cx="355156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,</a:t>
            </a:r>
            <a:r>
              <a:rPr lang="en-US" sz="2045" dirty="0">
                <a:solidFill>
                  <a:srgbClr val="FFFFFF"/>
                </a:solidFill>
                <a:latin typeface="Open Sans Light"/>
              </a:rPr>
              <a:t>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178504" y="1424431"/>
            <a:ext cx="355156" cy="3466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23438">
              <a:lnSpc>
                <a:spcPts val="2863"/>
              </a:lnSpc>
              <a:spcBef>
                <a:spcPct val="0"/>
              </a:spcBef>
            </a:pPr>
            <a:r>
              <a:rPr lang="en-US" sz="2045" dirty="0">
                <a:solidFill>
                  <a:srgbClr val="FFFFFF"/>
                </a:solidFill>
                <a:latin typeface="Open Sans Light Bold"/>
              </a:rPr>
              <a:t>s</a:t>
            </a:r>
            <a:r>
              <a:rPr lang="en-US" sz="2045" dirty="0">
                <a:solidFill>
                  <a:srgbClr val="FFFFFF"/>
                </a:solidFill>
                <a:latin typeface="Open Sans Light"/>
              </a:rPr>
              <a:t> 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785326" y="5956494"/>
            <a:ext cx="3177849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La diversité transgresse la méritocratie</a:t>
            </a:r>
          </a:p>
        </p:txBody>
      </p:sp>
      <p:sp>
        <p:nvSpPr>
          <p:cNvPr id="73" name="Freeform 73"/>
          <p:cNvSpPr/>
          <p:nvPr/>
        </p:nvSpPr>
        <p:spPr>
          <a:xfrm>
            <a:off x="289998" y="3785832"/>
            <a:ext cx="313987" cy="353772"/>
          </a:xfrm>
          <a:custGeom>
            <a:avLst/>
            <a:gdLst/>
            <a:ahLst/>
            <a:cxnLst/>
            <a:rect l="l" t="t" r="r" b="b"/>
            <a:pathLst>
              <a:path w="124044" h="139762">
                <a:moveTo>
                  <a:pt x="0" y="0"/>
                </a:moveTo>
                <a:lnTo>
                  <a:pt x="124044" y="0"/>
                </a:lnTo>
                <a:lnTo>
                  <a:pt x="124044" y="139762"/>
                </a:lnTo>
                <a:lnTo>
                  <a:pt x="0" y="139762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n-CA" dirty="0"/>
              <a:t>1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858534" y="6338865"/>
            <a:ext cx="3237325" cy="192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23438">
              <a:lnSpc>
                <a:spcPts val="1622"/>
              </a:lnSpc>
              <a:spcBef>
                <a:spcPct val="0"/>
              </a:spcBef>
            </a:pPr>
            <a:r>
              <a:rPr lang="en-US" sz="1158" dirty="0">
                <a:solidFill>
                  <a:srgbClr val="5B376E"/>
                </a:solidFill>
                <a:latin typeface="Open Sans Light Bold"/>
              </a:rPr>
              <a:t>Autre</a:t>
            </a:r>
          </a:p>
        </p:txBody>
      </p:sp>
      <p:pic>
        <p:nvPicPr>
          <p:cNvPr id="76" name="Picture 76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>
          <a:xfrm>
            <a:off x="9525000" y="4825839"/>
            <a:ext cx="1714500" cy="1543710"/>
          </a:xfrm>
          <a:prstGeom prst="rect">
            <a:avLst/>
          </a:prstGeom>
        </p:spPr>
      </p:pic>
      <p:grpSp>
        <p:nvGrpSpPr>
          <p:cNvPr id="81" name="Group 5"/>
          <p:cNvGrpSpPr/>
          <p:nvPr/>
        </p:nvGrpSpPr>
        <p:grpSpPr>
          <a:xfrm>
            <a:off x="6883635" y="-1230880"/>
            <a:ext cx="6829817" cy="5897149"/>
            <a:chOff x="-279523" y="1546"/>
            <a:chExt cx="1016123" cy="877363"/>
          </a:xfrm>
        </p:grpSpPr>
        <p:sp>
          <p:nvSpPr>
            <p:cNvPr id="82" name="Freeform 6"/>
            <p:cNvSpPr/>
            <p:nvPr/>
          </p:nvSpPr>
          <p:spPr>
            <a:xfrm>
              <a:off x="-279523" y="1546"/>
              <a:ext cx="907687" cy="877363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8E8A85">
                <a:alpha val="11765"/>
              </a:srgbClr>
            </a:solidFill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83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 defTabSz="623438">
                <a:lnSpc>
                  <a:spcPts val="1813"/>
                </a:lnSpc>
                <a:spcBef>
                  <a:spcPct val="0"/>
                </a:spcBef>
              </a:pPr>
              <a:endParaRPr sz="1227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7091428" y="585100"/>
            <a:ext cx="5229138" cy="449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3438"/>
            <a:r>
              <a:rPr lang="fr-FR" sz="1091" i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Entrez vos recommandations pour 1ère-choses-1ère et une mise en œuvre réussie ici...</a:t>
            </a:r>
          </a:p>
          <a:p>
            <a:pPr defTabSz="623438"/>
            <a:endParaRPr lang="en-US" sz="122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407845" y="2969184"/>
            <a:ext cx="4260273" cy="26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3438"/>
            <a:r>
              <a:rPr lang="fr-FR" sz="1091" i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Entrez le titre de votre solution et les points clés ici</a:t>
            </a:r>
            <a:r>
              <a:rPr lang="fr-FR" sz="1091" dirty="0">
                <a:solidFill>
                  <a:prstClr val="black"/>
                </a:solidFill>
                <a:latin typeface="Calibri"/>
              </a:rPr>
              <a:t>.</a:t>
            </a:r>
            <a:endParaRPr lang="en-US" sz="122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7602" y="6177191"/>
            <a:ext cx="3823823" cy="239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3438"/>
            <a:r>
              <a:rPr lang="fr-FR" sz="955" i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Entrez d'autres mythes/préjugés que le groupe a identifiés ici...</a:t>
            </a:r>
            <a:endParaRPr lang="en-US" sz="122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147454" y="432563"/>
            <a:ext cx="3221182" cy="805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3438"/>
            <a:r>
              <a:rPr lang="fr-FR" sz="955" i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Entrez le sujet IDEA et le sous-sujet que le groupe explore ici...</a:t>
            </a:r>
            <a:endParaRPr lang="en-US" sz="955" i="1" dirty="0">
              <a:solidFill>
                <a:srgbClr val="4F81BD">
                  <a:lumMod val="75000"/>
                </a:srgbClr>
              </a:solidFill>
              <a:latin typeface="Open Sans Light Italics"/>
            </a:endParaRPr>
          </a:p>
          <a:p>
            <a:pPr defTabSz="623438"/>
            <a:r>
              <a:rPr lang="en-US" sz="1227" b="1" dirty="0">
                <a:solidFill>
                  <a:schemeClr val="tx2"/>
                </a:solidFill>
                <a:latin typeface="Calibri"/>
              </a:rPr>
              <a:t>Le sujet (IDEA):</a:t>
            </a:r>
          </a:p>
          <a:p>
            <a:pPr defTabSz="623438"/>
            <a:endParaRPr lang="en-US" sz="1227" dirty="0">
              <a:solidFill>
                <a:prstClr val="black"/>
              </a:solidFill>
              <a:latin typeface="Calibri"/>
            </a:endParaRPr>
          </a:p>
          <a:p>
            <a:pPr defTabSz="623438"/>
            <a:r>
              <a:rPr lang="en-US" sz="1227" b="1" dirty="0">
                <a:solidFill>
                  <a:schemeClr val="tx2"/>
                </a:solidFill>
                <a:latin typeface="Calibri"/>
              </a:rPr>
              <a:t>Le suous-sujet: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7385007" y="20401"/>
            <a:ext cx="4737720" cy="5773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23438">
              <a:lnSpc>
                <a:spcPts val="1582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202124"/>
                </a:solidFill>
                <a:latin typeface="arial" panose="020B0604020202020204" pitchFamily="34" charset="0"/>
              </a:rPr>
              <a:t>Priorité aux priorités</a:t>
            </a:r>
          </a:p>
          <a:p>
            <a:pPr algn="ctr" defTabSz="623438">
              <a:lnSpc>
                <a:spcPts val="1503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Mesures ou facteurs d’importance pouvant favoriser une approche intersectionnelle et une mise en œuvre fructueuse</a:t>
            </a:r>
          </a:p>
        </p:txBody>
      </p:sp>
      <p:sp>
        <p:nvSpPr>
          <p:cNvPr id="6" name="Freeform 73">
            <a:extLst>
              <a:ext uri="{FF2B5EF4-FFF2-40B4-BE49-F238E27FC236}">
                <a16:creationId xmlns:a16="http://schemas.microsoft.com/office/drawing/2014/main" id="{457C2715-13B5-2D5E-0A33-4C2111451D1A}"/>
              </a:ext>
            </a:extLst>
          </p:cNvPr>
          <p:cNvSpPr/>
          <p:nvPr/>
        </p:nvSpPr>
        <p:spPr>
          <a:xfrm>
            <a:off x="2182357" y="2915766"/>
            <a:ext cx="302986" cy="336812"/>
          </a:xfrm>
          <a:custGeom>
            <a:avLst/>
            <a:gdLst/>
            <a:ahLst/>
            <a:cxnLst/>
            <a:rect l="l" t="t" r="r" b="b"/>
            <a:pathLst>
              <a:path w="124044" h="139762">
                <a:moveTo>
                  <a:pt x="0" y="0"/>
                </a:moveTo>
                <a:lnTo>
                  <a:pt x="124044" y="0"/>
                </a:lnTo>
                <a:lnTo>
                  <a:pt x="124044" y="139762"/>
                </a:lnTo>
                <a:lnTo>
                  <a:pt x="0" y="139762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pPr algn="ctr"/>
            <a:r>
              <a:rPr lang="en-CA" dirty="0"/>
              <a:t>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382</Words>
  <Application>Microsoft Office PowerPoint</Application>
  <PresentationFormat>Widescreen</PresentationFormat>
  <Paragraphs>76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inherit</vt:lpstr>
      <vt:lpstr>Open Sans Light</vt:lpstr>
      <vt:lpstr>Open Sans Light Bold</vt:lpstr>
      <vt:lpstr>Open Sans Light Bold Italics</vt:lpstr>
      <vt:lpstr>Open Sans Light Italics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Crook</dc:creator>
  <cp:lastModifiedBy>Sheila Crook</cp:lastModifiedBy>
  <cp:revision>10</cp:revision>
  <dcterms:created xsi:type="dcterms:W3CDTF">2023-09-07T15:26:42Z</dcterms:created>
  <dcterms:modified xsi:type="dcterms:W3CDTF">2023-09-29T23:54:13Z</dcterms:modified>
</cp:coreProperties>
</file>